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991" r:id="rId2"/>
  </p:sldMasterIdLst>
  <p:notesMasterIdLst>
    <p:notesMasterId r:id="rId44"/>
  </p:notesMasterIdLst>
  <p:handoutMasterIdLst>
    <p:handoutMasterId r:id="rId45"/>
  </p:handoutMasterIdLst>
  <p:sldIdLst>
    <p:sldId id="538" r:id="rId3"/>
    <p:sldId id="407" r:id="rId4"/>
    <p:sldId id="398" r:id="rId5"/>
    <p:sldId id="419" r:id="rId6"/>
    <p:sldId id="507" r:id="rId7"/>
    <p:sldId id="508" r:id="rId8"/>
    <p:sldId id="442" r:id="rId9"/>
    <p:sldId id="511" r:id="rId10"/>
    <p:sldId id="531" r:id="rId11"/>
    <p:sldId id="514" r:id="rId12"/>
    <p:sldId id="362" r:id="rId13"/>
    <p:sldId id="450" r:id="rId14"/>
    <p:sldId id="455" r:id="rId15"/>
    <p:sldId id="415" r:id="rId16"/>
    <p:sldId id="420" r:id="rId17"/>
    <p:sldId id="479" r:id="rId18"/>
    <p:sldId id="465" r:id="rId19"/>
    <p:sldId id="532" r:id="rId20"/>
    <p:sldId id="467" r:id="rId21"/>
    <p:sldId id="496" r:id="rId22"/>
    <p:sldId id="421" r:id="rId23"/>
    <p:sldId id="533" r:id="rId24"/>
    <p:sldId id="537" r:id="rId25"/>
    <p:sldId id="534" r:id="rId26"/>
    <p:sldId id="422" r:id="rId27"/>
    <p:sldId id="366" r:id="rId28"/>
    <p:sldId id="338" r:id="rId29"/>
    <p:sldId id="339" r:id="rId30"/>
    <p:sldId id="385" r:id="rId31"/>
    <p:sldId id="379" r:id="rId32"/>
    <p:sldId id="374" r:id="rId33"/>
    <p:sldId id="400" r:id="rId34"/>
    <p:sldId id="402" r:id="rId35"/>
    <p:sldId id="423" r:id="rId36"/>
    <p:sldId id="409" r:id="rId37"/>
    <p:sldId id="410" r:id="rId38"/>
    <p:sldId id="411" r:id="rId39"/>
    <p:sldId id="412" r:id="rId40"/>
    <p:sldId id="416" r:id="rId41"/>
    <p:sldId id="417" r:id="rId42"/>
    <p:sldId id="418" r:id="rId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54417170-26B3-8F46-B16F-E068A6E62040}">
          <p14:sldIdLst>
            <p14:sldId id="538"/>
            <p14:sldId id="407"/>
            <p14:sldId id="398"/>
          </p14:sldIdLst>
        </p14:section>
        <p14:section name="Food Trust" id="{9A68483C-EE0C-B942-902D-2875496F691A}">
          <p14:sldIdLst>
            <p14:sldId id="419"/>
            <p14:sldId id="507"/>
            <p14:sldId id="508"/>
            <p14:sldId id="442"/>
            <p14:sldId id="511"/>
            <p14:sldId id="531"/>
            <p14:sldId id="514"/>
            <p14:sldId id="362"/>
            <p14:sldId id="450"/>
            <p14:sldId id="455"/>
            <p14:sldId id="415"/>
          </p14:sldIdLst>
        </p14:section>
        <p14:section name="TradeLens" id="{D4AE290D-8C48-7743-B663-213AD3B7A406}">
          <p14:sldIdLst>
            <p14:sldId id="420"/>
            <p14:sldId id="479"/>
            <p14:sldId id="465"/>
            <p14:sldId id="532"/>
            <p14:sldId id="467"/>
            <p14:sldId id="496"/>
          </p14:sldIdLst>
        </p14:section>
        <p14:section name="World Wire" id="{2CAFA9D5-711E-F24F-8B11-CEB9C3B22907}">
          <p14:sldIdLst>
            <p14:sldId id="421"/>
            <p14:sldId id="533"/>
            <p14:sldId id="537"/>
            <p14:sldId id="534"/>
          </p14:sldIdLst>
        </p14:section>
        <p14:section name="Identity" id="{5D50D973-6751-D44C-9AEF-AFF6F70D8962}">
          <p14:sldIdLst>
            <p14:sldId id="422"/>
            <p14:sldId id="366"/>
            <p14:sldId id="338"/>
            <p14:sldId id="339"/>
            <p14:sldId id="385"/>
            <p14:sldId id="379"/>
            <p14:sldId id="374"/>
            <p14:sldId id="400"/>
            <p14:sldId id="402"/>
          </p14:sldIdLst>
        </p14:section>
        <p14:section name="Your Solution" id="{C6916BD8-60A0-5E47-A5EB-3567743A0DE5}">
          <p14:sldIdLst>
            <p14:sldId id="423"/>
            <p14:sldId id="409"/>
            <p14:sldId id="410"/>
            <p14:sldId id="411"/>
            <p14:sldId id="412"/>
            <p14:sldId id="416"/>
            <p14:sldId id="417"/>
            <p14:sldId id="41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ECD2"/>
    <a:srgbClr val="F5C0BC"/>
    <a:srgbClr val="DDD0EF"/>
    <a:srgbClr val="9437FF"/>
    <a:srgbClr val="F8F9F8"/>
    <a:srgbClr val="EDE9E7"/>
    <a:srgbClr val="ED21E7"/>
    <a:srgbClr val="A3A3A3"/>
    <a:srgbClr val="272727"/>
    <a:srgbClr val="62626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34" autoAdjust="0"/>
    <p:restoredTop sz="89651" autoAdjust="0"/>
  </p:normalViewPr>
  <p:slideViewPr>
    <p:cSldViewPr snapToGrid="0" snapToObjects="1">
      <p:cViewPr varScale="1">
        <p:scale>
          <a:sx n="98" d="100"/>
          <a:sy n="98" d="100"/>
        </p:scale>
        <p:origin x="984" y="7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56B1F9E6-BB33-40F7-8EFC-6AF81BFBF78C}"/>
    <pc:docChg chg="addSld delSld modSld addMainMaster modSection">
      <pc:chgData name="" userId="" providerId="" clId="Web-{56B1F9E6-BB33-40F7-8EFC-6AF81BFBF78C}" dt="2019-03-11T06:26:38.978" v="14"/>
      <pc:docMkLst>
        <pc:docMk/>
      </pc:docMkLst>
      <pc:sldChg chg="del">
        <pc:chgData name="" userId="" providerId="" clId="Web-{56B1F9E6-BB33-40F7-8EFC-6AF81BFBF78C}" dt="2019-03-11T06:23:38.524" v="3"/>
        <pc:sldMkLst>
          <pc:docMk/>
          <pc:sldMk cId="4000026882" sldId="257"/>
        </pc:sldMkLst>
      </pc:sldChg>
      <pc:sldChg chg="del">
        <pc:chgData name="" userId="" providerId="" clId="Web-{56B1F9E6-BB33-40F7-8EFC-6AF81BFBF78C}" dt="2019-03-11T06:26:24.774" v="13"/>
        <pc:sldMkLst>
          <pc:docMk/>
          <pc:sldMk cId="1444871546" sldId="278"/>
        </pc:sldMkLst>
      </pc:sldChg>
      <pc:sldChg chg="del">
        <pc:chgData name="" userId="" providerId="" clId="Web-{56B1F9E6-BB33-40F7-8EFC-6AF81BFBF78C}" dt="2019-03-11T06:26:38.978" v="14"/>
        <pc:sldMkLst>
          <pc:docMk/>
          <pc:sldMk cId="1516897047" sldId="279"/>
        </pc:sldMkLst>
      </pc:sldChg>
      <pc:sldChg chg="del">
        <pc:chgData name="" userId="" providerId="" clId="Web-{56B1F9E6-BB33-40F7-8EFC-6AF81BFBF78C}" dt="2019-03-11T06:25:39.743" v="10"/>
        <pc:sldMkLst>
          <pc:docMk/>
          <pc:sldMk cId="2760916645" sldId="377"/>
        </pc:sldMkLst>
      </pc:sldChg>
      <pc:sldChg chg="del">
        <pc:chgData name="" userId="" providerId="" clId="Web-{56B1F9E6-BB33-40F7-8EFC-6AF81BFBF78C}" dt="2019-03-11T06:25:39.743" v="12"/>
        <pc:sldMkLst>
          <pc:docMk/>
          <pc:sldMk cId="2681883758" sldId="401"/>
        </pc:sldMkLst>
      </pc:sldChg>
      <pc:sldChg chg="del">
        <pc:chgData name="" userId="" providerId="" clId="Web-{56B1F9E6-BB33-40F7-8EFC-6AF81BFBF78C}" dt="2019-03-11T06:25:39.743" v="11"/>
        <pc:sldMkLst>
          <pc:docMk/>
          <pc:sldMk cId="3451795552" sldId="404"/>
        </pc:sldMkLst>
      </pc:sldChg>
      <pc:sldChg chg="modSp">
        <pc:chgData name="" userId="" providerId="" clId="Web-{56B1F9E6-BB33-40F7-8EFC-6AF81BFBF78C}" dt="2019-03-11T06:23:56.930" v="7" actId="20577"/>
        <pc:sldMkLst>
          <pc:docMk/>
          <pc:sldMk cId="656975073" sldId="407"/>
        </pc:sldMkLst>
        <pc:spChg chg="mod">
          <ac:chgData name="" userId="" providerId="" clId="Web-{56B1F9E6-BB33-40F7-8EFC-6AF81BFBF78C}" dt="2019-03-11T06:23:56.930" v="7" actId="20577"/>
          <ac:spMkLst>
            <pc:docMk/>
            <pc:sldMk cId="656975073" sldId="407"/>
            <ac:spMk id="4" creationId="{00000000-0000-0000-0000-000000000000}"/>
          </ac:spMkLst>
        </pc:spChg>
      </pc:sldChg>
      <pc:sldChg chg="del">
        <pc:chgData name="" userId="" providerId="" clId="Web-{56B1F9E6-BB33-40F7-8EFC-6AF81BFBF78C}" dt="2019-03-11T06:24:43.664" v="9"/>
        <pc:sldMkLst>
          <pc:docMk/>
          <pc:sldMk cId="679681475" sldId="535"/>
        </pc:sldMkLst>
      </pc:sldChg>
      <pc:sldChg chg="del">
        <pc:chgData name="" userId="" providerId="" clId="Web-{56B1F9E6-BB33-40F7-8EFC-6AF81BFBF78C}" dt="2019-03-11T06:24:43.664" v="8"/>
        <pc:sldMkLst>
          <pc:docMk/>
          <pc:sldMk cId="3862575995" sldId="536"/>
        </pc:sldMkLst>
      </pc:sldChg>
      <pc:sldChg chg="add">
        <pc:chgData name="" userId="" providerId="" clId="Web-{56B1F9E6-BB33-40F7-8EFC-6AF81BFBF78C}" dt="2019-03-11T06:23:26.242" v="2"/>
        <pc:sldMkLst>
          <pc:docMk/>
          <pc:sldMk cId="1349227934" sldId="538"/>
        </pc:sldMkLst>
      </pc:sldChg>
      <pc:sldChg chg="add del">
        <pc:chgData name="" userId="" providerId="" clId="Web-{56B1F9E6-BB33-40F7-8EFC-6AF81BFBF78C}" dt="2019-03-11T06:23:26.117" v="1"/>
        <pc:sldMkLst>
          <pc:docMk/>
          <pc:sldMk cId="1543656543" sldId="538"/>
        </pc:sldMkLst>
      </pc:sldChg>
      <pc:sldMasterChg chg="addSldLayout delSldLayout">
        <pc:chgData name="" userId="" providerId="" clId="Web-{56B1F9E6-BB33-40F7-8EFC-6AF81BFBF78C}" dt="2019-03-11T06:23:26.117" v="1"/>
        <pc:sldMasterMkLst>
          <pc:docMk/>
          <pc:sldMasterMk cId="2251392058" sldId="2147483648"/>
        </pc:sldMasterMkLst>
        <pc:sldLayoutChg chg="add del">
          <pc:chgData name="" userId="" providerId="" clId="Web-{56B1F9E6-BB33-40F7-8EFC-6AF81BFBF78C}" dt="2019-03-11T06:23:26.117" v="1"/>
          <pc:sldLayoutMkLst>
            <pc:docMk/>
            <pc:sldMasterMk cId="2251392058" sldId="2147483648"/>
            <pc:sldLayoutMk cId="765177163" sldId="2147483708"/>
          </pc:sldLayoutMkLst>
        </pc:sldLayoutChg>
      </pc:sldMasterChg>
      <pc:sldMasterChg chg="add addSldLayout">
        <pc:chgData name="" userId="" providerId="" clId="Web-{56B1F9E6-BB33-40F7-8EFC-6AF81BFBF78C}" dt="2019-03-11T06:23:26.242" v="2"/>
        <pc:sldMasterMkLst>
          <pc:docMk/>
          <pc:sldMasterMk cId="172062339" sldId="2147483991"/>
        </pc:sldMasterMkLst>
        <pc:sldLayoutChg chg="add">
          <pc:chgData name="" userId="" providerId="" clId="Web-{56B1F9E6-BB33-40F7-8EFC-6AF81BFBF78C}" dt="2019-03-11T06:23:26.242" v="2"/>
          <pc:sldLayoutMkLst>
            <pc:docMk/>
            <pc:sldMasterMk cId="172062339" sldId="2147483991"/>
            <pc:sldLayoutMk cId="312515844" sldId="2147483992"/>
          </pc:sldLayoutMkLst>
        </pc:sldLayoutChg>
        <pc:sldLayoutChg chg="add">
          <pc:chgData name="" userId="" providerId="" clId="Web-{56B1F9E6-BB33-40F7-8EFC-6AF81BFBF78C}" dt="2019-03-11T06:23:26.242" v="2"/>
          <pc:sldLayoutMkLst>
            <pc:docMk/>
            <pc:sldMasterMk cId="172062339" sldId="2147483991"/>
            <pc:sldLayoutMk cId="1317071107" sldId="2147483993"/>
          </pc:sldLayoutMkLst>
        </pc:sldLayoutChg>
        <pc:sldLayoutChg chg="add">
          <pc:chgData name="" userId="" providerId="" clId="Web-{56B1F9E6-BB33-40F7-8EFC-6AF81BFBF78C}" dt="2019-03-11T06:23:26.242" v="2"/>
          <pc:sldLayoutMkLst>
            <pc:docMk/>
            <pc:sldMasterMk cId="172062339" sldId="2147483991"/>
            <pc:sldLayoutMk cId="1904104993" sldId="2147483994"/>
          </pc:sldLayoutMkLst>
        </pc:sldLayoutChg>
        <pc:sldLayoutChg chg="add">
          <pc:chgData name="" userId="" providerId="" clId="Web-{56B1F9E6-BB33-40F7-8EFC-6AF81BFBF78C}" dt="2019-03-11T06:23:26.242" v="2"/>
          <pc:sldLayoutMkLst>
            <pc:docMk/>
            <pc:sldMasterMk cId="172062339" sldId="2147483991"/>
            <pc:sldLayoutMk cId="1462016765" sldId="2147483995"/>
          </pc:sldLayoutMkLst>
        </pc:sldLayoutChg>
        <pc:sldLayoutChg chg="add">
          <pc:chgData name="" userId="" providerId="" clId="Web-{56B1F9E6-BB33-40F7-8EFC-6AF81BFBF78C}" dt="2019-03-11T06:23:26.242" v="2"/>
          <pc:sldLayoutMkLst>
            <pc:docMk/>
            <pc:sldMasterMk cId="172062339" sldId="2147483991"/>
            <pc:sldLayoutMk cId="3649042447" sldId="2147483996"/>
          </pc:sldLayoutMkLst>
        </pc:sldLayoutChg>
        <pc:sldLayoutChg chg="add">
          <pc:chgData name="" userId="" providerId="" clId="Web-{56B1F9E6-BB33-40F7-8EFC-6AF81BFBF78C}" dt="2019-03-11T06:23:26.242" v="2"/>
          <pc:sldLayoutMkLst>
            <pc:docMk/>
            <pc:sldMasterMk cId="172062339" sldId="2147483991"/>
            <pc:sldLayoutMk cId="1133381763" sldId="2147483997"/>
          </pc:sldLayoutMkLst>
        </pc:sldLayoutChg>
        <pc:sldLayoutChg chg="add">
          <pc:chgData name="" userId="" providerId="" clId="Web-{56B1F9E6-BB33-40F7-8EFC-6AF81BFBF78C}" dt="2019-03-11T06:23:26.242" v="2"/>
          <pc:sldLayoutMkLst>
            <pc:docMk/>
            <pc:sldMasterMk cId="172062339" sldId="2147483991"/>
            <pc:sldLayoutMk cId="2080804712" sldId="2147483998"/>
          </pc:sldLayoutMkLst>
        </pc:sldLayoutChg>
        <pc:sldLayoutChg chg="add">
          <pc:chgData name="" userId="" providerId="" clId="Web-{56B1F9E6-BB33-40F7-8EFC-6AF81BFBF78C}" dt="2019-03-11T06:23:26.242" v="2"/>
          <pc:sldLayoutMkLst>
            <pc:docMk/>
            <pc:sldMasterMk cId="172062339" sldId="2147483991"/>
            <pc:sldLayoutMk cId="2301104364" sldId="2147483999"/>
          </pc:sldLayoutMkLst>
        </pc:sldLayoutChg>
        <pc:sldLayoutChg chg="add">
          <pc:chgData name="" userId="" providerId="" clId="Web-{56B1F9E6-BB33-40F7-8EFC-6AF81BFBF78C}" dt="2019-03-11T06:23:26.242" v="2"/>
          <pc:sldLayoutMkLst>
            <pc:docMk/>
            <pc:sldMasterMk cId="172062339" sldId="2147483991"/>
            <pc:sldLayoutMk cId="3411773642" sldId="2147484000"/>
          </pc:sldLayoutMkLst>
        </pc:sldLayoutChg>
        <pc:sldLayoutChg chg="add">
          <pc:chgData name="" userId="" providerId="" clId="Web-{56B1F9E6-BB33-40F7-8EFC-6AF81BFBF78C}" dt="2019-03-11T06:23:26.242" v="2"/>
          <pc:sldLayoutMkLst>
            <pc:docMk/>
            <pc:sldMasterMk cId="172062339" sldId="2147483991"/>
            <pc:sldLayoutMk cId="3570777331" sldId="2147484001"/>
          </pc:sldLayoutMkLst>
        </pc:sldLayoutChg>
        <pc:sldLayoutChg chg="add">
          <pc:chgData name="" userId="" providerId="" clId="Web-{56B1F9E6-BB33-40F7-8EFC-6AF81BFBF78C}" dt="2019-03-11T06:23:26.242" v="2"/>
          <pc:sldLayoutMkLst>
            <pc:docMk/>
            <pc:sldMasterMk cId="172062339" sldId="2147483991"/>
            <pc:sldLayoutMk cId="1519558466" sldId="2147484002"/>
          </pc:sldLayoutMkLst>
        </pc:sldLayoutChg>
        <pc:sldLayoutChg chg="add">
          <pc:chgData name="" userId="" providerId="" clId="Web-{56B1F9E6-BB33-40F7-8EFC-6AF81BFBF78C}" dt="2019-03-11T06:23:26.242" v="2"/>
          <pc:sldLayoutMkLst>
            <pc:docMk/>
            <pc:sldMasterMk cId="172062339" sldId="2147483991"/>
            <pc:sldLayoutMk cId="2562357318" sldId="2147484003"/>
          </pc:sldLayoutMkLst>
        </pc:sldLayoutChg>
        <pc:sldLayoutChg chg="add">
          <pc:chgData name="" userId="" providerId="" clId="Web-{56B1F9E6-BB33-40F7-8EFC-6AF81BFBF78C}" dt="2019-03-11T06:23:26.242" v="2"/>
          <pc:sldLayoutMkLst>
            <pc:docMk/>
            <pc:sldMasterMk cId="172062339" sldId="2147483991"/>
            <pc:sldLayoutMk cId="3266152267" sldId="2147484004"/>
          </pc:sldLayoutMkLst>
        </pc:sldLayoutChg>
        <pc:sldLayoutChg chg="add">
          <pc:chgData name="" userId="" providerId="" clId="Web-{56B1F9E6-BB33-40F7-8EFC-6AF81BFBF78C}" dt="2019-03-11T06:23:26.242" v="2"/>
          <pc:sldLayoutMkLst>
            <pc:docMk/>
            <pc:sldMasterMk cId="172062339" sldId="2147483991"/>
            <pc:sldLayoutMk cId="1301558460" sldId="2147484005"/>
          </pc:sldLayoutMkLst>
        </pc:sldLayoutChg>
        <pc:sldLayoutChg chg="add">
          <pc:chgData name="" userId="" providerId="" clId="Web-{56B1F9E6-BB33-40F7-8EFC-6AF81BFBF78C}" dt="2019-03-11T06:23:26.242" v="2"/>
          <pc:sldLayoutMkLst>
            <pc:docMk/>
            <pc:sldMasterMk cId="172062339" sldId="2147483991"/>
            <pc:sldLayoutMk cId="1282967371" sldId="2147484006"/>
          </pc:sldLayoutMkLst>
        </pc:sldLayoutChg>
        <pc:sldLayoutChg chg="add">
          <pc:chgData name="" userId="" providerId="" clId="Web-{56B1F9E6-BB33-40F7-8EFC-6AF81BFBF78C}" dt="2019-03-11T06:23:26.242" v="2"/>
          <pc:sldLayoutMkLst>
            <pc:docMk/>
            <pc:sldMasterMk cId="172062339" sldId="2147483991"/>
            <pc:sldLayoutMk cId="685022063" sldId="2147484007"/>
          </pc:sldLayoutMkLst>
        </pc:sldLayoutChg>
        <pc:sldLayoutChg chg="add">
          <pc:chgData name="" userId="" providerId="" clId="Web-{56B1F9E6-BB33-40F7-8EFC-6AF81BFBF78C}" dt="2019-03-11T06:23:26.242" v="2"/>
          <pc:sldLayoutMkLst>
            <pc:docMk/>
            <pc:sldMasterMk cId="172062339" sldId="2147483991"/>
            <pc:sldLayoutMk cId="240389500" sldId="2147484008"/>
          </pc:sldLayoutMkLst>
        </pc:sldLayoutChg>
        <pc:sldLayoutChg chg="add">
          <pc:chgData name="" userId="" providerId="" clId="Web-{56B1F9E6-BB33-40F7-8EFC-6AF81BFBF78C}" dt="2019-03-11T06:23:26.242" v="2"/>
          <pc:sldLayoutMkLst>
            <pc:docMk/>
            <pc:sldMasterMk cId="172062339" sldId="2147483991"/>
            <pc:sldLayoutMk cId="3200306275" sldId="2147484009"/>
          </pc:sldLayoutMkLst>
        </pc:sldLayoutChg>
        <pc:sldLayoutChg chg="add">
          <pc:chgData name="" userId="" providerId="" clId="Web-{56B1F9E6-BB33-40F7-8EFC-6AF81BFBF78C}" dt="2019-03-11T06:23:26.242" v="2"/>
          <pc:sldLayoutMkLst>
            <pc:docMk/>
            <pc:sldMasterMk cId="172062339" sldId="2147483991"/>
            <pc:sldLayoutMk cId="2290888869" sldId="2147484010"/>
          </pc:sldLayoutMkLst>
        </pc:sldLayoutChg>
        <pc:sldLayoutChg chg="add">
          <pc:chgData name="" userId="" providerId="" clId="Web-{56B1F9E6-BB33-40F7-8EFC-6AF81BFBF78C}" dt="2019-03-11T06:23:26.242" v="2"/>
          <pc:sldLayoutMkLst>
            <pc:docMk/>
            <pc:sldMasterMk cId="172062339" sldId="2147483991"/>
            <pc:sldLayoutMk cId="4294635931" sldId="2147484011"/>
          </pc:sldLayoutMkLst>
        </pc:sldLayoutChg>
        <pc:sldLayoutChg chg="add">
          <pc:chgData name="" userId="" providerId="" clId="Web-{56B1F9E6-BB33-40F7-8EFC-6AF81BFBF78C}" dt="2019-03-11T06:23:26.242" v="2"/>
          <pc:sldLayoutMkLst>
            <pc:docMk/>
            <pc:sldMasterMk cId="172062339" sldId="2147483991"/>
            <pc:sldLayoutMk cId="3421598079" sldId="2147484012"/>
          </pc:sldLayoutMkLst>
        </pc:sldLayoutChg>
        <pc:sldLayoutChg chg="add">
          <pc:chgData name="" userId="" providerId="" clId="Web-{56B1F9E6-BB33-40F7-8EFC-6AF81BFBF78C}" dt="2019-03-11T06:23:26.242" v="2"/>
          <pc:sldLayoutMkLst>
            <pc:docMk/>
            <pc:sldMasterMk cId="172062339" sldId="2147483991"/>
            <pc:sldLayoutMk cId="3117858155" sldId="2147484013"/>
          </pc:sldLayoutMkLst>
        </pc:sldLayoutChg>
        <pc:sldLayoutChg chg="add">
          <pc:chgData name="" userId="" providerId="" clId="Web-{56B1F9E6-BB33-40F7-8EFC-6AF81BFBF78C}" dt="2019-03-11T06:23:26.242" v="2"/>
          <pc:sldLayoutMkLst>
            <pc:docMk/>
            <pc:sldMasterMk cId="172062339" sldId="2147483991"/>
            <pc:sldLayoutMk cId="3581475380" sldId="2147484014"/>
          </pc:sldLayoutMkLst>
        </pc:sldLayoutChg>
        <pc:sldLayoutChg chg="add">
          <pc:chgData name="" userId="" providerId="" clId="Web-{56B1F9E6-BB33-40F7-8EFC-6AF81BFBF78C}" dt="2019-03-11T06:23:26.242" v="2"/>
          <pc:sldLayoutMkLst>
            <pc:docMk/>
            <pc:sldMasterMk cId="172062339" sldId="2147483991"/>
            <pc:sldLayoutMk cId="17315824" sldId="2147484015"/>
          </pc:sldLayoutMkLst>
        </pc:sldLayoutChg>
        <pc:sldLayoutChg chg="add">
          <pc:chgData name="" userId="" providerId="" clId="Web-{56B1F9E6-BB33-40F7-8EFC-6AF81BFBF78C}" dt="2019-03-11T06:23:26.242" v="2"/>
          <pc:sldLayoutMkLst>
            <pc:docMk/>
            <pc:sldMasterMk cId="172062339" sldId="2147483991"/>
            <pc:sldLayoutMk cId="386088656" sldId="2147484016"/>
          </pc:sldLayoutMkLst>
        </pc:sldLayoutChg>
        <pc:sldLayoutChg chg="add">
          <pc:chgData name="" userId="" providerId="" clId="Web-{56B1F9E6-BB33-40F7-8EFC-6AF81BFBF78C}" dt="2019-03-11T06:23:26.242" v="2"/>
          <pc:sldLayoutMkLst>
            <pc:docMk/>
            <pc:sldMasterMk cId="172062339" sldId="2147483991"/>
            <pc:sldLayoutMk cId="1011927430" sldId="2147484017"/>
          </pc:sldLayoutMkLst>
        </pc:sldLayoutChg>
        <pc:sldLayoutChg chg="add">
          <pc:chgData name="" userId="" providerId="" clId="Web-{56B1F9E6-BB33-40F7-8EFC-6AF81BFBF78C}" dt="2019-03-11T06:23:26.242" v="2"/>
          <pc:sldLayoutMkLst>
            <pc:docMk/>
            <pc:sldMasterMk cId="172062339" sldId="2147483991"/>
            <pc:sldLayoutMk cId="1365862521" sldId="2147484018"/>
          </pc:sldLayoutMkLst>
        </pc:sldLayoutChg>
        <pc:sldLayoutChg chg="add">
          <pc:chgData name="" userId="" providerId="" clId="Web-{56B1F9E6-BB33-40F7-8EFC-6AF81BFBF78C}" dt="2019-03-11T06:23:26.242" v="2"/>
          <pc:sldLayoutMkLst>
            <pc:docMk/>
            <pc:sldMasterMk cId="172062339" sldId="2147483991"/>
            <pc:sldLayoutMk cId="477149996" sldId="2147484019"/>
          </pc:sldLayoutMkLst>
        </pc:sldLayoutChg>
        <pc:sldLayoutChg chg="add">
          <pc:chgData name="" userId="" providerId="" clId="Web-{56B1F9E6-BB33-40F7-8EFC-6AF81BFBF78C}" dt="2019-03-11T06:23:26.242" v="2"/>
          <pc:sldLayoutMkLst>
            <pc:docMk/>
            <pc:sldMasterMk cId="172062339" sldId="2147483991"/>
            <pc:sldLayoutMk cId="3779236919" sldId="2147484020"/>
          </pc:sldLayoutMkLst>
        </pc:sldLayoutChg>
        <pc:sldLayoutChg chg="add">
          <pc:chgData name="" userId="" providerId="" clId="Web-{56B1F9E6-BB33-40F7-8EFC-6AF81BFBF78C}" dt="2019-03-11T06:23:26.242" v="2"/>
          <pc:sldLayoutMkLst>
            <pc:docMk/>
            <pc:sldMasterMk cId="172062339" sldId="2147483991"/>
            <pc:sldLayoutMk cId="2858806470" sldId="2147484021"/>
          </pc:sldLayoutMkLst>
        </pc:sldLayoutChg>
        <pc:sldLayoutChg chg="add">
          <pc:chgData name="" userId="" providerId="" clId="Web-{56B1F9E6-BB33-40F7-8EFC-6AF81BFBF78C}" dt="2019-03-11T06:23:26.242" v="2"/>
          <pc:sldLayoutMkLst>
            <pc:docMk/>
            <pc:sldMasterMk cId="172062339" sldId="2147483991"/>
            <pc:sldLayoutMk cId="2093738282" sldId="2147484022"/>
          </pc:sldLayoutMkLst>
        </pc:sldLayoutChg>
        <pc:sldLayoutChg chg="add">
          <pc:chgData name="" userId="" providerId="" clId="Web-{56B1F9E6-BB33-40F7-8EFC-6AF81BFBF78C}" dt="2019-03-11T06:23:26.242" v="2"/>
          <pc:sldLayoutMkLst>
            <pc:docMk/>
            <pc:sldMasterMk cId="172062339" sldId="2147483991"/>
            <pc:sldLayoutMk cId="3083475888" sldId="2147484023"/>
          </pc:sldLayoutMkLst>
        </pc:sldLayoutChg>
        <pc:sldLayoutChg chg="add">
          <pc:chgData name="" userId="" providerId="" clId="Web-{56B1F9E6-BB33-40F7-8EFC-6AF81BFBF78C}" dt="2019-03-11T06:23:26.242" v="2"/>
          <pc:sldLayoutMkLst>
            <pc:docMk/>
            <pc:sldMasterMk cId="172062339" sldId="2147483991"/>
            <pc:sldLayoutMk cId="2081372390" sldId="2147484057"/>
          </pc:sldLayoutMkLst>
        </pc:sldLayoutChg>
        <pc:sldLayoutChg chg="add">
          <pc:chgData name="" userId="" providerId="" clId="Web-{56B1F9E6-BB33-40F7-8EFC-6AF81BFBF78C}" dt="2019-03-11T06:23:26.242" v="2"/>
          <pc:sldLayoutMkLst>
            <pc:docMk/>
            <pc:sldMasterMk cId="172062339" sldId="2147483991"/>
            <pc:sldLayoutMk cId="3340078617" sldId="2147484058"/>
          </pc:sldLayoutMkLst>
        </pc:sldLayoutChg>
        <pc:sldLayoutChg chg="add">
          <pc:chgData name="" userId="" providerId="" clId="Web-{56B1F9E6-BB33-40F7-8EFC-6AF81BFBF78C}" dt="2019-03-11T06:23:26.242" v="2"/>
          <pc:sldLayoutMkLst>
            <pc:docMk/>
            <pc:sldMasterMk cId="172062339" sldId="2147483991"/>
            <pc:sldLayoutMk cId="1083375990" sldId="2147484059"/>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5"/>
            </a:solidFill>
            <a:ln w="44450">
              <a:solidFill>
                <a:schemeClr val="bg1"/>
              </a:solidFill>
            </a:ln>
          </c:spPr>
          <c:dPt>
            <c:idx val="0"/>
            <c:bubble3D val="0"/>
            <c:spPr>
              <a:solidFill>
                <a:schemeClr val="accent3"/>
              </a:solidFill>
              <a:ln w="44450">
                <a:solidFill>
                  <a:schemeClr val="bg1"/>
                </a:solidFill>
              </a:ln>
              <a:effectLst/>
            </c:spPr>
            <c:extLst>
              <c:ext xmlns:c16="http://schemas.microsoft.com/office/drawing/2014/chart" uri="{C3380CC4-5D6E-409C-BE32-E72D297353CC}">
                <c16:uniqueId val="{00000001-02DE-F146-BD46-1B9ADFA07C56}"/>
              </c:ext>
            </c:extLst>
          </c:dPt>
          <c:dPt>
            <c:idx val="1"/>
            <c:bubble3D val="0"/>
            <c:spPr>
              <a:solidFill>
                <a:schemeClr val="accent4"/>
              </a:solidFill>
              <a:ln w="44450">
                <a:solidFill>
                  <a:schemeClr val="bg1"/>
                </a:solidFill>
              </a:ln>
              <a:effectLst/>
            </c:spPr>
            <c:extLst>
              <c:ext xmlns:c16="http://schemas.microsoft.com/office/drawing/2014/chart" uri="{C3380CC4-5D6E-409C-BE32-E72D297353CC}">
                <c16:uniqueId val="{00000003-02DE-F146-BD46-1B9ADFA07C56}"/>
              </c:ext>
            </c:extLst>
          </c:dPt>
          <c:dPt>
            <c:idx val="2"/>
            <c:bubble3D val="0"/>
            <c:spPr>
              <a:solidFill>
                <a:schemeClr val="accent5"/>
              </a:solidFill>
              <a:ln w="44450">
                <a:solidFill>
                  <a:schemeClr val="bg1"/>
                </a:solidFill>
              </a:ln>
              <a:effectLst/>
            </c:spPr>
            <c:extLst>
              <c:ext xmlns:c16="http://schemas.microsoft.com/office/drawing/2014/chart" uri="{C3380CC4-5D6E-409C-BE32-E72D297353CC}">
                <c16:uniqueId val="{00000005-02DE-F146-BD46-1B9ADFA07C56}"/>
              </c:ext>
            </c:extLst>
          </c:dPt>
          <c:cat>
            <c:strRef>
              <c:f>Sheet1!$A$2:$A$4</c:f>
              <c:strCache>
                <c:ptCount val="3"/>
                <c:pt idx="0">
                  <c:v>1st Qtr</c:v>
                </c:pt>
                <c:pt idx="1">
                  <c:v>2nd Qtr</c:v>
                </c:pt>
                <c:pt idx="2">
                  <c:v>3rd Qtr</c:v>
                </c:pt>
              </c:strCache>
            </c:strRef>
          </c:cat>
          <c:val>
            <c:numRef>
              <c:f>Sheet1!$B$2:$B$4</c:f>
              <c:numCache>
                <c:formatCode>0%</c:formatCode>
                <c:ptCount val="3"/>
                <c:pt idx="0">
                  <c:v>0.33</c:v>
                </c:pt>
                <c:pt idx="1">
                  <c:v>0.33</c:v>
                </c:pt>
                <c:pt idx="2">
                  <c:v>0.33</c:v>
                </c:pt>
              </c:numCache>
            </c:numRef>
          </c:val>
          <c:extLst>
            <c:ext xmlns:c16="http://schemas.microsoft.com/office/drawing/2014/chart" uri="{C3380CC4-5D6E-409C-BE32-E72D297353CC}">
              <c16:uniqueId val="{00000006-02DE-F146-BD46-1B9ADFA07C56}"/>
            </c:ext>
          </c:extLst>
        </c:ser>
        <c:dLbls>
          <c:showLegendKey val="0"/>
          <c:showVal val="0"/>
          <c:showCatName val="0"/>
          <c:showSerName val="0"/>
          <c:showPercent val="0"/>
          <c:showBubbleSize val="0"/>
          <c:showLeaderLines val="1"/>
        </c:dLbls>
        <c:firstSliceAng val="0"/>
        <c:holeSize val="51"/>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6F0A814-E159-894C-8692-31D5C36A64BD}" type="datetimeFigureOut">
              <a:rPr lang="en-US" smtClean="0">
                <a:latin typeface="Arial" charset="0"/>
              </a:rPr>
              <a:t>3/10/2019</a:t>
            </a:fld>
            <a:endParaRPr lang="en-US" dirty="0">
              <a:latin typeface="Arial"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39A7B8-3F3E-8A42-880B-CE0E7C88867F}"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4327445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ial" charset="0"/>
              </a:defRPr>
            </a:lvl1pPr>
          </a:lstStyle>
          <a:p>
            <a:fld id="{70E50384-CE9B-A84A-859E-C8C6A6081C60}" type="datetimeFigureOut">
              <a:rPr lang="en-US" smtClean="0"/>
              <a:pPr/>
              <a:t>3/10/2019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ial" charset="0"/>
              </a:defRPr>
            </a:lvl1pPr>
          </a:lstStyle>
          <a:p>
            <a:fld id="{EDDE39F7-555F-4E49-87AD-0EBF9F90242A}" type="slidenum">
              <a:rPr lang="en-US" smtClean="0"/>
              <a:pPr/>
              <a:t>‹#›</a:t>
            </a:fld>
            <a:endParaRPr lang="en-US" dirty="0"/>
          </a:p>
        </p:txBody>
      </p:sp>
    </p:spTree>
    <p:extLst>
      <p:ext uri="{BB962C8B-B14F-4D97-AF65-F5344CB8AC3E}">
        <p14:creationId xmlns:p14="http://schemas.microsoft.com/office/powerpoint/2010/main" val="30119501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rial" charset="0"/>
        <a:ea typeface="+mn-ea"/>
        <a:cs typeface="+mn-cs"/>
      </a:defRPr>
    </a:lvl1pPr>
    <a:lvl2pPr marL="457200" algn="l" defTabSz="457200" rtl="0" eaLnBrk="1" latinLnBrk="0" hangingPunct="1">
      <a:defRPr sz="1200" b="0" i="0" kern="1200">
        <a:solidFill>
          <a:schemeClr val="tx1"/>
        </a:solidFill>
        <a:latin typeface="Arial" charset="0"/>
        <a:ea typeface="+mn-ea"/>
        <a:cs typeface="+mn-cs"/>
      </a:defRPr>
    </a:lvl2pPr>
    <a:lvl3pPr marL="914400" algn="l" defTabSz="457200" rtl="0" eaLnBrk="1" latinLnBrk="0" hangingPunct="1">
      <a:defRPr sz="1200" b="0" i="0" kern="1200">
        <a:solidFill>
          <a:schemeClr val="tx1"/>
        </a:solidFill>
        <a:latin typeface="Arial" charset="0"/>
        <a:ea typeface="+mn-ea"/>
        <a:cs typeface="+mn-cs"/>
      </a:defRPr>
    </a:lvl3pPr>
    <a:lvl4pPr marL="1371600" algn="l" defTabSz="457200" rtl="0" eaLnBrk="1" latinLnBrk="0" hangingPunct="1">
      <a:defRPr sz="1200" b="0" i="0" kern="1200">
        <a:solidFill>
          <a:schemeClr val="tx1"/>
        </a:solidFill>
        <a:latin typeface="Arial" charset="0"/>
        <a:ea typeface="+mn-ea"/>
        <a:cs typeface="+mn-cs"/>
      </a:defRPr>
    </a:lvl4pPr>
    <a:lvl5pPr marL="1828800" algn="l" defTabSz="457200" rtl="0" eaLnBrk="1" latinLnBrk="0" hangingPunct="1">
      <a:defRPr sz="1200" b="0" i="0" kern="1200">
        <a:solidFill>
          <a:schemeClr val="tx1"/>
        </a:solidFill>
        <a:latin typeface="Arial"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ibm.biz/BCFirstProject"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bit.ly/BlockUseCase"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pPr/>
              <a:t>2</a:t>
            </a:fld>
            <a:endParaRPr lang="en-US" dirty="0"/>
          </a:p>
        </p:txBody>
      </p:sp>
    </p:spTree>
    <p:extLst>
      <p:ext uri="{BB962C8B-B14F-4D97-AF65-F5344CB8AC3E}">
        <p14:creationId xmlns:p14="http://schemas.microsoft.com/office/powerpoint/2010/main" val="1566622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eaLnBrk="1" hangingPunct="1">
              <a:spcBef>
                <a:spcPct val="0"/>
              </a:spcBef>
              <a:buFont typeface="Calibri" pitchFamily="34" charset="0"/>
              <a:buAutoNum type="arabicPeriod"/>
            </a:pPr>
            <a:r>
              <a:rPr lang="en-US" dirty="0"/>
              <a:t>Business never operates in isolation.  They are participants in a business network. </a:t>
            </a:r>
          </a:p>
          <a:p>
            <a:pPr marL="228600" indent="-228600" eaLnBrk="1" hangingPunct="1">
              <a:spcBef>
                <a:spcPct val="0"/>
              </a:spcBef>
              <a:buFont typeface="Calibri" pitchFamily="34" charset="0"/>
              <a:buAutoNum type="arabicPeriod"/>
            </a:pPr>
            <a:endParaRPr lang="en-US" dirty="0"/>
          </a:p>
          <a:p>
            <a:pPr marL="228600" indent="-228600" eaLnBrk="1" hangingPunct="1">
              <a:spcBef>
                <a:spcPct val="0"/>
              </a:spcBef>
              <a:buFont typeface="Calibri" pitchFamily="34" charset="0"/>
              <a:buAutoNum type="arabicPeriod"/>
            </a:pPr>
            <a:r>
              <a:rPr lang="en-US" dirty="0"/>
              <a:t>Business Networks will connect customers, suppliers, banks and regulators and will cross geographical boundaries.</a:t>
            </a:r>
          </a:p>
          <a:p>
            <a:pPr marL="228600" indent="-228600" eaLnBrk="1" hangingPunct="1">
              <a:spcBef>
                <a:spcPct val="0"/>
              </a:spcBef>
              <a:buFont typeface="Calibri" pitchFamily="34" charset="0"/>
              <a:buAutoNum type="arabicPeriod"/>
            </a:pPr>
            <a:endParaRPr lang="en-US" dirty="0"/>
          </a:p>
          <a:p>
            <a:pPr marL="228600" indent="-228600" eaLnBrk="1" hangingPunct="1">
              <a:spcBef>
                <a:spcPct val="0"/>
              </a:spcBef>
              <a:buFont typeface="Calibri" pitchFamily="34" charset="0"/>
              <a:buAutoNum type="arabicPeriod"/>
            </a:pPr>
            <a:r>
              <a:rPr lang="en-US" dirty="0"/>
              <a:t>WEALTH is generated as goods and services move across this network;  this flow is referred to as a MARKET.</a:t>
            </a:r>
          </a:p>
          <a:p>
            <a:pPr marL="228600" indent="-228600" eaLnBrk="1" hangingPunct="1">
              <a:spcBef>
                <a:spcPct val="0"/>
              </a:spcBef>
              <a:buFont typeface="Calibri" pitchFamily="34" charset="0"/>
              <a:buAutoNum type="arabicPeriod"/>
            </a:pPr>
            <a:endParaRPr lang="en-US" dirty="0"/>
          </a:p>
          <a:p>
            <a:pPr marL="228600" indent="-228600" eaLnBrk="1" hangingPunct="1">
              <a:spcBef>
                <a:spcPct val="0"/>
              </a:spcBef>
              <a:buFont typeface="Calibri" pitchFamily="34" charset="0"/>
              <a:buAutoNum type="arabicPeriod"/>
            </a:pPr>
            <a:r>
              <a:rPr lang="en-US" dirty="0"/>
              <a:t>Growth of wealth can be constrained if the network is heavily </a:t>
            </a:r>
            <a:r>
              <a:rPr lang="en-US" dirty="0" err="1"/>
              <a:t>silo’d</a:t>
            </a:r>
            <a:r>
              <a:rPr lang="en-US" dirty="0"/>
              <a:t> or inefficient.</a:t>
            </a:r>
          </a:p>
          <a:p>
            <a:endParaRPr lang="en-US" dirty="0"/>
          </a:p>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t>15</a:t>
            </a:fld>
            <a:endParaRPr lang="en-US"/>
          </a:p>
        </p:txBody>
      </p:sp>
    </p:spTree>
    <p:extLst>
      <p:ext uri="{BB962C8B-B14F-4D97-AF65-F5344CB8AC3E}">
        <p14:creationId xmlns:p14="http://schemas.microsoft.com/office/powerpoint/2010/main" val="458942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pPr/>
              <a:t>17</a:t>
            </a:fld>
            <a:endParaRPr lang="en-US" dirty="0"/>
          </a:p>
        </p:txBody>
      </p:sp>
    </p:spTree>
    <p:extLst>
      <p:ext uri="{BB962C8B-B14F-4D97-AF65-F5344CB8AC3E}">
        <p14:creationId xmlns:p14="http://schemas.microsoft.com/office/powerpoint/2010/main" val="1149524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pPr/>
              <a:t>18</a:t>
            </a:fld>
            <a:endParaRPr lang="en-US" dirty="0"/>
          </a:p>
        </p:txBody>
      </p:sp>
    </p:spTree>
    <p:extLst>
      <p:ext uri="{BB962C8B-B14F-4D97-AF65-F5344CB8AC3E}">
        <p14:creationId xmlns:p14="http://schemas.microsoft.com/office/powerpoint/2010/main" val="3389686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A6272A-E43E-0744-85BD-34B52E51DF94}" type="slidenum">
              <a:rPr lang="en-US" smtClean="0"/>
              <a:t>20</a:t>
            </a:fld>
            <a:endParaRPr lang="en-US"/>
          </a:p>
        </p:txBody>
      </p:sp>
    </p:spTree>
    <p:extLst>
      <p:ext uri="{BB962C8B-B14F-4D97-AF65-F5344CB8AC3E}">
        <p14:creationId xmlns:p14="http://schemas.microsoft.com/office/powerpoint/2010/main" val="1372842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t>21</a:t>
            </a:fld>
            <a:endParaRPr lang="en-US"/>
          </a:p>
        </p:txBody>
      </p:sp>
    </p:spTree>
    <p:extLst>
      <p:ext uri="{BB962C8B-B14F-4D97-AF65-F5344CB8AC3E}">
        <p14:creationId xmlns:p14="http://schemas.microsoft.com/office/powerpoint/2010/main" val="4204378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t>27</a:t>
            </a:fld>
            <a:endParaRPr lang="en-US"/>
          </a:p>
        </p:txBody>
      </p:sp>
    </p:spTree>
    <p:extLst>
      <p:ext uri="{BB962C8B-B14F-4D97-AF65-F5344CB8AC3E}">
        <p14:creationId xmlns:p14="http://schemas.microsoft.com/office/powerpoint/2010/main" val="715844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0856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a:t>http://</a:t>
            </a:r>
            <a:r>
              <a:rPr lang="en-US" dirty="0" err="1"/>
              <a:t>www.idtheftcenter.org</a:t>
            </a:r>
            <a:r>
              <a:rPr lang="en-US" dirty="0"/>
              <a:t>/images/breach/2017Breaches/DataBreachReport_2017.pdf [1]</a:t>
            </a:r>
          </a:p>
          <a:p>
            <a:pPr marL="0" marR="0" indent="0" defTabSz="457200" eaLnBrk="1" fontAlgn="auto" latinLnBrk="0" hangingPunct="1">
              <a:lnSpc>
                <a:spcPct val="117999"/>
              </a:lnSpc>
              <a:spcBef>
                <a:spcPts val="0"/>
              </a:spcBef>
              <a:spcAft>
                <a:spcPts val="0"/>
              </a:spcAft>
              <a:buClrTx/>
              <a:buSzTx/>
              <a:buFontTx/>
              <a:buNone/>
              <a:tabLst/>
              <a:defRPr/>
            </a:pPr>
            <a:r>
              <a:rPr lang="en-US" dirty="0"/>
              <a:t>https://</a:t>
            </a:r>
            <a:r>
              <a:rPr lang="en-US" dirty="0" err="1"/>
              <a:t>www.wired.com</a:t>
            </a:r>
            <a:r>
              <a:rPr lang="en-US" dirty="0"/>
              <a:t>/beyond-the-beyond/2017/07/global-cybercrime-costs-trillion-dollars-maybe-3/ [2]</a:t>
            </a:r>
          </a:p>
          <a:p>
            <a:pPr marL="0" marR="0" indent="0" defTabSz="457200" eaLnBrk="1" fontAlgn="auto" latinLnBrk="0" hangingPunct="1">
              <a:lnSpc>
                <a:spcPct val="117999"/>
              </a:lnSpc>
              <a:spcBef>
                <a:spcPts val="0"/>
              </a:spcBef>
              <a:spcAft>
                <a:spcPts val="0"/>
              </a:spcAft>
              <a:buClrTx/>
              <a:buSzTx/>
              <a:buFontTx/>
              <a:buNone/>
              <a:tabLst/>
              <a:defRPr/>
            </a:pPr>
            <a:r>
              <a:rPr lang="en-US" dirty="0"/>
              <a:t>https://</a:t>
            </a:r>
            <a:r>
              <a:rPr lang="en-US" dirty="0" err="1"/>
              <a:t>www.accenture.com</a:t>
            </a:r>
            <a:r>
              <a:rPr lang="en-US" dirty="0"/>
              <a:t>/_</a:t>
            </a:r>
            <a:r>
              <a:rPr lang="en-US" dirty="0" err="1"/>
              <a:t>acnmedia</a:t>
            </a:r>
            <a:r>
              <a:rPr lang="en-US" dirty="0"/>
              <a:t>/Accenture/Conversion-Assets/</a:t>
            </a:r>
            <a:r>
              <a:rPr lang="en-US" dirty="0" err="1"/>
              <a:t>DotCom</a:t>
            </a:r>
            <a:r>
              <a:rPr lang="en-US" dirty="0"/>
              <a:t>/Documents/Global/PDF/Dualpub_9/Accenture-Future-Identity-</a:t>
            </a:r>
            <a:r>
              <a:rPr lang="en-US" dirty="0" err="1"/>
              <a:t>Banking.pdf</a:t>
            </a:r>
            <a:r>
              <a:rPr lang="en-US" dirty="0"/>
              <a:t> [3]</a:t>
            </a:r>
          </a:p>
        </p:txBody>
      </p:sp>
    </p:spTree>
    <p:extLst>
      <p:ext uri="{BB962C8B-B14F-4D97-AF65-F5344CB8AC3E}">
        <p14:creationId xmlns:p14="http://schemas.microsoft.com/office/powerpoint/2010/main" val="3001614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2083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5105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t>3</a:t>
            </a:fld>
            <a:endParaRPr lang="en-US"/>
          </a:p>
        </p:txBody>
      </p:sp>
    </p:spTree>
    <p:extLst>
      <p:ext uri="{BB962C8B-B14F-4D97-AF65-F5344CB8AC3E}">
        <p14:creationId xmlns:p14="http://schemas.microsoft.com/office/powerpoint/2010/main" val="678540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eaLnBrk="1" fontAlgn="auto" latinLnBrk="0" hangingPunct="1">
              <a:lnSpc>
                <a:spcPct val="117999"/>
              </a:lnSpc>
              <a:spcBef>
                <a:spcPts val="0"/>
              </a:spcBef>
              <a:spcAft>
                <a:spcPts val="0"/>
              </a:spcAft>
              <a:buClrTx/>
              <a:buSzTx/>
              <a:buFontTx/>
              <a:buNone/>
              <a:tabLst/>
              <a:defRPr/>
            </a:pPr>
            <a:r>
              <a:rPr lang="en-GB" sz="2400" dirty="0">
                <a:solidFill>
                  <a:schemeClr val="tx1"/>
                </a:solidFill>
                <a:latin typeface="Arial Regular"/>
              </a:rPr>
              <a:t>Identity is derived through </a:t>
            </a:r>
            <a:r>
              <a:rPr lang="en-GB" sz="2400" dirty="0">
                <a:solidFill>
                  <a:srgbClr val="0432FF"/>
                </a:solidFill>
                <a:latin typeface="Arial Regular"/>
              </a:rPr>
              <a:t>distributed credentials</a:t>
            </a:r>
            <a:r>
              <a:rPr lang="en-GB" sz="2000" dirty="0">
                <a:solidFill>
                  <a:schemeClr val="tx1"/>
                </a:solidFill>
                <a:latin typeface="Arial Regular"/>
              </a:rPr>
              <a:t>,</a:t>
            </a:r>
            <a:br>
              <a:rPr lang="en-GB" sz="2000" dirty="0">
                <a:solidFill>
                  <a:schemeClr val="tx1"/>
                </a:solidFill>
                <a:latin typeface="Arial Regular"/>
              </a:rPr>
            </a:br>
            <a:r>
              <a:rPr lang="en-GB" sz="2000" dirty="0">
                <a:solidFill>
                  <a:schemeClr val="tx1"/>
                </a:solidFill>
                <a:latin typeface="Arial Regular"/>
              </a:rPr>
              <a:t>stored in an Owner’s wallet and issued by multiple parties in the forms of Decentralized Identifiers (DIDs). Verifications are issued independently only sharing the minimum needed information.</a:t>
            </a:r>
          </a:p>
          <a:p>
            <a:pPr marL="0" marR="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179574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2639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1182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in three sections:</a:t>
            </a:r>
          </a:p>
          <a:p>
            <a:endParaRPr lang="en-US" dirty="0"/>
          </a:p>
          <a:p>
            <a:pPr marL="228600" indent="-228600">
              <a:buAutoNum type="arabicParenR"/>
            </a:pPr>
            <a:r>
              <a:rPr lang="en-US" baseline="0" dirty="0"/>
              <a:t>What is Blockchain: Covers the essentials of blockchain for business</a:t>
            </a:r>
          </a:p>
          <a:p>
            <a:pPr marL="228600" indent="-228600">
              <a:buAutoNum type="arabicParenR"/>
            </a:pPr>
            <a:r>
              <a:rPr lang="en-US" baseline="0" dirty="0"/>
              <a:t>Why is it relevant: Key use-cases</a:t>
            </a:r>
          </a:p>
          <a:p>
            <a:pPr marL="228600" indent="-228600">
              <a:buAutoNum type="arabicParenR"/>
            </a:pPr>
            <a:r>
              <a:rPr lang="en-US" baseline="0" dirty="0"/>
              <a:t>How can IBM help: IBM’s value proposition and the state of the technology</a:t>
            </a:r>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pPr/>
              <a:t>39</a:t>
            </a:fld>
            <a:endParaRPr lang="en-US" dirty="0"/>
          </a:p>
        </p:txBody>
      </p:sp>
    </p:spTree>
    <p:extLst>
      <p:ext uri="{BB962C8B-B14F-4D97-AF65-F5344CB8AC3E}">
        <p14:creationId xmlns:p14="http://schemas.microsoft.com/office/powerpoint/2010/main" val="533451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discussing what makes</a:t>
            </a:r>
            <a:r>
              <a:rPr lang="en-US" baseline="0" dirty="0"/>
              <a:t> a good use case with this slide build.  Some of these are obvious good blockchain use cases, others are obvious bad ones!  What’s really important is the discussion, which we will summarize on the following two slides.  </a:t>
            </a:r>
          </a:p>
          <a:p>
            <a:endParaRPr lang="en-US" baseline="0" dirty="0"/>
          </a:p>
          <a:p>
            <a:r>
              <a:rPr lang="en-US" baseline="0" dirty="0"/>
              <a:t>There are two separable questions (1) is it a good blockchain use case?  (2) is it a good first project opportunity (since blockchain technology is still emerging / changing quickly) and new to most customers.</a:t>
            </a:r>
          </a:p>
          <a:p>
            <a:endParaRPr lang="en-US" baseline="0" dirty="0"/>
          </a:p>
          <a:p>
            <a:r>
              <a:rPr lang="en-US" baseline="0" dirty="0"/>
              <a:t>Here are a few thoughts on each bubble:</a:t>
            </a:r>
          </a:p>
          <a:p>
            <a:pPr marL="228600" indent="-228600">
              <a:buFont typeface="+mj-lt"/>
              <a:buAutoNum type="arabicPeriod"/>
            </a:pPr>
            <a:r>
              <a:rPr lang="en-US" baseline="0" dirty="0"/>
              <a:t>SECURE DOCUMENT STORE: Blockchain is a store of proof, not a document store. It is not generally suitable for large files; typically hashes are stored on-chain rather than the data itself.</a:t>
            </a:r>
          </a:p>
          <a:p>
            <a:pPr marL="228600" indent="-228600">
              <a:buFont typeface="+mj-lt"/>
              <a:buAutoNum type="arabicPeriod"/>
            </a:pPr>
            <a:r>
              <a:rPr lang="en-US" baseline="0" dirty="0"/>
              <a:t>FOOD PROVENANCE : a public reference and a good blockchain use case BUT a challenging first project due to </a:t>
            </a:r>
            <a:r>
              <a:rPr lang="en-US" baseline="0" dirty="0" err="1"/>
              <a:t>organisational</a:t>
            </a:r>
            <a:r>
              <a:rPr lang="en-US" baseline="0" dirty="0"/>
              <a:t> complexity and cross industry network</a:t>
            </a:r>
          </a:p>
          <a:p>
            <a:pPr marL="228600" indent="-228600">
              <a:buFont typeface="+mj-lt"/>
              <a:buAutoNum type="arabicPeriod"/>
            </a:pPr>
            <a:r>
              <a:rPr lang="en-US" baseline="0" dirty="0"/>
              <a:t>HOLIDAY TRACKING TOOL : why would you need blockchain for this?  Better done with more mature technology.</a:t>
            </a:r>
          </a:p>
          <a:p>
            <a:pPr marL="228600" indent="-228600">
              <a:buFont typeface="+mj-lt"/>
              <a:buAutoNum type="arabicPeriod"/>
            </a:pPr>
            <a:r>
              <a:rPr lang="en-US" baseline="0" dirty="0"/>
              <a:t>TRACK YOUR CHILD : again, not an obvious blockchain use case </a:t>
            </a:r>
            <a:r>
              <a:rPr lang="mr-IN" baseline="0" dirty="0">
                <a:cs typeface="Arial" charset="0"/>
              </a:rPr>
              <a:t>–</a:t>
            </a:r>
            <a:r>
              <a:rPr lang="en-US" baseline="0" dirty="0"/>
              <a:t> perhaps more of an </a:t>
            </a:r>
            <a:r>
              <a:rPr lang="en-US" baseline="0" dirty="0" err="1"/>
              <a:t>IoT</a:t>
            </a:r>
            <a:r>
              <a:rPr lang="en-US" baseline="0" dirty="0"/>
              <a:t> project?  Also, who would we trust to run the network? Different views on this one.</a:t>
            </a:r>
          </a:p>
          <a:p>
            <a:pPr marL="228600" indent="-228600">
              <a:buFont typeface="+mj-lt"/>
              <a:buAutoNum type="arabicPeriod"/>
            </a:pPr>
            <a:r>
              <a:rPr lang="en-US" baseline="0" dirty="0"/>
              <a:t>KNOW YOUR CUSTOMER : excellent blockchain use case </a:t>
            </a:r>
            <a:r>
              <a:rPr lang="mr-IN" baseline="0" dirty="0">
                <a:cs typeface="Arial" charset="0"/>
              </a:rPr>
              <a:t>–</a:t>
            </a:r>
            <a:r>
              <a:rPr lang="en-US" baseline="0" dirty="0"/>
              <a:t> but HARD!  For a first project, we would need to find a “corner” of the problem (e.g. elimination of multiple registration at different bank branches) to make it </a:t>
            </a:r>
            <a:r>
              <a:rPr lang="en-US" baseline="0" dirty="0" err="1"/>
              <a:t>realisable</a:t>
            </a:r>
            <a:r>
              <a:rPr lang="en-US" baseline="0" dirty="0"/>
              <a:t>.</a:t>
            </a:r>
          </a:p>
          <a:p>
            <a:pPr marL="228600" indent="-228600">
              <a:buFont typeface="+mj-lt"/>
              <a:buAutoNum type="arabicPeriod"/>
            </a:pPr>
            <a:r>
              <a:rPr lang="en-US" baseline="0" dirty="0"/>
              <a:t>ELECTRONIC MEDICAL RECORDS </a:t>
            </a:r>
            <a:r>
              <a:rPr lang="mr-IN" baseline="0" dirty="0">
                <a:cs typeface="Arial" charset="0"/>
              </a:rPr>
              <a:t>–</a:t>
            </a:r>
            <a:r>
              <a:rPr lang="en-US" baseline="0" dirty="0"/>
              <a:t> again, a great blockchain use case </a:t>
            </a:r>
            <a:r>
              <a:rPr lang="mr-IN" baseline="0" dirty="0">
                <a:cs typeface="Arial" charset="0"/>
              </a:rPr>
              <a:t>–</a:t>
            </a:r>
            <a:r>
              <a:rPr lang="en-US" baseline="0" dirty="0"/>
              <a:t> but due to the complexities and sensitivities involved </a:t>
            </a:r>
            <a:r>
              <a:rPr lang="mr-IN" baseline="0" dirty="0">
                <a:cs typeface="Arial" charset="0"/>
              </a:rPr>
              <a:t>–</a:t>
            </a:r>
            <a:r>
              <a:rPr lang="en-US" baseline="0" dirty="0"/>
              <a:t> and in view of the complexities of the business network, not such a good place to start.</a:t>
            </a:r>
            <a:endParaRPr lang="en-US" dirty="0"/>
          </a:p>
        </p:txBody>
      </p:sp>
      <p:sp>
        <p:nvSpPr>
          <p:cNvPr id="4" name="Slide Number Placeholder 3"/>
          <p:cNvSpPr>
            <a:spLocks noGrp="1"/>
          </p:cNvSpPr>
          <p:nvPr>
            <p:ph type="sldNum" sz="quarter" idx="10"/>
          </p:nvPr>
        </p:nvSpPr>
        <p:spPr/>
        <p:txBody>
          <a:bodyPr/>
          <a:lstStyle/>
          <a:p>
            <a:fld id="{45C8F735-2258-884A-BAD8-BB4BE87DECB7}"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1127294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three, pragmatic tests that we can apply to assess the use case suitability for blockchain.  Let’s look at each in a little more detail.</a:t>
            </a:r>
          </a:p>
          <a:p>
            <a:endParaRPr lang="en-US" baseline="0" dirty="0"/>
          </a:p>
          <a:p>
            <a:pPr marL="228600" indent="-228600">
              <a:buFont typeface="+mj-lt"/>
              <a:buAutoNum type="arabicPeriod"/>
            </a:pPr>
            <a:r>
              <a:rPr lang="en-US" baseline="0" dirty="0"/>
              <a:t>Point 1 is in two parts.  The first may sound obvious, but the only way to really get to grip with blockchain for business is to focus on what challenges your users currently.  Our most successful projects are sponsored by the users in an organization who are unhappy with how things are working today.  Another way to put this is to avoid “technology experiments” . . . </a:t>
            </a: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baseline="0" dirty="0"/>
              <a:t>The second part of point 1 is important because blockchain is new, and not yet a stable, mature technology </a:t>
            </a:r>
            <a:r>
              <a:rPr lang="mr-IN" baseline="0" dirty="0">
                <a:cs typeface="Arial" charset="0"/>
              </a:rPr>
              <a:t>–</a:t>
            </a:r>
            <a:r>
              <a:rPr lang="en-US" baseline="0" dirty="0"/>
              <a:t> so if the problem can be solved with (for example) a distributed database, let’s do that! Another way to put this is to avoid “blockchain religion” . . . </a:t>
            </a: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baseline="0" dirty="0"/>
              <a:t>The second point in *direct* terms is </a:t>
            </a:r>
            <a:r>
              <a:rPr lang="en-US" b="1" baseline="0" dirty="0"/>
              <a:t>no business network = not a blockchain use case!  </a:t>
            </a:r>
            <a:r>
              <a:rPr lang="en-US" b="0" baseline="0" dirty="0"/>
              <a:t>As we covered at the start of Blockchain Explained, the business network will generate wealth by transference of assets between participants in the form of transactions. Trust is engendered through consensus, immutability, finality &amp; provenance.  The more important TRUST is to the use case, the more VALUE </a:t>
            </a:r>
            <a:r>
              <a:rPr lang="en-US" b="0" baseline="0" dirty="0" err="1"/>
              <a:t>blockchain</a:t>
            </a:r>
            <a:r>
              <a:rPr lang="en-US" b="0" baseline="0" dirty="0"/>
              <a:t> will add.</a:t>
            </a:r>
            <a:endParaRPr lang="en-US" b="1" baseline="0" dirty="0"/>
          </a:p>
          <a:p>
            <a:endParaRPr lang="en-US" dirty="0"/>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en-US" b="0" baseline="0" dirty="0"/>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b="0" baseline="0" dirty="0"/>
              <a:t>The third point is important.  </a:t>
            </a:r>
            <a:endParaRPr lang="en-US" dirty="0"/>
          </a:p>
        </p:txBody>
      </p:sp>
      <p:sp>
        <p:nvSpPr>
          <p:cNvPr id="4" name="Slide Number Placeholder 3"/>
          <p:cNvSpPr>
            <a:spLocks noGrp="1"/>
          </p:cNvSpPr>
          <p:nvPr>
            <p:ph type="sldNum" sz="quarter" idx="10"/>
          </p:nvPr>
        </p:nvSpPr>
        <p:spPr/>
        <p:txBody>
          <a:bodyPr/>
          <a:lstStyle/>
          <a:p>
            <a:fld id="{45C8F735-2258-884A-BAD8-BB4BE87DECB7}"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1126669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OK </a:t>
            </a:r>
            <a:r>
              <a:rPr lang="mr-IN" dirty="0">
                <a:cs typeface="Arial" charset="0"/>
              </a:rPr>
              <a:t>–</a:t>
            </a:r>
            <a:r>
              <a:rPr lang="en-US" dirty="0"/>
              <a:t> this is an important, separate point</a:t>
            </a:r>
            <a:r>
              <a:rPr lang="en-US" baseline="0" dirty="0"/>
              <a:t> arising from the relative immaturity of blockchain technologies, and the customer’s need increase their levels of awareness before embarking on anything too ambitious.  </a:t>
            </a:r>
          </a:p>
          <a:p>
            <a:pPr marL="228600" indent="-228600">
              <a:buFont typeface="+mj-lt"/>
              <a:buAutoNum type="arabicPeriod"/>
            </a:pPr>
            <a:r>
              <a:rPr lang="en-US" baseline="0" dirty="0"/>
              <a:t>We can talk for ever with a customer about (e.g.) smart contracts, but they will not really understand the true power they start to apply them to their business.</a:t>
            </a:r>
          </a:p>
          <a:p>
            <a:pPr marL="228600" indent="-228600">
              <a:buFont typeface="+mj-lt"/>
              <a:buAutoNum type="arabicPeriod"/>
            </a:pPr>
            <a:r>
              <a:rPr lang="en-US" baseline="0" dirty="0"/>
              <a:t>So the essence is BE AGILE </a:t>
            </a:r>
            <a:r>
              <a:rPr lang="mr-IN" baseline="0" dirty="0">
                <a:cs typeface="Arial" charset="0"/>
              </a:rPr>
              <a:t>–</a:t>
            </a:r>
            <a:r>
              <a:rPr lang="en-US" baseline="0" dirty="0"/>
              <a:t> start small (with a clear business focus) </a:t>
            </a:r>
            <a:r>
              <a:rPr lang="mr-IN" baseline="0" dirty="0">
                <a:cs typeface="Arial" charset="0"/>
              </a:rPr>
              <a:t>–</a:t>
            </a:r>
            <a:r>
              <a:rPr lang="en-US" baseline="0" dirty="0"/>
              <a:t> show success (by stakeholder demonstration) </a:t>
            </a:r>
            <a:r>
              <a:rPr lang="mr-IN" baseline="0" dirty="0">
                <a:cs typeface="Arial" charset="0"/>
              </a:rPr>
              <a:t>–</a:t>
            </a:r>
            <a:r>
              <a:rPr lang="en-US" baseline="0" dirty="0"/>
              <a:t> grow fast (through focused, agile development).</a:t>
            </a:r>
          </a:p>
          <a:p>
            <a:pPr marL="228600" indent="-228600">
              <a:buFont typeface="+mj-lt"/>
              <a:buAutoNum type="arabicPeriod"/>
            </a:pPr>
            <a:r>
              <a:rPr lang="en-US" baseline="0" dirty="0"/>
              <a:t>This is easier if we limit the business network to a few participants initially, then grow it over time by demonstrating the MVP to the other participants.</a:t>
            </a:r>
          </a:p>
          <a:p>
            <a:endParaRPr lang="en-US" dirty="0"/>
          </a:p>
        </p:txBody>
      </p:sp>
      <p:sp>
        <p:nvSpPr>
          <p:cNvPr id="4" name="Slide Number Placeholder 3"/>
          <p:cNvSpPr>
            <a:spLocks noGrp="1"/>
          </p:cNvSpPr>
          <p:nvPr>
            <p:ph type="sldNum" sz="quarter" idx="10"/>
          </p:nvPr>
        </p:nvSpPr>
        <p:spPr/>
        <p:txBody>
          <a:bodyPr/>
          <a:lstStyle/>
          <a:p>
            <a:fld id="{45C8F735-2258-884A-BAD8-BB4BE87DECB7}"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1415587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8F735-2258-884A-BAD8-BB4BE87DECB7}"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526063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essential that the use case is clear and appropriate before kicking off the First</a:t>
            </a:r>
            <a:r>
              <a:rPr lang="en-US" baseline="0" dirty="0"/>
              <a:t> Project.  For this reason the first part of our Blockchain Design Thinking Workshop is focused on ideation &gt; prioritization &gt; fit test to ensure that we get this right.</a:t>
            </a:r>
          </a:p>
          <a:p>
            <a:r>
              <a:rPr lang="en-US" baseline="0" dirty="0"/>
              <a:t>More information is here (internal) : </a:t>
            </a:r>
            <a:r>
              <a:rPr lang="en-US" sz="1200" u="none" strike="noStrike" kern="1200" dirty="0">
                <a:solidFill>
                  <a:schemeClr val="tx1"/>
                </a:solidFill>
                <a:effectLst/>
                <a:cs typeface="+mn-cs"/>
                <a:hlinkClick r:id="rId3"/>
              </a:rPr>
              <a:t>http://ibm.biz/BCFirstProject</a:t>
            </a:r>
            <a:r>
              <a:rPr lang="en-US" baseline="0" dirty="0"/>
              <a:t> and here (external) : </a:t>
            </a:r>
            <a:r>
              <a:rPr lang="en-US" sz="1200" u="none" strike="noStrike" kern="1200" dirty="0">
                <a:solidFill>
                  <a:schemeClr val="tx1"/>
                </a:solidFill>
                <a:effectLst/>
                <a:cs typeface="+mn-cs"/>
                <a:hlinkClick r:id="rId4"/>
              </a:rPr>
              <a:t>http://bit.ly/BlockUseCase</a:t>
            </a:r>
            <a:endParaRPr lang="en-US" sz="1200" u="none" strike="noStrike" kern="1200" dirty="0">
              <a:solidFill>
                <a:schemeClr val="tx1"/>
              </a:solidFill>
              <a:effectLst/>
              <a:cs typeface="+mn-cs"/>
            </a:endParaRPr>
          </a:p>
        </p:txBody>
      </p:sp>
      <p:sp>
        <p:nvSpPr>
          <p:cNvPr id="4" name="Slide Number Placeholder 3"/>
          <p:cNvSpPr>
            <a:spLocks noGrp="1"/>
          </p:cNvSpPr>
          <p:nvPr>
            <p:ph type="sldNum" sz="quarter" idx="10"/>
          </p:nvPr>
        </p:nvSpPr>
        <p:spPr/>
        <p:txBody>
          <a:bodyPr/>
          <a:lstStyle/>
          <a:p>
            <a:pPr>
              <a:defRPr/>
            </a:pPr>
            <a:fld id="{E51A3C41-DF91-4C5A-BC5C-0B8A432AEF4A}" type="slidenum">
              <a:rPr lang="en-US" smtClean="0"/>
              <a:pPr>
                <a:defRPr/>
              </a:pPr>
              <a:t>44</a:t>
            </a:fld>
            <a:endParaRPr lang="en-US"/>
          </a:p>
        </p:txBody>
      </p:sp>
    </p:spTree>
    <p:extLst>
      <p:ext uri="{BB962C8B-B14F-4D97-AF65-F5344CB8AC3E}">
        <p14:creationId xmlns:p14="http://schemas.microsoft.com/office/powerpoint/2010/main" val="7109328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business value assessment for blockchain is difficult as with any nascent technology, because there are many unknowns - around maturity, adoption etc.</a:t>
            </a:r>
          </a:p>
          <a:p>
            <a:endParaRPr lang="en-US" i="1" baseline="0" dirty="0"/>
          </a:p>
          <a:p>
            <a:r>
              <a:rPr lang="en-US" i="1" baseline="0" dirty="0" err="1"/>
              <a:t>IBMers</a:t>
            </a:r>
            <a:r>
              <a:rPr lang="en-US" i="1" baseline="0" dirty="0"/>
              <a:t>: Please contact Andrew Martin or Matthew Roberts for help with Business Value Assessments. For more information, see their blog post on the Blockchain Community here: https://w3-connections.ibm.com/blogs/a0bde329-ce7b-4b02-a134-88b7628a8e70/entry/</a:t>
            </a:r>
            <a:r>
              <a:rPr lang="en-US" i="1" baseline="0" dirty="0" err="1"/>
              <a:t>Blockchain_A_value_based_engagement_model?lang</a:t>
            </a:r>
            <a:r>
              <a:rPr lang="en-US" i="1" baseline="0" dirty="0"/>
              <a:t>=</a:t>
            </a:r>
            <a:r>
              <a:rPr lang="en-US" i="1" baseline="0" dirty="0" err="1"/>
              <a:t>en_gb</a:t>
            </a:r>
            <a:endParaRPr lang="en-US" i="1" baseline="0" dirty="0"/>
          </a:p>
          <a:p>
            <a:endParaRPr lang="en-US" i="1" dirty="0"/>
          </a:p>
        </p:txBody>
      </p:sp>
      <p:sp>
        <p:nvSpPr>
          <p:cNvPr id="4" name="Slide Number Placeholder 3"/>
          <p:cNvSpPr>
            <a:spLocks noGrp="1"/>
          </p:cNvSpPr>
          <p:nvPr>
            <p:ph type="sldNum" sz="quarter" idx="10"/>
          </p:nvPr>
        </p:nvSpPr>
        <p:spPr/>
        <p:txBody>
          <a:bodyPr/>
          <a:lstStyle/>
          <a:p>
            <a:fld id="{45C8F735-2258-884A-BAD8-BB4BE87DECB7}"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58626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t>4</a:t>
            </a:fld>
            <a:endParaRPr lang="en-US"/>
          </a:p>
        </p:txBody>
      </p:sp>
    </p:spTree>
    <p:extLst>
      <p:ext uri="{BB962C8B-B14F-4D97-AF65-F5344CB8AC3E}">
        <p14:creationId xmlns:p14="http://schemas.microsoft.com/office/powerpoint/2010/main" val="16254239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example chart from a Business Value Assessment. Notice</a:t>
            </a:r>
            <a:r>
              <a:rPr lang="en-US" baseline="0" dirty="0"/>
              <a:t> that the problem contains definitions of the participants, assets and transactions that are pertinent to the use-case.</a:t>
            </a:r>
          </a:p>
          <a:p>
            <a:r>
              <a:rPr lang="en-US" baseline="0" dirty="0"/>
              <a:t>Notice as well the benefits benchmarks. Baseline is the as-is scenario, Phase 1 is the minimum viable ecosystem and Phase 2 is the mature blockchain network.</a:t>
            </a:r>
            <a:endParaRPr lang="en-US" dirty="0"/>
          </a:p>
        </p:txBody>
      </p:sp>
      <p:sp>
        <p:nvSpPr>
          <p:cNvPr id="4" name="Slide Number Placeholder 3"/>
          <p:cNvSpPr>
            <a:spLocks noGrp="1"/>
          </p:cNvSpPr>
          <p:nvPr>
            <p:ph type="sldNum" sz="quarter" idx="10"/>
          </p:nvPr>
        </p:nvSpPr>
        <p:spPr/>
        <p:txBody>
          <a:bodyPr/>
          <a:lstStyle/>
          <a:p>
            <a:pPr>
              <a:defRPr/>
            </a:pPr>
            <a:fld id="{E51A3C41-DF91-4C5A-BC5C-0B8A432AEF4A}" type="slidenum">
              <a:rPr lang="en-US" smtClean="0"/>
              <a:pPr>
                <a:defRPr/>
              </a:pPr>
              <a:t>46</a:t>
            </a:fld>
            <a:endParaRPr lang="en-US"/>
          </a:p>
        </p:txBody>
      </p:sp>
    </p:spTree>
    <p:extLst>
      <p:ext uri="{BB962C8B-B14F-4D97-AF65-F5344CB8AC3E}">
        <p14:creationId xmlns:p14="http://schemas.microsoft.com/office/powerpoint/2010/main" val="712982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D89152D-EE5E-1943-9F5A-552F82390F6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56651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the ground</a:t>
            </a:r>
            <a:r>
              <a:rPr lang="en-US" sz="1200" kern="1200" baseline="0" dirty="0">
                <a:solidFill>
                  <a:schemeClr val="tx1"/>
                </a:solidFill>
                <a:effectLst/>
                <a:latin typeface="+mn-lt"/>
                <a:ea typeface="+mn-ea"/>
                <a:cs typeface="+mn-cs"/>
              </a:rPr>
              <a:t> up, w</a:t>
            </a:r>
            <a:r>
              <a:rPr lang="en-US" sz="1200" kern="1200" dirty="0">
                <a:solidFill>
                  <a:schemeClr val="tx1"/>
                </a:solidFill>
                <a:effectLst/>
                <a:latin typeface="+mn-lt"/>
                <a:ea typeface="+mn-ea"/>
                <a:cs typeface="+mn-cs"/>
              </a:rPr>
              <a:t>e built the solution on top of Hyperledger Fabric, which is an open source framework,</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support the collaborative development of </a:t>
            </a:r>
            <a:r>
              <a:rPr lang="en-US" sz="1200" kern="1200" dirty="0" err="1">
                <a:solidFill>
                  <a:schemeClr val="tx1"/>
                </a:solidFill>
                <a:effectLst/>
                <a:latin typeface="+mn-lt"/>
                <a:ea typeface="+mn-ea"/>
                <a:cs typeface="+mn-cs"/>
              </a:rPr>
              <a:t>blockchain</a:t>
            </a:r>
            <a:r>
              <a:rPr lang="en-US" sz="1200" kern="1200" dirty="0">
                <a:solidFill>
                  <a:schemeClr val="tx1"/>
                </a:solidFill>
                <a:effectLst/>
                <a:latin typeface="+mn-lt"/>
                <a:ea typeface="+mn-ea"/>
                <a:cs typeface="+mn-cs"/>
              </a:rPr>
              <a:t>-based ledgers. The IBM</a:t>
            </a:r>
            <a:r>
              <a:rPr lang="en-US" sz="1200" kern="1200" baseline="0" dirty="0">
                <a:solidFill>
                  <a:schemeClr val="tx1"/>
                </a:solidFill>
                <a:effectLst/>
                <a:latin typeface="+mn-lt"/>
                <a:ea typeface="+mn-ea"/>
                <a:cs typeface="+mn-cs"/>
              </a:rPr>
              <a:t> Blockchain Platform </a:t>
            </a:r>
            <a:r>
              <a:rPr lang="en-US" sz="1200" kern="1200" dirty="0">
                <a:solidFill>
                  <a:schemeClr val="tx1"/>
                </a:solidFill>
                <a:effectLst/>
                <a:latin typeface="+mn-lt"/>
                <a:ea typeface="+mn-ea"/>
                <a:cs typeface="+mn-cs"/>
              </a:rPr>
              <a:t>is an enterprise ready blockchain application development solution</a:t>
            </a:r>
            <a:r>
              <a:rPr lang="en-US" sz="1200" kern="1200" baseline="0" dirty="0">
                <a:solidFill>
                  <a:schemeClr val="tx1"/>
                </a:solidFill>
                <a:effectLst/>
                <a:latin typeface="+mn-lt"/>
                <a:ea typeface="+mn-ea"/>
                <a:cs typeface="+mn-cs"/>
              </a:rPr>
              <a:t>, from which IBM Food Trust was built.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IBM Food Trust is modular and, in addition to data entry and access, there are two other modules that help to </a:t>
            </a:r>
            <a:r>
              <a:rPr lang="en-US" sz="1200" b="0" i="0" u="none" strike="noStrike" kern="1200" baseline="0" dirty="0">
                <a:solidFill>
                  <a:schemeClr val="tx1"/>
                </a:solidFill>
                <a:latin typeface="+mn-lt"/>
                <a:ea typeface="+mn-ea"/>
                <a:cs typeface="+mn-cs"/>
              </a:rPr>
              <a:t>improve food supply chain transparency and efficiency: trace &amp; recall and certificate management. </a:t>
            </a:r>
            <a:r>
              <a:rPr lang="en-US" sz="1200" kern="1200" dirty="0">
                <a:solidFill>
                  <a:schemeClr val="tx1"/>
                </a:solidFill>
                <a:effectLst/>
                <a:latin typeface="+mn-lt"/>
                <a:ea typeface="+mn-ea"/>
                <a:cs typeface="+mn-cs"/>
              </a:rPr>
              <a:t>Trace &amp; Recall provides access to end to end food traceability data.</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Certificate Management gives users the ability to upload, manage, access, and edit compliance documentation over a trusted network.  </a:t>
            </a:r>
          </a:p>
          <a:p>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plan to build new modules for additional functionality</a:t>
            </a:r>
            <a:r>
              <a:rPr lang="en-US" sz="1200" kern="1200" baseline="0" dirty="0">
                <a:solidFill>
                  <a:schemeClr val="tx1"/>
                </a:solidFill>
                <a:effectLst/>
                <a:latin typeface="+mn-lt"/>
                <a:ea typeface="+mn-ea"/>
                <a:cs typeface="+mn-cs"/>
              </a:rPr>
              <a:t> / capability</a:t>
            </a:r>
            <a:r>
              <a:rPr lang="en-US" sz="1200" kern="1200" dirty="0">
                <a:solidFill>
                  <a:schemeClr val="tx1"/>
                </a:solidFill>
                <a:effectLst/>
                <a:latin typeface="+mn-lt"/>
                <a:ea typeface="+mn-ea"/>
                <a:cs typeface="+mn-cs"/>
              </a:rPr>
              <a:t>.  But we cannot do it all; what is also important is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facilitating an ecosystem model, where anyone can contribute value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extract value.  We are working with 3rd party data providers, like food testing companies, hardware device and scanner manufacturers, cold chain operators, and certification bodies and scheme owners to connect the solution to additional source data, to</a:t>
            </a:r>
            <a:r>
              <a:rPr lang="en-US" sz="1200" kern="1200" baseline="0" dirty="0">
                <a:solidFill>
                  <a:schemeClr val="tx1"/>
                </a:solidFill>
                <a:effectLst/>
                <a:latin typeface="+mn-lt"/>
                <a:ea typeface="+mn-ea"/>
                <a:cs typeface="+mn-cs"/>
              </a:rPr>
              <a:t> further </a:t>
            </a:r>
            <a:r>
              <a:rPr lang="en-US" sz="1200" kern="1200" dirty="0">
                <a:solidFill>
                  <a:schemeClr val="tx1"/>
                </a:solidFill>
                <a:effectLst/>
                <a:latin typeface="+mn-lt"/>
                <a:ea typeface="+mn-ea"/>
                <a:cs typeface="+mn-cs"/>
              </a:rPr>
              <a:t>increase value for participants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DE39F7-555F-4E49-87AD-0EBF9F90242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58084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eaLnBrk="1" hangingPunct="1">
              <a:spcBef>
                <a:spcPct val="0"/>
              </a:spcBef>
              <a:buFont typeface="Calibri" pitchFamily="34" charset="0"/>
              <a:buAutoNum type="arabicPeriod"/>
            </a:pPr>
            <a:r>
              <a:rPr lang="en-US" dirty="0"/>
              <a:t>This is the “BEFORE” picture representing the “status quo” for business networks.</a:t>
            </a:r>
          </a:p>
          <a:p>
            <a:pPr marL="228600" indent="-228600" eaLnBrk="1" hangingPunct="1">
              <a:spcBef>
                <a:spcPct val="0"/>
              </a:spcBef>
              <a:buFont typeface="Calibri" pitchFamily="34" charset="0"/>
              <a:buAutoNum type="arabicPeriod"/>
            </a:pPr>
            <a:endParaRPr lang="en-US" dirty="0"/>
          </a:p>
          <a:p>
            <a:pPr marL="228600" indent="-228600" eaLnBrk="1" hangingPunct="1">
              <a:spcBef>
                <a:spcPct val="0"/>
              </a:spcBef>
              <a:buFont typeface="Calibri" pitchFamily="34" charset="0"/>
              <a:buAutoNum type="arabicPeriod"/>
            </a:pPr>
            <a:r>
              <a:rPr lang="en-US" dirty="0"/>
              <a:t>Each participant keeps their own ledger(s) which are updated to represent business transactions as they occur.</a:t>
            </a:r>
          </a:p>
          <a:p>
            <a:pPr marL="228600" indent="-228600" eaLnBrk="1" hangingPunct="1">
              <a:spcBef>
                <a:spcPct val="0"/>
              </a:spcBef>
              <a:buFont typeface="Calibri" pitchFamily="34" charset="0"/>
              <a:buAutoNum type="arabicPeriod"/>
            </a:pPr>
            <a:endParaRPr lang="en-US" dirty="0"/>
          </a:p>
          <a:p>
            <a:pPr marL="228600" indent="-228600" eaLnBrk="1" hangingPunct="1">
              <a:spcBef>
                <a:spcPct val="0"/>
              </a:spcBef>
              <a:buFont typeface="Calibri" pitchFamily="34" charset="0"/>
              <a:buAutoNum type="arabicPeriod"/>
            </a:pPr>
            <a:r>
              <a:rPr lang="en-US" dirty="0"/>
              <a:t>This is EXPENSIVE due to duplication of effort and intermediaries adding margin for services.</a:t>
            </a:r>
          </a:p>
          <a:p>
            <a:pPr marL="228600" indent="-228600" eaLnBrk="1" hangingPunct="1">
              <a:spcBef>
                <a:spcPct val="0"/>
              </a:spcBef>
              <a:buFont typeface="Calibri" pitchFamily="34" charset="0"/>
              <a:buAutoNum type="arabicPeriod"/>
            </a:pPr>
            <a:endParaRPr lang="en-US" dirty="0"/>
          </a:p>
          <a:p>
            <a:pPr marL="228600" indent="-228600" eaLnBrk="1" hangingPunct="1">
              <a:spcBef>
                <a:spcPct val="0"/>
              </a:spcBef>
              <a:buFont typeface="Calibri" pitchFamily="34" charset="0"/>
              <a:buAutoNum type="arabicPeriod"/>
            </a:pPr>
            <a:r>
              <a:rPr lang="en-US" dirty="0"/>
              <a:t>It is clearly INEFFICIENT, as the business conditions – the contract – is duplicated by every network participant</a:t>
            </a:r>
          </a:p>
          <a:p>
            <a:pPr marL="228600" indent="-228600" eaLnBrk="1" hangingPunct="1">
              <a:spcBef>
                <a:spcPct val="0"/>
              </a:spcBef>
              <a:buFont typeface="Calibri" pitchFamily="34" charset="0"/>
              <a:buAutoNum type="arabicPeriod"/>
            </a:pPr>
            <a:endParaRPr lang="en-US" dirty="0"/>
          </a:p>
          <a:p>
            <a:pPr marL="228600" indent="-228600" eaLnBrk="1" hangingPunct="1">
              <a:spcBef>
                <a:spcPct val="0"/>
              </a:spcBef>
              <a:buFont typeface="Calibri" pitchFamily="34" charset="0"/>
              <a:buAutoNum type="arabicPeriod"/>
            </a:pPr>
            <a:r>
              <a:rPr lang="en-US" dirty="0"/>
              <a:t>It is also VULNERABLE because if a central system (e.g. Bank) is compromised due to an incidents this affects the whole business network.  Incidents can include fraud, cyber attack or a simple mistake.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DE39F7-555F-4E49-87AD-0EBF9F9024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323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pPr/>
              <a:t>12</a:t>
            </a:fld>
            <a:endParaRPr lang="en-US" dirty="0"/>
          </a:p>
        </p:txBody>
      </p:sp>
    </p:spTree>
    <p:extLst>
      <p:ext uri="{BB962C8B-B14F-4D97-AF65-F5344CB8AC3E}">
        <p14:creationId xmlns:p14="http://schemas.microsoft.com/office/powerpoint/2010/main" val="3121076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pPr/>
              <a:t>13</a:t>
            </a:fld>
            <a:endParaRPr lang="en-US" dirty="0"/>
          </a:p>
        </p:txBody>
      </p:sp>
    </p:spTree>
    <p:extLst>
      <p:ext uri="{BB962C8B-B14F-4D97-AF65-F5344CB8AC3E}">
        <p14:creationId xmlns:p14="http://schemas.microsoft.com/office/powerpoint/2010/main" val="3622076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pPr/>
              <a:t>14</a:t>
            </a:fld>
            <a:endParaRPr lang="en-US" dirty="0"/>
          </a:p>
        </p:txBody>
      </p:sp>
    </p:spTree>
    <p:extLst>
      <p:ext uri="{BB962C8B-B14F-4D97-AF65-F5344CB8AC3E}">
        <p14:creationId xmlns:p14="http://schemas.microsoft.com/office/powerpoint/2010/main" val="37035823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2.emf"/><Relationship Id="rId7" Type="http://schemas.openxmlformats.org/officeDocument/2006/relationships/image" Target="../media/image12.tiff"/><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3.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3.emf"/><Relationship Id="rId7" Type="http://schemas.openxmlformats.org/officeDocument/2006/relationships/image" Target="../media/image12.tiff"/><Relationship Id="rId2" Type="http://schemas.openxmlformats.org/officeDocument/2006/relationships/image" Target="../media/image2.emf"/><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2478" y="965200"/>
            <a:ext cx="3746505" cy="3746505"/>
          </a:xfrm>
          <a:prstGeom prst="rect">
            <a:avLst/>
          </a:prstGeom>
        </p:spPr>
      </p:pic>
      <p:sp>
        <p:nvSpPr>
          <p:cNvPr id="4" name="Text Placeholder 3"/>
          <p:cNvSpPr>
            <a:spLocks noGrp="1"/>
          </p:cNvSpPr>
          <p:nvPr>
            <p:ph type="body" sz="quarter" idx="10" hasCustomPrompt="1"/>
          </p:nvPr>
        </p:nvSpPr>
        <p:spPr>
          <a:xfrm>
            <a:off x="12573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8" name="Text Placeholder 7"/>
          <p:cNvSpPr>
            <a:spLocks noGrp="1"/>
          </p:cNvSpPr>
          <p:nvPr>
            <p:ph type="body" sz="quarter" idx="11" hasCustomPrompt="1"/>
          </p:nvPr>
        </p:nvSpPr>
        <p:spPr>
          <a:xfrm>
            <a:off x="125730" y="2530534"/>
            <a:ext cx="3048000" cy="755434"/>
          </a:xfrm>
        </p:spPr>
        <p:txBody>
          <a:bodyPr>
            <a:noAutofit/>
          </a:bodyPr>
          <a:lstStyle>
            <a:lvl1pPr marL="0" indent="0">
              <a:spcBef>
                <a:spcPts val="0"/>
              </a:spcBef>
              <a:buNone/>
              <a:defRPr sz="1400" i="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information</a:t>
            </a:r>
          </a:p>
        </p:txBody>
      </p:sp>
      <p:sp>
        <p:nvSpPr>
          <p:cNvPr id="5" name="Text Placeholder 4"/>
          <p:cNvSpPr>
            <a:spLocks noGrp="1"/>
          </p:cNvSpPr>
          <p:nvPr>
            <p:ph type="body" sz="quarter" idx="13" hasCustomPrompt="1"/>
          </p:nvPr>
        </p:nvSpPr>
        <p:spPr>
          <a:xfrm>
            <a:off x="125730" y="750463"/>
            <a:ext cx="6097269" cy="801066"/>
          </a:xfrm>
        </p:spPr>
        <p:txBody>
          <a:bodyPr>
            <a:normAutofit/>
          </a:bodyPr>
          <a:lstStyle>
            <a:lvl1pPr marL="0" indent="0">
              <a:buNone/>
              <a:defRPr sz="1600">
                <a:solidFill>
                  <a:srgbClr val="FFFFFF"/>
                </a:solidFill>
              </a:defRPr>
            </a:lvl1pPr>
          </a:lstStyle>
          <a:p>
            <a:pPr lvl="0"/>
            <a:r>
              <a:rPr lang="en-US" dirty="0"/>
              <a:t>Subtitle</a:t>
            </a:r>
          </a:p>
        </p:txBody>
      </p:sp>
      <p:pic>
        <p:nvPicPr>
          <p:cNvPr id="15" name="Picture 14"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6" name="Picture 15"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Tree>
    <p:extLst>
      <p:ext uri="{BB962C8B-B14F-4D97-AF65-F5344CB8AC3E}">
        <p14:creationId xmlns:p14="http://schemas.microsoft.com/office/powerpoint/2010/main" val="3049980080"/>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4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1961968" y="1269882"/>
            <a:ext cx="7070664" cy="3307383"/>
          </a:xfrm>
        </p:spPr>
        <p:txBody>
          <a:bodyPr>
            <a:normAutofit/>
          </a:bodyPr>
          <a:lstStyle>
            <a:lvl1pPr marL="0" indent="0">
              <a:buNone/>
              <a:defRPr sz="1200" baseline="0"/>
            </a:lvl1pPr>
          </a:lstStyle>
          <a:p>
            <a:pPr lvl="0"/>
            <a:r>
              <a:rPr lang="en-US" dirty="0"/>
              <a:t>Content</a:t>
            </a:r>
          </a:p>
        </p:txBody>
      </p:sp>
      <p:sp>
        <p:nvSpPr>
          <p:cNvPr id="11" name="Text Placeholder 5"/>
          <p:cNvSpPr>
            <a:spLocks noGrp="1"/>
          </p:cNvSpPr>
          <p:nvPr>
            <p:ph type="body" sz="quarter" idx="22" hasCustomPrompt="1"/>
          </p:nvPr>
        </p:nvSpPr>
        <p:spPr>
          <a:xfrm>
            <a:off x="125730" y="1269882"/>
            <a:ext cx="1722500" cy="3307383"/>
          </a:xfrm>
        </p:spPr>
        <p:txBody>
          <a:bodyPr>
            <a:normAutofit/>
          </a:bodyPr>
          <a:lstStyle>
            <a:lvl1pPr marL="0" indent="0">
              <a:buNone/>
              <a:defRPr sz="1200" baseline="0"/>
            </a:lvl1pPr>
          </a:lstStyle>
          <a:p>
            <a:pPr lvl="0"/>
            <a:r>
              <a:rPr lang="en-US" dirty="0"/>
              <a:t>Content</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7" name="Picture 6"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0"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9" name="TextBox 8"/>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703202952"/>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p:bg>
      <p:bgPr>
        <a:solidFill>
          <a:schemeClr val="bg1">
            <a:alpha val="30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20"/>
          </p:nvPr>
        </p:nvSpPr>
        <p:spPr>
          <a:xfrm>
            <a:off x="125730" y="1270000"/>
            <a:ext cx="8897424" cy="3203260"/>
          </a:xfrm>
        </p:spPr>
        <p:txBody>
          <a:bodyPr>
            <a:normAutofit/>
          </a:bodyPr>
          <a:lstStyle>
            <a:lvl1pPr marL="0" indent="0" algn="ctr">
              <a:buNone/>
              <a:defRPr sz="1400" baseline="0"/>
            </a:lvl1pPr>
          </a:lstStyle>
          <a:p>
            <a:r>
              <a:rPr lang="en-US"/>
              <a:t>Drag picture to placeholder or click icon to add</a:t>
            </a:r>
            <a:endParaRPr lang="en-US" dirty="0"/>
          </a:p>
        </p:txBody>
      </p:sp>
      <p:pic>
        <p:nvPicPr>
          <p:cNvPr id="10" name="Picture 9"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14" name="Picture 1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1"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9" name="TextBox 8"/>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235231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se Study 2">
    <p:bg>
      <p:bgRef idx="1001">
        <a:schemeClr val="bg1"/>
      </p:bgRef>
    </p:bg>
    <p:spTree>
      <p:nvGrpSpPr>
        <p:cNvPr id="1" name=""/>
        <p:cNvGrpSpPr/>
        <p:nvPr/>
      </p:nvGrpSpPr>
      <p:grpSpPr>
        <a:xfrm>
          <a:off x="0" y="0"/>
          <a:ext cx="0" cy="0"/>
          <a:chOff x="0" y="0"/>
          <a:chExt cx="0" cy="0"/>
        </a:xfrm>
      </p:grpSpPr>
      <p:pic>
        <p:nvPicPr>
          <p:cNvPr id="11" name="Picture 10"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14" name="Picture 1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6" name="Text Placeholder 5"/>
          <p:cNvSpPr>
            <a:spLocks noGrp="1"/>
          </p:cNvSpPr>
          <p:nvPr>
            <p:ph type="body" sz="quarter" idx="22" hasCustomPrompt="1"/>
          </p:nvPr>
        </p:nvSpPr>
        <p:spPr>
          <a:xfrm>
            <a:off x="125413" y="1241871"/>
            <a:ext cx="1985951" cy="3340289"/>
          </a:xfrm>
        </p:spPr>
        <p:txBody>
          <a:bodyPr>
            <a:normAutofit/>
          </a:bodyPr>
          <a:lstStyle>
            <a:lvl1pPr marL="0" indent="0">
              <a:buNone/>
              <a:defRPr sz="1800" baseline="0"/>
            </a:lvl1pPr>
          </a:lstStyle>
          <a:p>
            <a:pPr lvl="0"/>
            <a:r>
              <a:rPr lang="en-US" dirty="0"/>
              <a:t>Body copy</a:t>
            </a:r>
          </a:p>
        </p:txBody>
      </p:sp>
      <p:sp>
        <p:nvSpPr>
          <p:cNvPr id="17" name="Text Placeholder 5"/>
          <p:cNvSpPr>
            <a:spLocks noGrp="1"/>
          </p:cNvSpPr>
          <p:nvPr>
            <p:ph type="body" sz="quarter" idx="24" hasCustomPrompt="1"/>
          </p:nvPr>
        </p:nvSpPr>
        <p:spPr>
          <a:xfrm>
            <a:off x="2277730" y="1339759"/>
            <a:ext cx="1719111" cy="3246111"/>
          </a:xfrm>
        </p:spPr>
        <p:txBody>
          <a:bodyPr>
            <a:normAutofit/>
          </a:bodyPr>
          <a:lstStyle>
            <a:lvl1pPr marL="0" indent="0">
              <a:buNone/>
              <a:defRPr sz="1400" baseline="0"/>
            </a:lvl1pPr>
          </a:lstStyle>
          <a:p>
            <a:pPr lvl="0"/>
            <a:r>
              <a:rPr lang="en-US" dirty="0"/>
              <a:t>Detail copy</a:t>
            </a:r>
          </a:p>
        </p:txBody>
      </p:sp>
      <p:sp>
        <p:nvSpPr>
          <p:cNvPr id="18" name="Text Placeholder 2"/>
          <p:cNvSpPr>
            <a:spLocks noGrp="1"/>
          </p:cNvSpPr>
          <p:nvPr>
            <p:ph type="body" sz="quarter" idx="25" hasCustomPrompt="1"/>
          </p:nvPr>
        </p:nvSpPr>
        <p:spPr>
          <a:xfrm>
            <a:off x="4168775" y="1241871"/>
            <a:ext cx="4787999" cy="2560611"/>
          </a:xfrm>
        </p:spPr>
        <p:txBody>
          <a:bodyPr>
            <a:normAutofit/>
          </a:bodyPr>
          <a:lstStyle>
            <a:lvl1pPr marL="0" indent="0">
              <a:buNone/>
              <a:defRPr sz="2400" baseline="0"/>
            </a:lvl1pPr>
          </a:lstStyle>
          <a:p>
            <a:pPr lvl="0"/>
            <a:r>
              <a:rPr lang="en-US" dirty="0"/>
              <a:t>Quote, stat, etc.</a:t>
            </a:r>
          </a:p>
        </p:txBody>
      </p:sp>
      <p:sp>
        <p:nvSpPr>
          <p:cNvPr id="19"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0" name="Picture 19"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0" name="TextBox 9"/>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89102287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Full-Width Copy">
    <p:bg>
      <p:bgRef idx="1001">
        <a:schemeClr val="bg1"/>
      </p:bgRef>
    </p:bg>
    <p:spTree>
      <p:nvGrpSpPr>
        <p:cNvPr id="1" name=""/>
        <p:cNvGrpSpPr/>
        <p:nvPr/>
      </p:nvGrpSpPr>
      <p:grpSpPr>
        <a:xfrm>
          <a:off x="0" y="0"/>
          <a:ext cx="0" cy="0"/>
          <a:chOff x="0" y="0"/>
          <a:chExt cx="0" cy="0"/>
        </a:xfrm>
      </p:grpSpPr>
      <p:sp>
        <p:nvSpPr>
          <p:cNvPr id="11" name="Text Placeholder 5"/>
          <p:cNvSpPr>
            <a:spLocks noGrp="1"/>
          </p:cNvSpPr>
          <p:nvPr>
            <p:ph type="body" sz="quarter" idx="22" hasCustomPrompt="1"/>
          </p:nvPr>
        </p:nvSpPr>
        <p:spPr>
          <a:xfrm>
            <a:off x="125730" y="1269882"/>
            <a:ext cx="8897424" cy="2966219"/>
          </a:xfrm>
        </p:spPr>
        <p:txBody>
          <a:bodyPr>
            <a:normAutofit/>
          </a:bodyPr>
          <a:lstStyle>
            <a:lvl1pPr marL="171450" indent="-171450">
              <a:buFont typeface="Arial"/>
              <a:buChar char="•"/>
              <a:defRPr sz="1200" baseline="0"/>
            </a:lvl1pPr>
          </a:lstStyle>
          <a:p>
            <a:pPr lvl="0"/>
            <a:r>
              <a:rPr lang="en-US" dirty="0"/>
              <a:t>Content</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3"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8" name="Picture 7"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4" name="TextBox 13"/>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3606206289"/>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Full-Width Copy">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25413" y="1270000"/>
            <a:ext cx="4376737" cy="2965450"/>
          </a:xfrm>
        </p:spPr>
        <p:txBody>
          <a:bodyPr>
            <a:normAutofit/>
          </a:bodyPr>
          <a:lstStyle>
            <a:lvl1pPr marL="0" indent="0">
              <a:buNone/>
              <a:defRPr sz="1200" baseline="0"/>
            </a:lvl1pPr>
          </a:lstStyle>
          <a:p>
            <a:pPr lvl="0"/>
            <a:r>
              <a:rPr lang="en-US" dirty="0"/>
              <a:t>Content</a:t>
            </a:r>
          </a:p>
        </p:txBody>
      </p:sp>
      <p:sp>
        <p:nvSpPr>
          <p:cNvPr id="10" name="Content Placeholder 4"/>
          <p:cNvSpPr>
            <a:spLocks noGrp="1"/>
          </p:cNvSpPr>
          <p:nvPr>
            <p:ph sz="quarter" idx="25" hasCustomPrompt="1"/>
          </p:nvPr>
        </p:nvSpPr>
        <p:spPr>
          <a:xfrm>
            <a:off x="4646417" y="1270000"/>
            <a:ext cx="4376737" cy="2965450"/>
          </a:xfrm>
        </p:spPr>
        <p:txBody>
          <a:bodyPr>
            <a:normAutofit/>
          </a:bodyPr>
          <a:lstStyle>
            <a:lvl1pPr marL="0" indent="0">
              <a:buNone/>
              <a:defRPr sz="1200" baseline="0"/>
            </a:lvl1pPr>
          </a:lstStyle>
          <a:p>
            <a:pPr lvl="0"/>
            <a:r>
              <a:rPr lang="en-US" dirty="0"/>
              <a:t>Content</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1" name="Picture 10"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3" name="Text Placeholder 7"/>
          <p:cNvSpPr>
            <a:spLocks noGrp="1"/>
          </p:cNvSpPr>
          <p:nvPr>
            <p:ph type="body" sz="quarter" idx="26"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6" name="Picture 15"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4" name="TextBox 13"/>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967881784"/>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25730" y="144464"/>
            <a:ext cx="3523340" cy="3068150"/>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9" name="Content Placeholder 4"/>
          <p:cNvSpPr>
            <a:spLocks noGrp="1"/>
          </p:cNvSpPr>
          <p:nvPr>
            <p:ph sz="quarter" idx="24" hasCustomPrompt="1"/>
          </p:nvPr>
        </p:nvSpPr>
        <p:spPr>
          <a:xfrm>
            <a:off x="4085966" y="341163"/>
            <a:ext cx="1495648" cy="1318152"/>
          </a:xfrm>
        </p:spPr>
        <p:txBody>
          <a:bodyPr anchor="ct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25" hasCustomPrompt="1"/>
          </p:nvPr>
        </p:nvSpPr>
        <p:spPr>
          <a:xfrm>
            <a:off x="5773819" y="1922893"/>
            <a:ext cx="1495648" cy="1318152"/>
          </a:xfrm>
        </p:spPr>
        <p:txBody>
          <a:bodyPr anchor="ctr">
            <a:normAutofit/>
          </a:bodyPr>
          <a:lstStyle>
            <a:lvl1pPr marL="0" indent="0" algn="ctr">
              <a:buNone/>
              <a:defRPr sz="1200" baseline="0"/>
            </a:lvl1pPr>
          </a:lstStyle>
          <a:p>
            <a:pPr lvl="0"/>
            <a:r>
              <a:rPr lang="en-US" dirty="0"/>
              <a:t>Content</a:t>
            </a:r>
          </a:p>
        </p:txBody>
      </p:sp>
      <p:sp>
        <p:nvSpPr>
          <p:cNvPr id="13" name="Content Placeholder 4"/>
          <p:cNvSpPr>
            <a:spLocks noGrp="1"/>
          </p:cNvSpPr>
          <p:nvPr>
            <p:ph sz="quarter" idx="27" hasCustomPrompt="1"/>
          </p:nvPr>
        </p:nvSpPr>
        <p:spPr>
          <a:xfrm>
            <a:off x="7461672" y="3523577"/>
            <a:ext cx="1495648" cy="1318152"/>
          </a:xfrm>
        </p:spPr>
        <p:txBody>
          <a:bodyPr anchor="ctr">
            <a:normAutofit/>
          </a:bodyPr>
          <a:lstStyle>
            <a:lvl1pPr marL="0" indent="0" algn="ctr">
              <a:buNone/>
              <a:defRPr sz="1200" baseline="0"/>
            </a:lvl1pPr>
          </a:lstStyle>
          <a:p>
            <a:pPr lvl="0"/>
            <a:r>
              <a:rPr lang="en-US" dirty="0"/>
              <a:t>Content</a:t>
            </a:r>
          </a:p>
        </p:txBody>
      </p:sp>
      <p:pic>
        <p:nvPicPr>
          <p:cNvPr id="11" name="Picture 10"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3" name="Picture 2" descr="3Grid_Dark.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96651" y="241173"/>
            <a:ext cx="6353438" cy="4669665"/>
          </a:xfrm>
          <a:prstGeom prst="rect">
            <a:avLst/>
          </a:prstGeom>
        </p:spPr>
      </p:pic>
      <p:pic>
        <p:nvPicPr>
          <p:cNvPr id="12" name="Picture 11"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4" name="TextBox 13"/>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398111761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4-Column">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25730" y="1270000"/>
            <a:ext cx="2084695" cy="2965450"/>
          </a:xfrm>
        </p:spPr>
        <p:txBody>
          <a:bodyP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25" hasCustomPrompt="1"/>
          </p:nvPr>
        </p:nvSpPr>
        <p:spPr>
          <a:xfrm>
            <a:off x="2396640" y="1270000"/>
            <a:ext cx="2084695" cy="2965450"/>
          </a:xfrm>
        </p:spPr>
        <p:txBody>
          <a:bodyPr>
            <a:normAutofit/>
          </a:bodyPr>
          <a:lstStyle>
            <a:lvl1pPr marL="0" indent="0" algn="ctr">
              <a:buNone/>
              <a:defRPr sz="1200" baseline="0"/>
            </a:lvl1pPr>
          </a:lstStyle>
          <a:p>
            <a:pPr lvl="0"/>
            <a:r>
              <a:rPr lang="en-US" dirty="0"/>
              <a:t>Content</a:t>
            </a:r>
          </a:p>
        </p:txBody>
      </p:sp>
      <p:sp>
        <p:nvSpPr>
          <p:cNvPr id="9" name="Content Placeholder 4"/>
          <p:cNvSpPr>
            <a:spLocks noGrp="1"/>
          </p:cNvSpPr>
          <p:nvPr>
            <p:ph sz="quarter" idx="26" hasCustomPrompt="1"/>
          </p:nvPr>
        </p:nvSpPr>
        <p:spPr>
          <a:xfrm>
            <a:off x="4667550" y="1270000"/>
            <a:ext cx="2084695" cy="2965450"/>
          </a:xfrm>
        </p:spPr>
        <p:txBody>
          <a:bodyPr>
            <a:normAutofit/>
          </a:bodyPr>
          <a:lstStyle>
            <a:lvl1pPr marL="0" indent="0" algn="ctr">
              <a:buNone/>
              <a:defRPr sz="1200" baseline="0"/>
            </a:lvl1pPr>
          </a:lstStyle>
          <a:p>
            <a:pPr lvl="0"/>
            <a:r>
              <a:rPr lang="en-US" dirty="0"/>
              <a:t>Content</a:t>
            </a:r>
          </a:p>
        </p:txBody>
      </p:sp>
      <p:sp>
        <p:nvSpPr>
          <p:cNvPr id="11" name="Content Placeholder 4"/>
          <p:cNvSpPr>
            <a:spLocks noGrp="1"/>
          </p:cNvSpPr>
          <p:nvPr>
            <p:ph sz="quarter" idx="27" hasCustomPrompt="1"/>
          </p:nvPr>
        </p:nvSpPr>
        <p:spPr>
          <a:xfrm>
            <a:off x="6938459" y="1270000"/>
            <a:ext cx="2084695" cy="2965450"/>
          </a:xfrm>
        </p:spPr>
        <p:txBody>
          <a:bodyPr>
            <a:normAutofit/>
          </a:bodyPr>
          <a:lstStyle>
            <a:lvl1pPr marL="0" indent="0" algn="ctr">
              <a:buNone/>
              <a:defRPr sz="1200" baseline="0"/>
            </a:lvl1pPr>
          </a:lstStyle>
          <a:p>
            <a:pPr lvl="0"/>
            <a:r>
              <a:rPr lang="en-US" dirty="0"/>
              <a:t>Content</a:t>
            </a:r>
          </a:p>
        </p:txBody>
      </p:sp>
      <p:pic>
        <p:nvPicPr>
          <p:cNvPr id="12" name="Picture 11"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3" name="Picture 12"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5"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6" name="Picture 15"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4" name="TextBox 13"/>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836683801"/>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opy w/ Supporting Object">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50800"/>
            <a:ext cx="9144000" cy="5021354"/>
          </a:xfrm>
          <a:prstGeom prst="rect">
            <a:avLst/>
          </a:prstGeom>
        </p:spPr>
      </p:pic>
      <p:sp>
        <p:nvSpPr>
          <p:cNvPr id="8" name="Text Placeholder 7"/>
          <p:cNvSpPr>
            <a:spLocks noGrp="1"/>
          </p:cNvSpPr>
          <p:nvPr>
            <p:ph type="body" sz="quarter" idx="13" hasCustomPrompt="1"/>
          </p:nvPr>
        </p:nvSpPr>
        <p:spPr>
          <a:xfrm>
            <a:off x="125729" y="144464"/>
            <a:ext cx="5286267" cy="1191756"/>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3" name="Content Placeholder 4"/>
          <p:cNvSpPr>
            <a:spLocks noGrp="1"/>
          </p:cNvSpPr>
          <p:nvPr>
            <p:ph sz="quarter" idx="27" hasCustomPrompt="1"/>
          </p:nvPr>
        </p:nvSpPr>
        <p:spPr>
          <a:xfrm>
            <a:off x="5149014" y="3160913"/>
            <a:ext cx="916971" cy="892584"/>
          </a:xfrm>
        </p:spPr>
        <p:txBody>
          <a:bodyPr anchor="ctr">
            <a:normAutofit/>
          </a:bodyPr>
          <a:lstStyle>
            <a:lvl1pPr marL="0" indent="0" algn="ctr">
              <a:buNone/>
              <a:defRPr sz="1200" baseline="0"/>
            </a:lvl1pPr>
          </a:lstStyle>
          <a:p>
            <a:pPr lvl="0"/>
            <a:r>
              <a:rPr lang="en-US" dirty="0"/>
              <a:t>Content</a:t>
            </a:r>
          </a:p>
        </p:txBody>
      </p:sp>
      <p:sp>
        <p:nvSpPr>
          <p:cNvPr id="7" name="Content Placeholder 4"/>
          <p:cNvSpPr>
            <a:spLocks noGrp="1"/>
          </p:cNvSpPr>
          <p:nvPr>
            <p:ph sz="quarter" idx="28" hasCustomPrompt="1"/>
          </p:nvPr>
        </p:nvSpPr>
        <p:spPr>
          <a:xfrm>
            <a:off x="6170993" y="2128720"/>
            <a:ext cx="916971" cy="892584"/>
          </a:xfrm>
        </p:spPr>
        <p:txBody>
          <a:bodyPr anchor="ctr">
            <a:normAutofit/>
          </a:bodyPr>
          <a:lstStyle>
            <a:lvl1pPr marL="0" indent="0" algn="ctr">
              <a:buNone/>
              <a:defRPr sz="1200" baseline="0"/>
            </a:lvl1pPr>
          </a:lstStyle>
          <a:p>
            <a:pPr lvl="0"/>
            <a:r>
              <a:rPr lang="en-US" dirty="0"/>
              <a:t>Content</a:t>
            </a:r>
          </a:p>
        </p:txBody>
      </p:sp>
      <p:sp>
        <p:nvSpPr>
          <p:cNvPr id="9" name="Content Placeholder 4"/>
          <p:cNvSpPr>
            <a:spLocks noGrp="1"/>
          </p:cNvSpPr>
          <p:nvPr>
            <p:ph sz="quarter" idx="29" hasCustomPrompt="1"/>
          </p:nvPr>
        </p:nvSpPr>
        <p:spPr>
          <a:xfrm>
            <a:off x="3088269" y="3170390"/>
            <a:ext cx="916971" cy="892584"/>
          </a:xfrm>
        </p:spPr>
        <p:txBody>
          <a:bodyPr anchor="ct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30" hasCustomPrompt="1"/>
          </p:nvPr>
        </p:nvSpPr>
        <p:spPr>
          <a:xfrm>
            <a:off x="4110248" y="2138197"/>
            <a:ext cx="916971" cy="892584"/>
          </a:xfrm>
        </p:spPr>
        <p:txBody>
          <a:bodyPr anchor="ctr">
            <a:normAutofit/>
          </a:bodyPr>
          <a:lstStyle>
            <a:lvl1pPr marL="0" indent="0" algn="ctr">
              <a:buNone/>
              <a:defRPr sz="1200" baseline="0"/>
            </a:lvl1pPr>
          </a:lstStyle>
          <a:p>
            <a:pPr lvl="0"/>
            <a:r>
              <a:rPr lang="en-US" dirty="0"/>
              <a:t>Content</a:t>
            </a:r>
          </a:p>
        </p:txBody>
      </p:sp>
      <p:sp>
        <p:nvSpPr>
          <p:cNvPr id="12" name="Content Placeholder 4"/>
          <p:cNvSpPr>
            <a:spLocks noGrp="1"/>
          </p:cNvSpPr>
          <p:nvPr>
            <p:ph sz="quarter" idx="31" hasCustomPrompt="1"/>
          </p:nvPr>
        </p:nvSpPr>
        <p:spPr>
          <a:xfrm>
            <a:off x="2059578" y="4194652"/>
            <a:ext cx="916971" cy="892584"/>
          </a:xfrm>
        </p:spPr>
        <p:txBody>
          <a:bodyPr anchor="ctr">
            <a:normAutofit/>
          </a:bodyPr>
          <a:lstStyle>
            <a:lvl1pPr marL="0" indent="0" algn="ctr">
              <a:buNone/>
              <a:defRPr sz="1200" baseline="0"/>
            </a:lvl1pPr>
          </a:lstStyle>
          <a:p>
            <a:pPr lvl="0"/>
            <a:r>
              <a:rPr lang="en-US" dirty="0"/>
              <a:t>Content</a:t>
            </a:r>
          </a:p>
        </p:txBody>
      </p:sp>
      <p:sp>
        <p:nvSpPr>
          <p:cNvPr id="14" name="Content Placeholder 4"/>
          <p:cNvSpPr>
            <a:spLocks noGrp="1"/>
          </p:cNvSpPr>
          <p:nvPr>
            <p:ph sz="quarter" idx="32" hasCustomPrompt="1"/>
          </p:nvPr>
        </p:nvSpPr>
        <p:spPr>
          <a:xfrm>
            <a:off x="1024809" y="3162459"/>
            <a:ext cx="916971" cy="892584"/>
          </a:xfrm>
        </p:spPr>
        <p:txBody>
          <a:bodyPr anchor="ctr">
            <a:normAutofit/>
          </a:bodyPr>
          <a:lstStyle>
            <a:lvl1pPr marL="0" indent="0" algn="ctr">
              <a:buNone/>
              <a:defRPr sz="1200" baseline="0"/>
            </a:lvl1pPr>
          </a:lstStyle>
          <a:p>
            <a:pPr lvl="0"/>
            <a:r>
              <a:rPr lang="en-US" dirty="0"/>
              <a:t>Content</a:t>
            </a:r>
          </a:p>
        </p:txBody>
      </p:sp>
      <p:pic>
        <p:nvPicPr>
          <p:cNvPr id="17" name="Picture 16"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5" name="Picture 14"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6" name="TextBox 15"/>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511068323"/>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25730" y="144464"/>
            <a:ext cx="431950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25730" y="1269882"/>
            <a:ext cx="4319500" cy="3307383"/>
          </a:xfrm>
        </p:spPr>
        <p:txBody>
          <a:bodyPr>
            <a:normAutofit/>
          </a:bodyPr>
          <a:lstStyle>
            <a:lvl1pPr marL="0" indent="0">
              <a:buNone/>
              <a:defRPr sz="1200" baseline="0"/>
            </a:lvl1pPr>
          </a:lstStyle>
          <a:p>
            <a:pPr lvl="0"/>
            <a:r>
              <a:rPr lang="en-US" dirty="0"/>
              <a:t>Content</a:t>
            </a:r>
          </a:p>
        </p:txBody>
      </p:sp>
      <p:pic>
        <p:nvPicPr>
          <p:cNvPr id="7" name="Picture 6"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9" name="Content Placeholder 2"/>
          <p:cNvSpPr>
            <a:spLocks noGrp="1"/>
          </p:cNvSpPr>
          <p:nvPr>
            <p:ph sz="quarter" idx="16" hasCustomPrompt="1"/>
          </p:nvPr>
        </p:nvSpPr>
        <p:spPr>
          <a:xfrm>
            <a:off x="4577924" y="1269881"/>
            <a:ext cx="4566075" cy="3307384"/>
          </a:xfrm>
        </p:spPr>
        <p:txBody>
          <a:bodyPr>
            <a:normAutofit/>
          </a:bodyPr>
          <a:lstStyle>
            <a:lvl1pPr marL="0" indent="0">
              <a:buNone/>
              <a:defRPr sz="1200" baseline="0"/>
            </a:lvl1pPr>
          </a:lstStyle>
          <a:p>
            <a:pPr lvl="0"/>
            <a:r>
              <a:rPr lang="en-US" dirty="0"/>
              <a:t>Content</a:t>
            </a:r>
          </a:p>
        </p:txBody>
      </p:sp>
      <p:sp>
        <p:nvSpPr>
          <p:cNvPr id="14" name="Text Placeholder 7"/>
          <p:cNvSpPr>
            <a:spLocks noGrp="1"/>
          </p:cNvSpPr>
          <p:nvPr>
            <p:ph type="body" sz="quarter" idx="2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5" name="Picture 14"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2" name="TextBox 11"/>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231614184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1961968" y="1269882"/>
            <a:ext cx="7070664" cy="3307383"/>
          </a:xfrm>
        </p:spPr>
        <p:txBody>
          <a:bodyPr>
            <a:normAutofit/>
          </a:bodyPr>
          <a:lstStyle>
            <a:lvl1pPr marL="0" indent="0">
              <a:buNone/>
              <a:defRPr sz="1200" baseline="0"/>
            </a:lvl1pPr>
          </a:lstStyle>
          <a:p>
            <a:pPr lvl="0"/>
            <a:r>
              <a:rPr lang="en-US" dirty="0"/>
              <a:t>Content</a:t>
            </a:r>
          </a:p>
        </p:txBody>
      </p:sp>
      <p:sp>
        <p:nvSpPr>
          <p:cNvPr id="11" name="Text Placeholder 5"/>
          <p:cNvSpPr>
            <a:spLocks noGrp="1"/>
          </p:cNvSpPr>
          <p:nvPr>
            <p:ph type="body" sz="quarter" idx="22" hasCustomPrompt="1"/>
          </p:nvPr>
        </p:nvSpPr>
        <p:spPr>
          <a:xfrm>
            <a:off x="125730" y="1269882"/>
            <a:ext cx="1722500" cy="3307383"/>
          </a:xfrm>
        </p:spPr>
        <p:txBody>
          <a:bodyPr>
            <a:normAutofit/>
          </a:bodyPr>
          <a:lstStyle>
            <a:lvl1pPr marL="0" indent="0">
              <a:buNone/>
              <a:defRPr sz="1200" baseline="0"/>
            </a:lvl1pPr>
          </a:lstStyle>
          <a:p>
            <a:pPr lvl="0"/>
            <a:r>
              <a:rPr lang="en-US" dirty="0"/>
              <a:t>Content</a:t>
            </a:r>
          </a:p>
        </p:txBody>
      </p:sp>
      <p:pic>
        <p:nvPicPr>
          <p:cNvPr id="10" name="Picture 9"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2" name="Picture 11"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6"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7" name="Picture 1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3" name="TextBox 12"/>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74989476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 Black">
    <p:bg>
      <p:bgPr>
        <a:solidFill>
          <a:schemeClr val="tx1"/>
        </a:solidFill>
        <a:effectLst/>
      </p:bgPr>
    </p:bg>
    <p:spTree>
      <p:nvGrpSpPr>
        <p:cNvPr id="1" name=""/>
        <p:cNvGrpSpPr/>
        <p:nvPr/>
      </p:nvGrpSpPr>
      <p:grpSpPr>
        <a:xfrm>
          <a:off x="0" y="0"/>
          <a:ext cx="0" cy="0"/>
          <a:chOff x="0" y="0"/>
          <a:chExt cx="0" cy="0"/>
        </a:xfrm>
      </p:grpSpPr>
      <p:sp>
        <p:nvSpPr>
          <p:cNvPr id="14" name="Text Placeholder 3"/>
          <p:cNvSpPr>
            <a:spLocks noGrp="1"/>
          </p:cNvSpPr>
          <p:nvPr>
            <p:ph type="body" sz="quarter" idx="10" hasCustomPrompt="1"/>
          </p:nvPr>
        </p:nvSpPr>
        <p:spPr>
          <a:xfrm>
            <a:off x="12573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16" name="Text Placeholder 7"/>
          <p:cNvSpPr>
            <a:spLocks noGrp="1"/>
          </p:cNvSpPr>
          <p:nvPr>
            <p:ph type="body" sz="quarter" idx="11" hasCustomPrompt="1"/>
          </p:nvPr>
        </p:nvSpPr>
        <p:spPr>
          <a:xfrm>
            <a:off x="125730" y="2530534"/>
            <a:ext cx="3048000" cy="755434"/>
          </a:xfrm>
        </p:spPr>
        <p:txBody>
          <a:bodyPr>
            <a:noAutofit/>
          </a:bodyPr>
          <a:lstStyle>
            <a:lvl1pPr marL="0" indent="0">
              <a:spcBef>
                <a:spcPts val="0"/>
              </a:spcBef>
              <a:buNone/>
              <a:defRPr sz="1400" i="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information</a:t>
            </a:r>
          </a:p>
        </p:txBody>
      </p:sp>
      <p:sp>
        <p:nvSpPr>
          <p:cNvPr id="17" name="Text Placeholder 4"/>
          <p:cNvSpPr>
            <a:spLocks noGrp="1"/>
          </p:cNvSpPr>
          <p:nvPr>
            <p:ph type="body" sz="quarter" idx="13" hasCustomPrompt="1"/>
          </p:nvPr>
        </p:nvSpPr>
        <p:spPr>
          <a:xfrm>
            <a:off x="125730" y="750463"/>
            <a:ext cx="6097269" cy="801066"/>
          </a:xfrm>
        </p:spPr>
        <p:txBody>
          <a:bodyPr>
            <a:normAutofit/>
          </a:bodyPr>
          <a:lstStyle>
            <a:lvl1pPr marL="0" indent="0">
              <a:buNone/>
              <a:defRPr sz="1600">
                <a:solidFill>
                  <a:srgbClr val="FFFFFF"/>
                </a:solidFill>
              </a:defRPr>
            </a:lvl1pPr>
          </a:lstStyle>
          <a:p>
            <a:pPr lvl="0"/>
            <a:r>
              <a:rPr lang="en-US" dirty="0"/>
              <a:t>Subtitle</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2" name="Picture 11"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pic>
        <p:nvPicPr>
          <p:cNvPr id="3" name="Picture 2"/>
          <p:cNvPicPr>
            <a:picLocks noChangeAspect="1"/>
          </p:cNvPicPr>
          <p:nvPr userDrawn="1"/>
        </p:nvPicPr>
        <p:blipFill>
          <a:blip r:embed="rId4"/>
          <a:stretch>
            <a:fillRect/>
          </a:stretch>
        </p:blipFill>
        <p:spPr>
          <a:xfrm>
            <a:off x="5105976" y="952432"/>
            <a:ext cx="3759201" cy="3759201"/>
          </a:xfrm>
          <a:prstGeom prst="rect">
            <a:avLst/>
          </a:prstGeom>
        </p:spPr>
      </p:pic>
    </p:spTree>
    <p:extLst>
      <p:ext uri="{BB962C8B-B14F-4D97-AF65-F5344CB8AC3E}">
        <p14:creationId xmlns:p14="http://schemas.microsoft.com/office/powerpoint/2010/main" val="247322320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ase Study 2">
    <p:bg>
      <p:bgRef idx="1001">
        <a:schemeClr val="bg1"/>
      </p:bgRef>
    </p:bg>
    <p:spTree>
      <p:nvGrpSpPr>
        <p:cNvPr id="1" name=""/>
        <p:cNvGrpSpPr/>
        <p:nvPr/>
      </p:nvGrpSpPr>
      <p:grpSpPr>
        <a:xfrm>
          <a:off x="0" y="0"/>
          <a:ext cx="0" cy="0"/>
          <a:chOff x="0" y="0"/>
          <a:chExt cx="0" cy="0"/>
        </a:xfrm>
      </p:grpSpPr>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5" name="Text Placeholder 5"/>
          <p:cNvSpPr>
            <a:spLocks noGrp="1"/>
          </p:cNvSpPr>
          <p:nvPr>
            <p:ph type="body" sz="quarter" idx="22" hasCustomPrompt="1"/>
          </p:nvPr>
        </p:nvSpPr>
        <p:spPr>
          <a:xfrm>
            <a:off x="125413" y="1241871"/>
            <a:ext cx="1985951" cy="3340289"/>
          </a:xfrm>
        </p:spPr>
        <p:txBody>
          <a:bodyPr>
            <a:normAutofit/>
          </a:bodyPr>
          <a:lstStyle>
            <a:lvl1pPr marL="0" indent="0">
              <a:buNone/>
              <a:defRPr sz="1800" baseline="0"/>
            </a:lvl1pPr>
          </a:lstStyle>
          <a:p>
            <a:pPr lvl="0"/>
            <a:r>
              <a:rPr lang="en-US" dirty="0"/>
              <a:t>Body copy</a:t>
            </a:r>
          </a:p>
        </p:txBody>
      </p:sp>
      <p:sp>
        <p:nvSpPr>
          <p:cNvPr id="16" name="Text Placeholder 5"/>
          <p:cNvSpPr>
            <a:spLocks noGrp="1"/>
          </p:cNvSpPr>
          <p:nvPr>
            <p:ph type="body" sz="quarter" idx="24" hasCustomPrompt="1"/>
          </p:nvPr>
        </p:nvSpPr>
        <p:spPr>
          <a:xfrm>
            <a:off x="2277730" y="1339759"/>
            <a:ext cx="1719111" cy="3246111"/>
          </a:xfrm>
        </p:spPr>
        <p:txBody>
          <a:bodyPr>
            <a:normAutofit/>
          </a:bodyPr>
          <a:lstStyle>
            <a:lvl1pPr marL="0" indent="0">
              <a:buNone/>
              <a:defRPr sz="1400" baseline="0"/>
            </a:lvl1pPr>
          </a:lstStyle>
          <a:p>
            <a:pPr lvl="0"/>
            <a:r>
              <a:rPr lang="en-US" dirty="0"/>
              <a:t>Detail copy</a:t>
            </a:r>
          </a:p>
        </p:txBody>
      </p:sp>
      <p:sp>
        <p:nvSpPr>
          <p:cNvPr id="17" name="Text Placeholder 2"/>
          <p:cNvSpPr>
            <a:spLocks noGrp="1"/>
          </p:cNvSpPr>
          <p:nvPr>
            <p:ph type="body" sz="quarter" idx="25" hasCustomPrompt="1"/>
          </p:nvPr>
        </p:nvSpPr>
        <p:spPr>
          <a:xfrm>
            <a:off x="4168775" y="1241871"/>
            <a:ext cx="4787999" cy="2560611"/>
          </a:xfrm>
        </p:spPr>
        <p:txBody>
          <a:bodyPr>
            <a:normAutofit/>
          </a:bodyPr>
          <a:lstStyle>
            <a:lvl1pPr marL="0" indent="0">
              <a:buNone/>
              <a:defRPr sz="2400" baseline="0"/>
            </a:lvl1pPr>
          </a:lstStyle>
          <a:p>
            <a:pPr lvl="0"/>
            <a:r>
              <a:rPr lang="en-US" dirty="0"/>
              <a:t>Quote, stat, etc.</a:t>
            </a:r>
          </a:p>
        </p:txBody>
      </p:sp>
      <p:sp>
        <p:nvSpPr>
          <p:cNvPr id="18"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9" name="Picture 18"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2" name="TextBox 11"/>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79884664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u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2478" y="965200"/>
            <a:ext cx="3746505" cy="3746505"/>
          </a:xfrm>
          <a:prstGeom prst="rect">
            <a:avLst/>
          </a:prstGeom>
        </p:spPr>
      </p:pic>
      <p:sp>
        <p:nvSpPr>
          <p:cNvPr id="4" name="Text Placeholder 3"/>
          <p:cNvSpPr>
            <a:spLocks noGrp="1"/>
          </p:cNvSpPr>
          <p:nvPr>
            <p:ph type="body" sz="quarter" idx="10" hasCustomPrompt="1"/>
          </p:nvPr>
        </p:nvSpPr>
        <p:spPr>
          <a:xfrm>
            <a:off x="13970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8" name="Text Placeholder 7"/>
          <p:cNvSpPr>
            <a:spLocks noGrp="1"/>
          </p:cNvSpPr>
          <p:nvPr>
            <p:ph type="body" sz="quarter" idx="11" hasCustomPrompt="1"/>
          </p:nvPr>
        </p:nvSpPr>
        <p:spPr>
          <a:xfrm>
            <a:off x="133350" y="1871736"/>
            <a:ext cx="3048000" cy="755434"/>
          </a:xfrm>
        </p:spPr>
        <p:txBody>
          <a:bodyPr>
            <a:noAutofit/>
          </a:bodyPr>
          <a:lstStyle>
            <a:lvl1pPr marL="0" indent="0">
              <a:spcBef>
                <a:spcPts val="0"/>
              </a:spcBef>
              <a:buNone/>
              <a:defRPr sz="1400" i="1" baseline="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Name</a:t>
            </a:r>
          </a:p>
          <a:p>
            <a:pPr lvl="0"/>
            <a:r>
              <a:rPr lang="en-US" dirty="0"/>
              <a:t>Presenter Email</a:t>
            </a:r>
          </a:p>
          <a:p>
            <a:pPr lvl="0"/>
            <a:r>
              <a:rPr lang="en-US" dirty="0"/>
              <a:t>Presenter Phone</a:t>
            </a:r>
          </a:p>
        </p:txBody>
      </p:sp>
      <p:pic>
        <p:nvPicPr>
          <p:cNvPr id="10" name="Picture 9"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2" name="Picture 11"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grpSp>
        <p:nvGrpSpPr>
          <p:cNvPr id="7" name="Group 6"/>
          <p:cNvGrpSpPr/>
          <p:nvPr userDrawn="1"/>
        </p:nvGrpSpPr>
        <p:grpSpPr>
          <a:xfrm>
            <a:off x="90681" y="3377890"/>
            <a:ext cx="2259953" cy="1059107"/>
            <a:chOff x="90681" y="2914901"/>
            <a:chExt cx="2259953" cy="1059107"/>
          </a:xfrm>
        </p:grpSpPr>
        <p:sp>
          <p:nvSpPr>
            <p:cNvPr id="9" name="Rectangle 8"/>
            <p:cNvSpPr/>
            <p:nvPr/>
          </p:nvSpPr>
          <p:spPr>
            <a:xfrm>
              <a:off x="90681" y="2914901"/>
              <a:ext cx="1772498" cy="400110"/>
            </a:xfrm>
            <a:prstGeom prst="rect">
              <a:avLst/>
            </a:prstGeom>
          </p:spPr>
          <p:txBody>
            <a:bodyPr wrap="square">
              <a:spAutoFit/>
            </a:bodyPr>
            <a:lstStyle/>
            <a:p>
              <a:r>
                <a:rPr lang="en-US" sz="1000" b="1" i="1" dirty="0">
                  <a:solidFill>
                    <a:schemeClr val="bg1">
                      <a:lumMod val="75000"/>
                    </a:schemeClr>
                  </a:solidFill>
                  <a:latin typeface="+mj-lt"/>
                </a:rPr>
                <a:t>Questions? Tweet us or go to ibm.com/blockchain</a:t>
              </a:r>
            </a:p>
          </p:txBody>
        </p:sp>
        <p:grpSp>
          <p:nvGrpSpPr>
            <p:cNvPr id="11" name="Group 10"/>
            <p:cNvGrpSpPr/>
            <p:nvPr/>
          </p:nvGrpSpPr>
          <p:grpSpPr>
            <a:xfrm>
              <a:off x="128914" y="3305231"/>
              <a:ext cx="2221720" cy="264627"/>
              <a:chOff x="128914" y="3235781"/>
              <a:chExt cx="2221720" cy="264627"/>
            </a:xfrm>
          </p:grpSpPr>
          <p:pic>
            <p:nvPicPr>
              <p:cNvPr id="20" name="Picture 2" descr="mage result for twitter logo png"/>
              <p:cNvPicPr>
                <a:picLocks noChangeAspect="1" noChangeArrowheads="1"/>
              </p:cNvPicPr>
              <p:nvPr/>
            </p:nvPicPr>
            <p:blipFill>
              <a:blip r:embed="rId5" cstate="email">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28914" y="3235781"/>
                <a:ext cx="264627" cy="264627"/>
              </a:xfrm>
              <a:prstGeom prst="rect">
                <a:avLst/>
              </a:prstGeom>
              <a:noFill/>
              <a:extLst>
                <a:ext uri="{909E8E84-426E-40dd-AFC4-6F175D3DCCD1}">
                  <a14:hiddenFill xmlns="" xmlns:a14="http://schemas.microsoft.com/office/drawing/2010/main">
                    <a:solidFill>
                      <a:srgbClr val="FFFFFF"/>
                    </a:solidFill>
                  </a14:hiddenFill>
                </a:ext>
              </a:extLst>
            </p:spPr>
          </p:pic>
          <p:sp>
            <p:nvSpPr>
              <p:cNvPr id="21" name="Rectangle 20"/>
              <p:cNvSpPr/>
              <p:nvPr/>
            </p:nvSpPr>
            <p:spPr>
              <a:xfrm>
                <a:off x="330852" y="3237461"/>
                <a:ext cx="2019782" cy="246221"/>
              </a:xfrm>
              <a:prstGeom prst="rect">
                <a:avLst/>
              </a:prstGeom>
            </p:spPr>
            <p:txBody>
              <a:bodyPr wrap="square">
                <a:spAutoFit/>
              </a:bodyPr>
              <a:lstStyle/>
              <a:p>
                <a:r>
                  <a:rPr lang="en-US" sz="1000">
                    <a:solidFill>
                      <a:schemeClr val="bg1">
                        <a:lumMod val="75000"/>
                      </a:schemeClr>
                    </a:solidFill>
                  </a:rPr>
                  <a:t>@IBMBlockchain</a:t>
                </a:r>
                <a:endParaRPr lang="en-US" sz="1000" dirty="0">
                  <a:solidFill>
                    <a:schemeClr val="bg1">
                      <a:lumMod val="75000"/>
                    </a:schemeClr>
                  </a:solidFill>
                </a:endParaRPr>
              </a:p>
            </p:txBody>
          </p:sp>
        </p:grpSp>
        <p:grpSp>
          <p:nvGrpSpPr>
            <p:cNvPr id="14" name="Group 13"/>
            <p:cNvGrpSpPr/>
            <p:nvPr/>
          </p:nvGrpSpPr>
          <p:grpSpPr>
            <a:xfrm>
              <a:off x="128913" y="3523757"/>
              <a:ext cx="1281821" cy="246221"/>
              <a:chOff x="128913" y="3570057"/>
              <a:chExt cx="1281821" cy="246221"/>
            </a:xfrm>
          </p:grpSpPr>
          <p:pic>
            <p:nvPicPr>
              <p:cNvPr id="18" name="Picture 17"/>
              <p:cNvPicPr>
                <a:picLocks noChangeAspect="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8913" y="3575824"/>
                <a:ext cx="229903" cy="229903"/>
              </a:xfrm>
              <a:prstGeom prst="rect">
                <a:avLst/>
              </a:prstGeom>
            </p:spPr>
          </p:pic>
          <p:sp>
            <p:nvSpPr>
              <p:cNvPr id="19" name="Rectangle 18"/>
              <p:cNvSpPr/>
              <p:nvPr/>
            </p:nvSpPr>
            <p:spPr>
              <a:xfrm>
                <a:off x="346019" y="3570057"/>
                <a:ext cx="1064715" cy="246221"/>
              </a:xfrm>
              <a:prstGeom prst="rect">
                <a:avLst/>
              </a:prstGeom>
            </p:spPr>
            <p:txBody>
              <a:bodyPr wrap="none">
                <a:spAutoFit/>
              </a:bodyPr>
              <a:lstStyle/>
              <a:p>
                <a:r>
                  <a:rPr lang="en-US" sz="1000" dirty="0">
                    <a:solidFill>
                      <a:schemeClr val="bg1">
                        <a:lumMod val="75000"/>
                      </a:schemeClr>
                    </a:solidFill>
                  </a:rPr>
                  <a:t>IBM Blockchain</a:t>
                </a:r>
              </a:p>
            </p:txBody>
          </p:sp>
        </p:grpSp>
        <p:grpSp>
          <p:nvGrpSpPr>
            <p:cNvPr id="15" name="Group 14"/>
            <p:cNvGrpSpPr/>
            <p:nvPr/>
          </p:nvGrpSpPr>
          <p:grpSpPr>
            <a:xfrm>
              <a:off x="152867" y="3727787"/>
              <a:ext cx="1257866" cy="246221"/>
              <a:chOff x="152867" y="3947712"/>
              <a:chExt cx="1257866" cy="246221"/>
            </a:xfrm>
          </p:grpSpPr>
          <p:pic>
            <p:nvPicPr>
              <p:cNvPr id="16" name="Picture 15"/>
              <p:cNvPicPr>
                <a:picLocks noChangeAspect="1"/>
              </p:cNvPicPr>
              <p:nvPr/>
            </p:nvPicPr>
            <p:blipFill>
              <a:blip r:embed="rId8"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867" y="4002806"/>
                <a:ext cx="183604" cy="129276"/>
              </a:xfrm>
              <a:prstGeom prst="rect">
                <a:avLst/>
              </a:prstGeom>
            </p:spPr>
          </p:pic>
          <p:sp>
            <p:nvSpPr>
              <p:cNvPr id="17" name="Rectangle 16"/>
              <p:cNvSpPr/>
              <p:nvPr/>
            </p:nvSpPr>
            <p:spPr>
              <a:xfrm>
                <a:off x="346018" y="3947712"/>
                <a:ext cx="1064715" cy="246221"/>
              </a:xfrm>
              <a:prstGeom prst="rect">
                <a:avLst/>
              </a:prstGeom>
            </p:spPr>
            <p:txBody>
              <a:bodyPr wrap="none">
                <a:spAutoFit/>
              </a:bodyPr>
              <a:lstStyle/>
              <a:p>
                <a:r>
                  <a:rPr lang="en-US" sz="1000" dirty="0">
                    <a:solidFill>
                      <a:schemeClr val="bg1">
                        <a:lumMod val="75000"/>
                      </a:schemeClr>
                    </a:solidFill>
                  </a:rPr>
                  <a:t>IBM Blockchain</a:t>
                </a:r>
              </a:p>
            </p:txBody>
          </p:sp>
        </p:grpSp>
      </p:grpSp>
    </p:spTree>
    <p:extLst>
      <p:ext uri="{BB962C8B-B14F-4D97-AF65-F5344CB8AC3E}">
        <p14:creationId xmlns:p14="http://schemas.microsoft.com/office/powerpoint/2010/main" val="212153496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utro – Black">
    <p:bg>
      <p:bgPr>
        <a:solidFill>
          <a:schemeClr val="tx1"/>
        </a:solidFill>
        <a:effectLst/>
      </p:bgPr>
    </p:bg>
    <p:spTree>
      <p:nvGrpSpPr>
        <p:cNvPr id="1" name=""/>
        <p:cNvGrpSpPr/>
        <p:nvPr/>
      </p:nvGrpSpPr>
      <p:grpSpPr>
        <a:xfrm>
          <a:off x="0" y="0"/>
          <a:ext cx="0" cy="0"/>
          <a:chOff x="0" y="0"/>
          <a:chExt cx="0" cy="0"/>
        </a:xfrm>
      </p:grpSpPr>
      <p:sp>
        <p:nvSpPr>
          <p:cNvPr id="12" name="Text Placeholder 3"/>
          <p:cNvSpPr>
            <a:spLocks noGrp="1"/>
          </p:cNvSpPr>
          <p:nvPr>
            <p:ph type="body" sz="quarter" idx="10" hasCustomPrompt="1"/>
          </p:nvPr>
        </p:nvSpPr>
        <p:spPr>
          <a:xfrm>
            <a:off x="13970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13" name="Text Placeholder 7"/>
          <p:cNvSpPr>
            <a:spLocks noGrp="1"/>
          </p:cNvSpPr>
          <p:nvPr>
            <p:ph type="body" sz="quarter" idx="11" hasCustomPrompt="1"/>
          </p:nvPr>
        </p:nvSpPr>
        <p:spPr>
          <a:xfrm>
            <a:off x="133350" y="1871736"/>
            <a:ext cx="3048000" cy="755434"/>
          </a:xfrm>
        </p:spPr>
        <p:txBody>
          <a:bodyPr>
            <a:noAutofit/>
          </a:bodyPr>
          <a:lstStyle>
            <a:lvl1pPr marL="0" indent="0">
              <a:spcBef>
                <a:spcPts val="0"/>
              </a:spcBef>
              <a:buNone/>
              <a:defRPr sz="1400" i="1" baseline="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Name</a:t>
            </a:r>
          </a:p>
          <a:p>
            <a:pPr lvl="0"/>
            <a:r>
              <a:rPr lang="en-US" dirty="0"/>
              <a:t>Presenter Email</a:t>
            </a:r>
          </a:p>
          <a:p>
            <a:pPr lvl="0"/>
            <a:r>
              <a:rPr lang="en-US" dirty="0"/>
              <a:t>Presenter Phone</a:t>
            </a:r>
          </a:p>
        </p:txBody>
      </p:sp>
      <p:pic>
        <p:nvPicPr>
          <p:cNvPr id="8" name="Picture 7"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9" name="Picture 8"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pic>
        <p:nvPicPr>
          <p:cNvPr id="7" name="Picture 6"/>
          <p:cNvPicPr>
            <a:picLocks noChangeAspect="1"/>
          </p:cNvPicPr>
          <p:nvPr userDrawn="1"/>
        </p:nvPicPr>
        <p:blipFill>
          <a:blip r:embed="rId4"/>
          <a:stretch>
            <a:fillRect/>
          </a:stretch>
        </p:blipFill>
        <p:spPr>
          <a:xfrm>
            <a:off x="5105976" y="952432"/>
            <a:ext cx="3759201" cy="3759201"/>
          </a:xfrm>
          <a:prstGeom prst="rect">
            <a:avLst/>
          </a:prstGeom>
        </p:spPr>
      </p:pic>
      <p:grpSp>
        <p:nvGrpSpPr>
          <p:cNvPr id="10" name="Group 9"/>
          <p:cNvGrpSpPr/>
          <p:nvPr userDrawn="1"/>
        </p:nvGrpSpPr>
        <p:grpSpPr>
          <a:xfrm>
            <a:off x="90681" y="3377890"/>
            <a:ext cx="2259953" cy="1059107"/>
            <a:chOff x="90681" y="2914901"/>
            <a:chExt cx="2259953" cy="1059107"/>
          </a:xfrm>
        </p:grpSpPr>
        <p:sp>
          <p:nvSpPr>
            <p:cNvPr id="11" name="Rectangle 10"/>
            <p:cNvSpPr/>
            <p:nvPr/>
          </p:nvSpPr>
          <p:spPr>
            <a:xfrm>
              <a:off x="90681" y="2914901"/>
              <a:ext cx="1772498" cy="400110"/>
            </a:xfrm>
            <a:prstGeom prst="rect">
              <a:avLst/>
            </a:prstGeom>
          </p:spPr>
          <p:txBody>
            <a:bodyPr wrap="square">
              <a:spAutoFit/>
            </a:bodyPr>
            <a:lstStyle/>
            <a:p>
              <a:r>
                <a:rPr lang="en-US" sz="1000" b="1" i="1" dirty="0">
                  <a:solidFill>
                    <a:schemeClr val="bg1">
                      <a:lumMod val="75000"/>
                    </a:schemeClr>
                  </a:solidFill>
                  <a:latin typeface="+mj-lt"/>
                </a:rPr>
                <a:t>Questions? Tweet us or go to ibm.com/blockchain</a:t>
              </a:r>
            </a:p>
          </p:txBody>
        </p:sp>
        <p:grpSp>
          <p:nvGrpSpPr>
            <p:cNvPr id="14" name="Group 13"/>
            <p:cNvGrpSpPr/>
            <p:nvPr/>
          </p:nvGrpSpPr>
          <p:grpSpPr>
            <a:xfrm>
              <a:off x="128914" y="3305231"/>
              <a:ext cx="2221720" cy="264627"/>
              <a:chOff x="128914" y="3235781"/>
              <a:chExt cx="2221720" cy="264627"/>
            </a:xfrm>
          </p:grpSpPr>
          <p:pic>
            <p:nvPicPr>
              <p:cNvPr id="21" name="Picture 2" descr="mage result for twitter logo png"/>
              <p:cNvPicPr>
                <a:picLocks noChangeAspect="1" noChangeArrowheads="1"/>
              </p:cNvPicPr>
              <p:nvPr/>
            </p:nvPicPr>
            <p:blipFill>
              <a:blip r:embed="rId5" cstate="email">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28914" y="3235781"/>
                <a:ext cx="264627" cy="264627"/>
              </a:xfrm>
              <a:prstGeom prst="rect">
                <a:avLst/>
              </a:prstGeom>
              <a:noFill/>
              <a:extLst>
                <a:ext uri="{909E8E84-426E-40dd-AFC4-6F175D3DCCD1}">
                  <a14:hiddenFill xmlns="" xmlns:a14="http://schemas.microsoft.com/office/drawing/2010/main">
                    <a:solidFill>
                      <a:srgbClr val="FFFFFF"/>
                    </a:solidFill>
                  </a14:hiddenFill>
                </a:ext>
              </a:extLst>
            </p:spPr>
          </p:pic>
          <p:sp>
            <p:nvSpPr>
              <p:cNvPr id="22" name="Rectangle 21"/>
              <p:cNvSpPr/>
              <p:nvPr/>
            </p:nvSpPr>
            <p:spPr>
              <a:xfrm>
                <a:off x="330852" y="3237461"/>
                <a:ext cx="2019782" cy="246221"/>
              </a:xfrm>
              <a:prstGeom prst="rect">
                <a:avLst/>
              </a:prstGeom>
            </p:spPr>
            <p:txBody>
              <a:bodyPr wrap="square">
                <a:spAutoFit/>
              </a:bodyPr>
              <a:lstStyle/>
              <a:p>
                <a:r>
                  <a:rPr lang="en-US" sz="1000">
                    <a:solidFill>
                      <a:schemeClr val="bg1">
                        <a:lumMod val="75000"/>
                      </a:schemeClr>
                    </a:solidFill>
                  </a:rPr>
                  <a:t>@IBMBlockchain</a:t>
                </a:r>
                <a:endParaRPr lang="en-US" sz="1000" dirty="0">
                  <a:solidFill>
                    <a:schemeClr val="bg1">
                      <a:lumMod val="75000"/>
                    </a:schemeClr>
                  </a:solidFill>
                </a:endParaRPr>
              </a:p>
            </p:txBody>
          </p:sp>
        </p:grpSp>
        <p:grpSp>
          <p:nvGrpSpPr>
            <p:cNvPr id="15" name="Group 14"/>
            <p:cNvGrpSpPr/>
            <p:nvPr/>
          </p:nvGrpSpPr>
          <p:grpSpPr>
            <a:xfrm>
              <a:off x="128913" y="3523757"/>
              <a:ext cx="1281821" cy="246221"/>
              <a:chOff x="128913" y="3570057"/>
              <a:chExt cx="1281821" cy="246221"/>
            </a:xfrm>
          </p:grpSpPr>
          <p:pic>
            <p:nvPicPr>
              <p:cNvPr id="19" name="Picture 18"/>
              <p:cNvPicPr>
                <a:picLocks noChangeAspect="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8913" y="3575824"/>
                <a:ext cx="229903" cy="229903"/>
              </a:xfrm>
              <a:prstGeom prst="rect">
                <a:avLst/>
              </a:prstGeom>
            </p:spPr>
          </p:pic>
          <p:sp>
            <p:nvSpPr>
              <p:cNvPr id="20" name="Rectangle 19"/>
              <p:cNvSpPr/>
              <p:nvPr/>
            </p:nvSpPr>
            <p:spPr>
              <a:xfrm>
                <a:off x="346019" y="3570057"/>
                <a:ext cx="1064715" cy="246221"/>
              </a:xfrm>
              <a:prstGeom prst="rect">
                <a:avLst/>
              </a:prstGeom>
            </p:spPr>
            <p:txBody>
              <a:bodyPr wrap="none">
                <a:spAutoFit/>
              </a:bodyPr>
              <a:lstStyle/>
              <a:p>
                <a:r>
                  <a:rPr lang="en-US" sz="1000" dirty="0">
                    <a:solidFill>
                      <a:schemeClr val="bg1">
                        <a:lumMod val="75000"/>
                      </a:schemeClr>
                    </a:solidFill>
                  </a:rPr>
                  <a:t>IBM Blockchain</a:t>
                </a:r>
              </a:p>
            </p:txBody>
          </p:sp>
        </p:grpSp>
        <p:grpSp>
          <p:nvGrpSpPr>
            <p:cNvPr id="16" name="Group 15"/>
            <p:cNvGrpSpPr/>
            <p:nvPr/>
          </p:nvGrpSpPr>
          <p:grpSpPr>
            <a:xfrm>
              <a:off x="152867" y="3727787"/>
              <a:ext cx="1257866" cy="246221"/>
              <a:chOff x="152867" y="3947712"/>
              <a:chExt cx="1257866" cy="246221"/>
            </a:xfrm>
          </p:grpSpPr>
          <p:pic>
            <p:nvPicPr>
              <p:cNvPr id="17" name="Picture 16"/>
              <p:cNvPicPr>
                <a:picLocks noChangeAspect="1"/>
              </p:cNvPicPr>
              <p:nvPr/>
            </p:nvPicPr>
            <p:blipFill>
              <a:blip r:embed="rId8"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867" y="4002806"/>
                <a:ext cx="183604" cy="129276"/>
              </a:xfrm>
              <a:prstGeom prst="rect">
                <a:avLst/>
              </a:prstGeom>
            </p:spPr>
          </p:pic>
          <p:sp>
            <p:nvSpPr>
              <p:cNvPr id="18" name="Rectangle 17"/>
              <p:cNvSpPr/>
              <p:nvPr/>
            </p:nvSpPr>
            <p:spPr>
              <a:xfrm>
                <a:off x="346018" y="3947712"/>
                <a:ext cx="1064715" cy="246221"/>
              </a:xfrm>
              <a:prstGeom prst="rect">
                <a:avLst/>
              </a:prstGeom>
            </p:spPr>
            <p:txBody>
              <a:bodyPr wrap="none">
                <a:spAutoFit/>
              </a:bodyPr>
              <a:lstStyle/>
              <a:p>
                <a:r>
                  <a:rPr lang="en-US" sz="1000" dirty="0">
                    <a:solidFill>
                      <a:schemeClr val="bg1">
                        <a:lumMod val="75000"/>
                      </a:schemeClr>
                    </a:solidFill>
                  </a:rPr>
                  <a:t>IBM Blockchain</a:t>
                </a:r>
              </a:p>
            </p:txBody>
          </p:sp>
        </p:grpSp>
      </p:grpSp>
    </p:spTree>
    <p:extLst>
      <p:ext uri="{BB962C8B-B14F-4D97-AF65-F5344CB8AC3E}">
        <p14:creationId xmlns:p14="http://schemas.microsoft.com/office/powerpoint/2010/main" val="105279676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p:bg>
      <p:bgPr>
        <a:solidFill>
          <a:srgbClr val="053BC8"/>
        </a:solidFill>
        <a:effectLst/>
      </p:bgPr>
    </p:bg>
    <p:spTree>
      <p:nvGrpSpPr>
        <p:cNvPr id="1" name=""/>
        <p:cNvGrpSpPr/>
        <p:nvPr/>
      </p:nvGrpSpPr>
      <p:grpSpPr>
        <a:xfrm>
          <a:off x="0" y="0"/>
          <a:ext cx="0" cy="0"/>
          <a:chOff x="0" y="0"/>
          <a:chExt cx="0" cy="0"/>
        </a:xfrm>
      </p:grpSpPr>
      <p:pic>
        <p:nvPicPr>
          <p:cNvPr id="2" name="Picture 1" descr="8bar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25954" y="1712126"/>
            <a:ext cx="1289732" cy="526097"/>
          </a:xfrm>
          <a:prstGeom prst="rect">
            <a:avLst/>
          </a:prstGeom>
        </p:spPr>
      </p:pic>
      <p:sp>
        <p:nvSpPr>
          <p:cNvPr id="4" name="TextBox 3"/>
          <p:cNvSpPr txBox="1"/>
          <p:nvPr userDrawn="1"/>
        </p:nvSpPr>
        <p:spPr>
          <a:xfrm>
            <a:off x="1878666" y="2420623"/>
            <a:ext cx="5394826" cy="116955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0" i="0" dirty="0">
                <a:solidFill>
                  <a:schemeClr val="bg1"/>
                </a:solidFill>
                <a:latin typeface="Arial"/>
                <a:ea typeface="Arial" charset="0"/>
                <a:cs typeface="Arial"/>
              </a:rPr>
              <a:t>© Copyright IBM Corporation 2018.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represents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p:txBody>
      </p:sp>
    </p:spTree>
    <p:extLst>
      <p:ext uri="{BB962C8B-B14F-4D97-AF65-F5344CB8AC3E}">
        <p14:creationId xmlns:p14="http://schemas.microsoft.com/office/powerpoint/2010/main" val="18554354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553200" y="4767263"/>
            <a:ext cx="2133600" cy="273844"/>
          </a:xfrm>
          <a:prstGeom prst="rect">
            <a:avLst/>
          </a:prstGeom>
        </p:spPr>
        <p:txBody>
          <a:bodyPr/>
          <a:lstStyle>
            <a:lvl1pPr>
              <a:defRPr b="0" i="0">
                <a:ea typeface="Arial" charset="0"/>
              </a:defRPr>
            </a:lvl1pPr>
          </a:lstStyle>
          <a:p>
            <a:pPr>
              <a:defRPr/>
            </a:pPr>
            <a:fld id="{325806B0-3ABB-2D48-BF98-510FDBDA21FD}" type="slidenum">
              <a:rPr lang="en-US" smtClean="0"/>
              <a:pPr>
                <a:defRPr/>
              </a:pPr>
              <a:t>‹#›</a:t>
            </a:fld>
            <a:endParaRPr lang="en-US" dirty="0"/>
          </a:p>
        </p:txBody>
      </p:sp>
      <p:sp>
        <p:nvSpPr>
          <p:cNvPr id="4" name="Footer Placeholder 3"/>
          <p:cNvSpPr>
            <a:spLocks noGrp="1"/>
          </p:cNvSpPr>
          <p:nvPr>
            <p:ph type="ftr" sz="quarter" idx="11"/>
          </p:nvPr>
        </p:nvSpPr>
        <p:spPr>
          <a:xfrm>
            <a:off x="3028950" y="4872563"/>
            <a:ext cx="3086100" cy="132826"/>
          </a:xfrm>
          <a:prstGeom prst="rect">
            <a:avLst/>
          </a:prstGeom>
        </p:spPr>
        <p:txBody>
          <a:bodyPr/>
          <a:lstStyle>
            <a:lvl1pPr>
              <a:defRPr b="0" i="0">
                <a:ea typeface="Arial" charset="0"/>
              </a:defRPr>
            </a:lvl1pPr>
          </a:lstStyle>
          <a:p>
            <a:pPr>
              <a:defRPr/>
            </a:pPr>
            <a:r>
              <a:rPr lang="en-US" dirty="0"/>
              <a:t>IBM and BESA Confidential</a:t>
            </a:r>
          </a:p>
        </p:txBody>
      </p:sp>
      <p:sp>
        <p:nvSpPr>
          <p:cNvPr id="5" name="Title 4"/>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803103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alpha val="30000"/>
          </a:schemeClr>
        </a:solidFill>
        <a:effectLst/>
      </p:bgPr>
    </p:bg>
    <p:spTree>
      <p:nvGrpSpPr>
        <p:cNvPr id="1" name=""/>
        <p:cNvGrpSpPr/>
        <p:nvPr/>
      </p:nvGrpSpPr>
      <p:grpSpPr>
        <a:xfrm>
          <a:off x="0" y="0"/>
          <a:ext cx="0" cy="0"/>
          <a:chOff x="0" y="0"/>
          <a:chExt cx="0" cy="0"/>
        </a:xfrm>
      </p:grpSpPr>
      <p:pic>
        <p:nvPicPr>
          <p:cNvPr id="9" name="Picture 8" descr="BLOCKCHAIN4_MARK_BLU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60626" y="3860800"/>
            <a:ext cx="1548470" cy="1136689"/>
          </a:xfrm>
          <a:prstGeom prst="rect">
            <a:avLst/>
          </a:prstGeom>
        </p:spPr>
      </p:pic>
      <p:sp>
        <p:nvSpPr>
          <p:cNvPr id="8" name="Text Placeholder 7"/>
          <p:cNvSpPr>
            <a:spLocks noGrp="1"/>
          </p:cNvSpPr>
          <p:nvPr>
            <p:ph type="body" sz="quarter" idx="13" hasCustomPrompt="1"/>
          </p:nvPr>
        </p:nvSpPr>
        <p:spPr>
          <a:xfrm>
            <a:off x="125731" y="144464"/>
            <a:ext cx="7138422" cy="571500"/>
          </a:xfrm>
        </p:spPr>
        <p:txBody>
          <a:bodyPr/>
          <a:lstStyle>
            <a:lvl1pPr marL="0" indent="0">
              <a:buNone/>
              <a:defRPr sz="2400" b="1">
                <a:ln>
                  <a:noFill/>
                </a:ln>
                <a:solidFill>
                  <a:srgbClr val="0164FF"/>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 (IBM </a:t>
            </a:r>
            <a:r>
              <a:rPr lang="en-US" dirty="0" err="1"/>
              <a:t>Plex</a:t>
            </a:r>
            <a:r>
              <a:rPr lang="en-US" dirty="0"/>
              <a:t> Sans 24)</a:t>
            </a:r>
          </a:p>
        </p:txBody>
      </p:sp>
      <p:sp>
        <p:nvSpPr>
          <p:cNvPr id="17" name="Text Placeholder 16"/>
          <p:cNvSpPr>
            <a:spLocks noGrp="1"/>
          </p:cNvSpPr>
          <p:nvPr>
            <p:ph type="body" sz="quarter" idx="15" hasCustomPrompt="1"/>
          </p:nvPr>
        </p:nvSpPr>
        <p:spPr>
          <a:xfrm>
            <a:off x="125413" y="812800"/>
            <a:ext cx="7138987" cy="938213"/>
          </a:xfrm>
        </p:spPr>
        <p:txBody>
          <a:bodyPr>
            <a:noAutofit/>
          </a:bodyPr>
          <a:lstStyle>
            <a:lvl1pPr marL="165100" indent="-165100">
              <a:tabLst/>
              <a:defRPr sz="1400" baseline="0"/>
            </a:lvl1pPr>
            <a:lvl2pPr>
              <a:defRPr sz="1400"/>
            </a:lvl2pPr>
            <a:lvl3pPr>
              <a:defRPr sz="1400"/>
            </a:lvl3pPr>
            <a:lvl4pPr>
              <a:defRPr sz="1400"/>
            </a:lvl4pPr>
            <a:lvl5pPr>
              <a:defRPr sz="1400"/>
            </a:lvl5pPr>
          </a:lstStyle>
          <a:p>
            <a:pPr lvl="0"/>
            <a:r>
              <a:rPr lang="en-US" dirty="0"/>
              <a:t>Bulleted list (IBM </a:t>
            </a:r>
            <a:r>
              <a:rPr lang="en-US" dirty="0" err="1"/>
              <a:t>Plex</a:t>
            </a:r>
            <a:r>
              <a:rPr lang="en-US" dirty="0"/>
              <a:t> Sans no smaller than 14)</a:t>
            </a:r>
          </a:p>
          <a:p>
            <a:pPr lvl="0"/>
            <a:r>
              <a:rPr lang="en-US" dirty="0"/>
              <a:t>Text goes here lorem ipsum dolor</a:t>
            </a:r>
          </a:p>
          <a:p>
            <a:pPr lvl="0"/>
            <a:r>
              <a:rPr lang="en-US" dirty="0"/>
              <a:t>Text goes here lorem ipsum dolor</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1930" y="177038"/>
            <a:ext cx="1211580" cy="194310"/>
          </a:xfrm>
          <a:prstGeom prst="rect">
            <a:avLst/>
          </a:prstGeom>
        </p:spPr>
      </p:pic>
      <p:sp>
        <p:nvSpPr>
          <p:cNvPr id="14" name="Slide Number Placeholder 4">
            <a:extLst>
              <a:ext uri="{FF2B5EF4-FFF2-40B4-BE49-F238E27FC236}">
                <a16:creationId xmlns:a16="http://schemas.microsoft.com/office/drawing/2014/main" id="{1CB71B95-3C6F-CA4C-BA37-4643F10EF0E4}"/>
              </a:ext>
            </a:extLst>
          </p:cNvPr>
          <p:cNvSpPr>
            <a:spLocks noGrp="1"/>
          </p:cNvSpPr>
          <p:nvPr>
            <p:ph type="sldNum" sz="quarter" idx="16"/>
          </p:nvPr>
        </p:nvSpPr>
        <p:spPr>
          <a:xfrm>
            <a:off x="6789910" y="4723645"/>
            <a:ext cx="2133600" cy="273844"/>
          </a:xfrm>
          <a:prstGeom prst="rect">
            <a:avLst/>
          </a:prstGeo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32877029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Bullets">
    <p:spTree>
      <p:nvGrpSpPr>
        <p:cNvPr id="1" name=""/>
        <p:cNvGrpSpPr/>
        <p:nvPr/>
      </p:nvGrpSpPr>
      <p:grpSpPr>
        <a:xfrm>
          <a:off x="0" y="0"/>
          <a:ext cx="0" cy="0"/>
          <a:chOff x="0" y="0"/>
          <a:chExt cx="0" cy="0"/>
        </a:xfrm>
      </p:grpSpPr>
      <p:sp>
        <p:nvSpPr>
          <p:cNvPr id="36" name="Shape 36"/>
          <p:cNvSpPr>
            <a:spLocks noGrp="1"/>
          </p:cNvSpPr>
          <p:nvPr>
            <p:ph type="body" sz="half" idx="1" hasCustomPrompt="1"/>
          </p:nvPr>
        </p:nvSpPr>
        <p:spPr>
          <a:xfrm>
            <a:off x="257176" y="948642"/>
            <a:ext cx="2588363" cy="3660572"/>
          </a:xfrm>
          <a:prstGeom prst="rect">
            <a:avLst/>
          </a:prstGeom>
        </p:spPr>
        <p:txBody>
          <a:bodyPr anchor="t"/>
          <a:lstStyle>
            <a:lvl1pPr marL="0" indent="0" algn="l">
              <a:spcBef>
                <a:spcPts val="375"/>
              </a:spcBef>
              <a:buSzPct val="75000"/>
              <a:buNone/>
              <a:defRPr sz="1763" b="0" i="0">
                <a:latin typeface="Arial Regular"/>
                <a:ea typeface="Arial Regular"/>
                <a:cs typeface="Arial Regular"/>
              </a:defRPr>
            </a:lvl1pPr>
            <a:lvl2pPr marL="452438" indent="-214313" algn="l">
              <a:spcBef>
                <a:spcPts val="375"/>
              </a:spcBef>
              <a:buSzPct val="75000"/>
              <a:buChar char="•"/>
              <a:defRPr sz="1688" b="0" i="0">
                <a:latin typeface="Arial Regular"/>
                <a:ea typeface="Arial Regular"/>
                <a:cs typeface="Arial Regular"/>
              </a:defRPr>
            </a:lvl2pPr>
            <a:lvl3pPr marL="666750" indent="-190500" algn="l">
              <a:spcBef>
                <a:spcPts val="375"/>
              </a:spcBef>
              <a:buSzPct val="75000"/>
              <a:buChar char="•"/>
              <a:defRPr sz="1500" b="0" i="0">
                <a:latin typeface="Arial Regular"/>
                <a:ea typeface="Arial Regular"/>
                <a:cs typeface="Arial Regular"/>
              </a:defRPr>
            </a:lvl3pPr>
            <a:lvl4pPr marL="885825" indent="-171450" algn="l">
              <a:spcBef>
                <a:spcPts val="375"/>
              </a:spcBef>
              <a:buSzPct val="75000"/>
              <a:buChar char="➡"/>
              <a:defRPr sz="1388" b="0" i="0">
                <a:latin typeface="Arial Regular"/>
                <a:ea typeface="Arial Regular"/>
                <a:cs typeface="Arial Regular"/>
              </a:defRPr>
            </a:lvl4pPr>
            <a:lvl5pPr marL="1119188" indent="-166688" algn="l">
              <a:spcBef>
                <a:spcPts val="375"/>
              </a:spcBef>
              <a:buSzPct val="75000"/>
              <a:buChar char="❖"/>
              <a:defRPr sz="1313" b="0" i="0">
                <a:latin typeface="Arial Regular"/>
                <a:ea typeface="Arial Regular"/>
                <a:cs typeface="Arial Regular"/>
                <a:sym typeface="Helvetica"/>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37" name="Shape 37"/>
          <p:cNvSpPr>
            <a:spLocks noGrp="1"/>
          </p:cNvSpPr>
          <p:nvPr>
            <p:ph type="body" sz="quarter" idx="13" hasCustomPrompt="1"/>
          </p:nvPr>
        </p:nvSpPr>
        <p:spPr>
          <a:xfrm>
            <a:off x="257175" y="402130"/>
            <a:ext cx="8560488" cy="415498"/>
          </a:xfrm>
          <a:prstGeom prst="rect">
            <a:avLst/>
          </a:prstGeom>
        </p:spPr>
        <p:txBody>
          <a:bodyPr wrap="square" anchor="t">
            <a:spAutoFit/>
          </a:bodyPr>
          <a:lstStyle>
            <a:lvl1pPr algn="l">
              <a:defRPr sz="2100" b="0" i="0">
                <a:latin typeface="Arial Regular"/>
                <a:ea typeface="Arial Regular"/>
                <a:cs typeface="Arial Regular"/>
              </a:defRPr>
            </a:lvl1pPr>
          </a:lstStyle>
          <a:p>
            <a:pPr algn="l">
              <a:defRPr sz="5300"/>
            </a:pPr>
            <a:r>
              <a:rPr lang="en-US" sz="2100" b="1" dirty="0">
                <a:latin typeface="IBM Plex Sans" charset="0"/>
                <a:ea typeface="IBM Plex Sans" charset="0"/>
                <a:cs typeface="IBM Plex Sans" charset="0"/>
              </a:rPr>
              <a:t>Title</a:t>
            </a:r>
            <a:endParaRPr dirty="0"/>
          </a:p>
        </p:txBody>
      </p:sp>
      <p:pic>
        <p:nvPicPr>
          <p:cNvPr id="38" name="image.png"/>
          <p:cNvPicPr>
            <a:picLocks noChangeAspect="1"/>
          </p:cNvPicPr>
          <p:nvPr/>
        </p:nvPicPr>
        <p:blipFill>
          <a:blip r:embed="rId2">
            <a:extLst/>
          </a:blip>
          <a:stretch>
            <a:fillRect/>
          </a:stretch>
        </p:blipFill>
        <p:spPr>
          <a:xfrm>
            <a:off x="8383375" y="108276"/>
            <a:ext cx="581855" cy="220620"/>
          </a:xfrm>
          <a:prstGeom prst="rect">
            <a:avLst/>
          </a:prstGeom>
          <a:ln w="12700">
            <a:miter lim="400000"/>
          </a:ln>
        </p:spPr>
      </p:pic>
      <p:sp>
        <p:nvSpPr>
          <p:cNvPr id="39" name="Shape 39"/>
          <p:cNvSpPr/>
          <p:nvPr/>
        </p:nvSpPr>
        <p:spPr>
          <a:xfrm>
            <a:off x="141029" y="4932200"/>
            <a:ext cx="8861942" cy="153888"/>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ctr">
            <a:spAutoFit/>
          </a:bodyPr>
          <a:lstStyle/>
          <a:p>
            <a:pPr algn="l">
              <a:defRPr sz="2000"/>
            </a:pPr>
            <a:r>
              <a:rPr lang="en-GB" sz="750" dirty="0">
                <a:solidFill>
                  <a:srgbClr val="777777"/>
                </a:solidFill>
              </a:rPr>
              <a:t>© 2018 IBM Corporation</a:t>
            </a:r>
          </a:p>
        </p:txBody>
      </p:sp>
      <p:sp>
        <p:nvSpPr>
          <p:cNvPr id="40" name="Shape 40"/>
          <p:cNvSpPr>
            <a:spLocks noGrp="1"/>
          </p:cNvSpPr>
          <p:nvPr>
            <p:ph type="sldNum" sz="quarter" idx="2"/>
          </p:nvPr>
        </p:nvSpPr>
        <p:spPr>
          <a:xfrm>
            <a:off x="8817664" y="4932944"/>
            <a:ext cx="148781" cy="152400"/>
          </a:xfrm>
          <a:prstGeom prst="rect">
            <a:avLst/>
          </a:prstGeom>
        </p:spPr>
        <p:txBody>
          <a:bodyPr/>
          <a:lstStyle>
            <a:lvl1pPr>
              <a:defRPr sz="750"/>
            </a:lvl1pPr>
          </a:lstStyle>
          <a:p>
            <a:fld id="{86CB4B4D-7CA3-9044-876B-883B54F8677D}" type="slidenum">
              <a:t>‹#›</a:t>
            </a:fld>
            <a:endParaRPr/>
          </a:p>
        </p:txBody>
      </p:sp>
      <p:sp>
        <p:nvSpPr>
          <p:cNvPr id="7" name="Shape 36"/>
          <p:cNvSpPr>
            <a:spLocks noGrp="1"/>
          </p:cNvSpPr>
          <p:nvPr>
            <p:ph type="body" sz="half" idx="14" hasCustomPrompt="1"/>
          </p:nvPr>
        </p:nvSpPr>
        <p:spPr>
          <a:xfrm>
            <a:off x="3277818" y="948642"/>
            <a:ext cx="2588363" cy="3660572"/>
          </a:xfrm>
          <a:prstGeom prst="rect">
            <a:avLst/>
          </a:prstGeom>
        </p:spPr>
        <p:txBody>
          <a:bodyPr anchor="t"/>
          <a:lstStyle>
            <a:lvl1pPr marL="0" indent="0" algn="l">
              <a:spcBef>
                <a:spcPts val="375"/>
              </a:spcBef>
              <a:buSzPct val="75000"/>
              <a:buNone/>
              <a:defRPr sz="1763" b="0" i="0">
                <a:latin typeface="Arial Regular"/>
                <a:ea typeface="Arial Regular"/>
                <a:cs typeface="Arial Regular"/>
              </a:defRPr>
            </a:lvl1pPr>
            <a:lvl2pPr marL="452438" indent="-214313" algn="l">
              <a:spcBef>
                <a:spcPts val="375"/>
              </a:spcBef>
              <a:buSzPct val="75000"/>
              <a:buChar char="•"/>
              <a:defRPr sz="1688" b="0" i="0">
                <a:latin typeface="Arial Regular"/>
                <a:ea typeface="Arial Regular"/>
                <a:cs typeface="Arial Regular"/>
              </a:defRPr>
            </a:lvl2pPr>
            <a:lvl3pPr marL="666750" indent="-190500" algn="l">
              <a:spcBef>
                <a:spcPts val="375"/>
              </a:spcBef>
              <a:buSzPct val="75000"/>
              <a:buChar char="•"/>
              <a:defRPr sz="1500" b="0" i="0">
                <a:latin typeface="Arial Regular"/>
                <a:ea typeface="Arial Regular"/>
                <a:cs typeface="Arial Regular"/>
              </a:defRPr>
            </a:lvl3pPr>
            <a:lvl4pPr marL="885825" indent="-171450" algn="l">
              <a:spcBef>
                <a:spcPts val="375"/>
              </a:spcBef>
              <a:buSzPct val="75000"/>
              <a:buChar char="➡"/>
              <a:defRPr sz="1388" b="0" i="0">
                <a:latin typeface="Arial Regular"/>
                <a:ea typeface="Arial Regular"/>
                <a:cs typeface="Arial Regular"/>
              </a:defRPr>
            </a:lvl4pPr>
            <a:lvl5pPr marL="1119188" indent="-166688" algn="l">
              <a:spcBef>
                <a:spcPts val="375"/>
              </a:spcBef>
              <a:buSzPct val="75000"/>
              <a:buChar char="❖"/>
              <a:defRPr sz="1313" b="0" i="0">
                <a:latin typeface="Arial Regular"/>
                <a:ea typeface="Arial Regular"/>
                <a:cs typeface="Arial Regular"/>
                <a:sym typeface="Helvetica"/>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8" name="Shape 36"/>
          <p:cNvSpPr>
            <a:spLocks noGrp="1"/>
          </p:cNvSpPr>
          <p:nvPr>
            <p:ph type="body" sz="half" idx="15" hasCustomPrompt="1"/>
          </p:nvPr>
        </p:nvSpPr>
        <p:spPr>
          <a:xfrm>
            <a:off x="6229301" y="948642"/>
            <a:ext cx="2588363" cy="3660572"/>
          </a:xfrm>
          <a:prstGeom prst="rect">
            <a:avLst/>
          </a:prstGeom>
        </p:spPr>
        <p:txBody>
          <a:bodyPr anchor="t"/>
          <a:lstStyle>
            <a:lvl1pPr marL="0" indent="0" algn="l">
              <a:spcBef>
                <a:spcPts val="375"/>
              </a:spcBef>
              <a:buSzPct val="75000"/>
              <a:buNone/>
              <a:defRPr sz="1763" b="0" i="0">
                <a:latin typeface="Arial Regular"/>
                <a:ea typeface="Arial Regular"/>
                <a:cs typeface="Arial Regular"/>
              </a:defRPr>
            </a:lvl1pPr>
            <a:lvl2pPr marL="452438" indent="-214313" algn="l">
              <a:spcBef>
                <a:spcPts val="375"/>
              </a:spcBef>
              <a:buSzPct val="75000"/>
              <a:buChar char="•"/>
              <a:defRPr sz="1688" b="0" i="0">
                <a:latin typeface="Arial Regular"/>
                <a:ea typeface="Arial Regular"/>
                <a:cs typeface="Arial Regular"/>
              </a:defRPr>
            </a:lvl2pPr>
            <a:lvl3pPr marL="666750" indent="-190500" algn="l">
              <a:spcBef>
                <a:spcPts val="375"/>
              </a:spcBef>
              <a:buSzPct val="75000"/>
              <a:buChar char="•"/>
              <a:defRPr sz="1500" b="0" i="0">
                <a:latin typeface="Arial Regular"/>
                <a:ea typeface="Arial Regular"/>
                <a:cs typeface="Arial Regular"/>
              </a:defRPr>
            </a:lvl3pPr>
            <a:lvl4pPr marL="885825" indent="-171450" algn="l">
              <a:spcBef>
                <a:spcPts val="375"/>
              </a:spcBef>
              <a:buSzPct val="75000"/>
              <a:buChar char="➡"/>
              <a:defRPr sz="1388" b="0" i="0">
                <a:latin typeface="Arial Regular"/>
                <a:ea typeface="Arial Regular"/>
                <a:cs typeface="Arial Regular"/>
              </a:defRPr>
            </a:lvl4pPr>
            <a:lvl5pPr marL="1119188" indent="-166688" algn="l">
              <a:spcBef>
                <a:spcPts val="375"/>
              </a:spcBef>
              <a:buSzPct val="75000"/>
              <a:buChar char="❖"/>
              <a:defRPr sz="1313" b="0" i="0">
                <a:latin typeface="Arial Regular"/>
                <a:ea typeface="Arial Regular"/>
                <a:cs typeface="Arial Regular"/>
                <a:sym typeface="Helvetica"/>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2072727216"/>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Bullets">
    <p:spTree>
      <p:nvGrpSpPr>
        <p:cNvPr id="1" name=""/>
        <p:cNvGrpSpPr/>
        <p:nvPr/>
      </p:nvGrpSpPr>
      <p:grpSpPr>
        <a:xfrm>
          <a:off x="0" y="0"/>
          <a:ext cx="0" cy="0"/>
          <a:chOff x="0" y="0"/>
          <a:chExt cx="0" cy="0"/>
        </a:xfrm>
      </p:grpSpPr>
      <p:sp>
        <p:nvSpPr>
          <p:cNvPr id="36" name="Shape 36"/>
          <p:cNvSpPr>
            <a:spLocks noGrp="1"/>
          </p:cNvSpPr>
          <p:nvPr>
            <p:ph type="body" sz="half" idx="1" hasCustomPrompt="1"/>
          </p:nvPr>
        </p:nvSpPr>
        <p:spPr>
          <a:xfrm>
            <a:off x="257175" y="948642"/>
            <a:ext cx="8560488" cy="1480244"/>
          </a:xfrm>
          <a:prstGeom prst="rect">
            <a:avLst/>
          </a:prstGeom>
        </p:spPr>
        <p:txBody>
          <a:bodyPr anchor="t"/>
          <a:lstStyle>
            <a:lvl1pPr marL="0" indent="0" algn="l">
              <a:spcBef>
                <a:spcPts val="375"/>
              </a:spcBef>
              <a:buSzPct val="75000"/>
              <a:buNone/>
              <a:defRPr sz="1763" b="0" i="0">
                <a:latin typeface="Arial Regular"/>
                <a:ea typeface="Arial Regular"/>
                <a:cs typeface="Arial Regular"/>
              </a:defRPr>
            </a:lvl1pPr>
            <a:lvl2pPr marL="452438" indent="-214313" algn="l">
              <a:spcBef>
                <a:spcPts val="375"/>
              </a:spcBef>
              <a:buSzPct val="75000"/>
              <a:buChar char="•"/>
              <a:defRPr sz="1688" b="0" i="0">
                <a:latin typeface="Arial Regular"/>
                <a:ea typeface="Arial Regular"/>
                <a:cs typeface="Arial Regular"/>
              </a:defRPr>
            </a:lvl2pPr>
            <a:lvl3pPr marL="666750" indent="-190500" algn="l">
              <a:spcBef>
                <a:spcPts val="375"/>
              </a:spcBef>
              <a:buSzPct val="75000"/>
              <a:buChar char="•"/>
              <a:defRPr sz="1500" b="0" i="0">
                <a:latin typeface="Arial Regular"/>
                <a:ea typeface="Arial Regular"/>
                <a:cs typeface="Arial Regular"/>
              </a:defRPr>
            </a:lvl3pPr>
            <a:lvl4pPr marL="885825" indent="-171450" algn="l">
              <a:spcBef>
                <a:spcPts val="375"/>
              </a:spcBef>
              <a:buSzPct val="75000"/>
              <a:buChar char="➡"/>
              <a:defRPr sz="1388" b="0" i="0">
                <a:latin typeface="Arial Regular"/>
                <a:ea typeface="Arial Regular"/>
                <a:cs typeface="Arial Regular"/>
              </a:defRPr>
            </a:lvl4pPr>
            <a:lvl5pPr marL="1119188" indent="-166688" algn="l">
              <a:spcBef>
                <a:spcPts val="375"/>
              </a:spcBef>
              <a:buSzPct val="75000"/>
              <a:buChar char="❖"/>
              <a:defRPr sz="1313" b="0" i="0">
                <a:latin typeface="Arial Regular"/>
                <a:ea typeface="Arial Regular"/>
                <a:cs typeface="Arial Regular"/>
                <a:sym typeface="Helvetica"/>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37" name="Shape 37"/>
          <p:cNvSpPr>
            <a:spLocks noGrp="1"/>
          </p:cNvSpPr>
          <p:nvPr>
            <p:ph type="body" sz="quarter" idx="13" hasCustomPrompt="1"/>
          </p:nvPr>
        </p:nvSpPr>
        <p:spPr>
          <a:xfrm>
            <a:off x="257175" y="402130"/>
            <a:ext cx="8560488" cy="415498"/>
          </a:xfrm>
          <a:prstGeom prst="rect">
            <a:avLst/>
          </a:prstGeom>
        </p:spPr>
        <p:txBody>
          <a:bodyPr wrap="square" anchor="t">
            <a:spAutoFit/>
          </a:bodyPr>
          <a:lstStyle>
            <a:lvl1pPr algn="l">
              <a:defRPr sz="2100" b="0" i="0">
                <a:latin typeface="Arial Regular"/>
                <a:ea typeface="Arial Regular"/>
                <a:cs typeface="Arial Regular"/>
              </a:defRPr>
            </a:lvl1pPr>
          </a:lstStyle>
          <a:p>
            <a:pPr algn="l">
              <a:defRPr sz="5300"/>
            </a:pPr>
            <a:r>
              <a:rPr lang="en-US" sz="2100" b="1" dirty="0">
                <a:latin typeface="IBM Plex Sans" charset="0"/>
                <a:ea typeface="IBM Plex Sans" charset="0"/>
                <a:cs typeface="IBM Plex Sans" charset="0"/>
              </a:rPr>
              <a:t>Title</a:t>
            </a:r>
            <a:endParaRPr dirty="0"/>
          </a:p>
        </p:txBody>
      </p:sp>
      <p:pic>
        <p:nvPicPr>
          <p:cNvPr id="38" name="image.png"/>
          <p:cNvPicPr>
            <a:picLocks noChangeAspect="1"/>
          </p:cNvPicPr>
          <p:nvPr/>
        </p:nvPicPr>
        <p:blipFill>
          <a:blip r:embed="rId2">
            <a:extLst/>
          </a:blip>
          <a:stretch>
            <a:fillRect/>
          </a:stretch>
        </p:blipFill>
        <p:spPr>
          <a:xfrm>
            <a:off x="8383375" y="108276"/>
            <a:ext cx="581855" cy="220620"/>
          </a:xfrm>
          <a:prstGeom prst="rect">
            <a:avLst/>
          </a:prstGeom>
          <a:ln w="12700">
            <a:miter lim="400000"/>
          </a:ln>
        </p:spPr>
      </p:pic>
      <p:sp>
        <p:nvSpPr>
          <p:cNvPr id="39" name="Shape 39"/>
          <p:cNvSpPr/>
          <p:nvPr/>
        </p:nvSpPr>
        <p:spPr>
          <a:xfrm>
            <a:off x="141029" y="4932200"/>
            <a:ext cx="8861942" cy="153888"/>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ctr">
            <a:spAutoFit/>
          </a:bodyPr>
          <a:lstStyle/>
          <a:p>
            <a:pPr algn="l">
              <a:defRPr sz="2000"/>
            </a:pPr>
            <a:r>
              <a:rPr sz="750" dirty="0">
                <a:solidFill>
                  <a:srgbClr val="777777"/>
                </a:solidFill>
              </a:rPr>
              <a:t>©</a:t>
            </a:r>
            <a:r>
              <a:rPr lang="en-GB" sz="750" dirty="0">
                <a:solidFill>
                  <a:srgbClr val="777777"/>
                </a:solidFill>
              </a:rPr>
              <a:t> 2018</a:t>
            </a:r>
            <a:r>
              <a:rPr sz="750" dirty="0">
                <a:solidFill>
                  <a:srgbClr val="777777"/>
                </a:solidFill>
              </a:rPr>
              <a:t> IBM </a:t>
            </a:r>
            <a:r>
              <a:rPr lang="en-GB" sz="750" dirty="0">
                <a:solidFill>
                  <a:srgbClr val="777777"/>
                </a:solidFill>
              </a:rPr>
              <a:t>Corporation</a:t>
            </a:r>
            <a:endParaRPr sz="750" dirty="0">
              <a:solidFill>
                <a:srgbClr val="777777"/>
              </a:solidFill>
            </a:endParaRPr>
          </a:p>
        </p:txBody>
      </p:sp>
      <p:sp>
        <p:nvSpPr>
          <p:cNvPr id="40" name="Shape 40"/>
          <p:cNvSpPr>
            <a:spLocks noGrp="1"/>
          </p:cNvSpPr>
          <p:nvPr>
            <p:ph type="sldNum" sz="quarter" idx="2"/>
          </p:nvPr>
        </p:nvSpPr>
        <p:spPr>
          <a:xfrm>
            <a:off x="8817664" y="4932944"/>
            <a:ext cx="148781" cy="152400"/>
          </a:xfrm>
          <a:prstGeom prst="rect">
            <a:avLst/>
          </a:prstGeom>
        </p:spPr>
        <p:txBody>
          <a:bodyPr/>
          <a:lstStyle>
            <a:lvl1pPr>
              <a:defRPr sz="750"/>
            </a:lvl1pPr>
          </a:lstStyle>
          <a:p>
            <a:fld id="{86CB4B4D-7CA3-9044-876B-883B54F8677D}" type="slidenum">
              <a:t>‹#›</a:t>
            </a:fld>
            <a:endParaRPr/>
          </a:p>
        </p:txBody>
      </p:sp>
    </p:spTree>
    <p:extLst>
      <p:ext uri="{BB962C8B-B14F-4D97-AF65-F5344CB8AC3E}">
        <p14:creationId xmlns:p14="http://schemas.microsoft.com/office/powerpoint/2010/main" val="184341960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213630"/>
            <a:ext cx="4142232" cy="4282170"/>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3125158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17071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003BC9"/>
        </a:solidFill>
        <a:effectLst/>
      </p:bgPr>
    </p:bg>
    <p:spTree>
      <p:nvGrpSpPr>
        <p:cNvPr id="1" name=""/>
        <p:cNvGrpSpPr/>
        <p:nvPr/>
      </p:nvGrpSpPr>
      <p:grpSpPr>
        <a:xfrm>
          <a:off x="0" y="0"/>
          <a:ext cx="0" cy="0"/>
          <a:chOff x="0" y="0"/>
          <a:chExt cx="0" cy="0"/>
        </a:xfrm>
      </p:grpSpPr>
      <p:sp>
        <p:nvSpPr>
          <p:cNvPr id="20" name="Rectangle 19"/>
          <p:cNvSpPr/>
          <p:nvPr userDrawn="1"/>
        </p:nvSpPr>
        <p:spPr>
          <a:xfrm>
            <a:off x="8524240" y="4523739"/>
            <a:ext cx="619760" cy="619760"/>
          </a:xfrm>
          <a:prstGeom prst="rect">
            <a:avLst/>
          </a:prstGeom>
          <a:solidFill>
            <a:srgbClr val="003BC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Text Placeholder 7"/>
          <p:cNvSpPr>
            <a:spLocks noGrp="1"/>
          </p:cNvSpPr>
          <p:nvPr>
            <p:ph type="body" sz="quarter" idx="13" hasCustomPrompt="1"/>
          </p:nvPr>
        </p:nvSpPr>
        <p:spPr>
          <a:xfrm>
            <a:off x="125731" y="997370"/>
            <a:ext cx="7138422" cy="1807745"/>
          </a:xfrm>
        </p:spPr>
        <p:txBody>
          <a:bodyPr>
            <a:normAutofit/>
          </a:bodyPr>
          <a:lstStyle>
            <a:lvl1pPr marL="0" indent="0">
              <a:buNone/>
              <a:defRPr sz="3200" b="0">
                <a:ln>
                  <a:noFill/>
                </a:ln>
                <a:solidFill>
                  <a:schemeClr val="bg1"/>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Divider title</a:t>
            </a:r>
          </a:p>
        </p:txBody>
      </p:sp>
      <p:pic>
        <p:nvPicPr>
          <p:cNvPr id="2" name="Picture 1"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3" name="Picture 2"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pic>
        <p:nvPicPr>
          <p:cNvPr id="8" name="Picture 7" descr="BLOCKCHAIN5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122478" y="965200"/>
            <a:ext cx="3746505" cy="3746505"/>
          </a:xfrm>
          <a:prstGeom prst="rect">
            <a:avLst/>
          </a:prstGeom>
        </p:spPr>
      </p:pic>
    </p:spTree>
    <p:extLst>
      <p:ext uri="{BB962C8B-B14F-4D97-AF65-F5344CB8AC3E}">
        <p14:creationId xmlns:p14="http://schemas.microsoft.com/office/powerpoint/2010/main" val="178875311"/>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0"/>
              </a:spcAft>
              <a:defRPr/>
            </a:lvl1pPr>
            <a:lvl2pPr marL="0" indent="0">
              <a:spcBef>
                <a:spcPts val="0"/>
              </a:spcBef>
              <a:spcAft>
                <a:spcPts val="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0"/>
              </a:spcAft>
              <a:defRPr/>
            </a:lvl1pPr>
            <a:lvl2pPr marL="0" indent="0">
              <a:spcBef>
                <a:spcPts val="0"/>
              </a:spcBef>
              <a:spcAft>
                <a:spcPts val="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9041049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05007"/>
            <a:ext cx="4133088" cy="804672"/>
          </a:xfrm>
        </p:spPr>
        <p:txBody>
          <a:bodyPr/>
          <a:lstStyle>
            <a:lvl1pPr>
              <a:lnSpc>
                <a:spcPts val="2000"/>
              </a:lnSpc>
              <a:spcAft>
                <a:spcPts val="1200"/>
              </a:spcAft>
              <a:defRPr sz="16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mn-lt"/>
              </a:defRPr>
            </a:lvl1pPr>
          </a:lstStyle>
          <a:p>
            <a:pPr lvl="0"/>
            <a:r>
              <a:rPr lang="en-US" dirty="0"/>
              <a:t>Click to edit Master text styles</a:t>
            </a:r>
          </a:p>
        </p:txBody>
      </p:sp>
    </p:spTree>
    <p:extLst>
      <p:ext uri="{BB962C8B-B14F-4D97-AF65-F5344CB8AC3E}">
        <p14:creationId xmlns:p14="http://schemas.microsoft.com/office/powerpoint/2010/main" val="14620167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205007"/>
            <a:ext cx="4133088" cy="804672"/>
          </a:xfrm>
        </p:spPr>
        <p:txBody>
          <a:bodyPr/>
          <a:lstStyle>
            <a:lvl1pPr>
              <a:lnSpc>
                <a:spcPts val="2000"/>
              </a:lnSpc>
              <a:spcAft>
                <a:spcPts val="1200"/>
              </a:spcAft>
              <a:defRPr sz="16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mn-lt"/>
              </a:defRPr>
            </a:lvl1pPr>
          </a:lstStyle>
          <a:p>
            <a:pPr lvl="0"/>
            <a:r>
              <a:rPr lang="en-US" dirty="0"/>
              <a:t>Click to edit Master text styles</a:t>
            </a:r>
          </a:p>
        </p:txBody>
      </p:sp>
    </p:spTree>
    <p:extLst>
      <p:ext uri="{BB962C8B-B14F-4D97-AF65-F5344CB8AC3E}">
        <p14:creationId xmlns:p14="http://schemas.microsoft.com/office/powerpoint/2010/main" val="36490424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mn-l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33817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08047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11043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17736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5707773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95584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2357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Width Copy">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25730" y="1269882"/>
            <a:ext cx="8897424" cy="2966219"/>
          </a:xfrm>
        </p:spPr>
        <p:txBody>
          <a:bodyPr>
            <a:normAutofit/>
          </a:bodyPr>
          <a:lstStyle>
            <a:lvl1pPr marL="171450" indent="-171450">
              <a:buFont typeface="Arial"/>
              <a:buChar char="•"/>
              <a:defRPr sz="1200" baseline="0"/>
            </a:lvl1pPr>
          </a:lstStyle>
          <a:p>
            <a:pPr lvl="0"/>
            <a:r>
              <a:rPr lang="en-US" dirty="0"/>
              <a:t>Content</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pic>
        <p:nvPicPr>
          <p:cNvPr id="7" name="Picture 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0" name="TextBox 9"/>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774353088"/>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61522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15584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29673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50220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3895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03062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accent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908888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accent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946359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accent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15980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accent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17858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ull-Width Copy">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5" name="Content Placeholder 4"/>
          <p:cNvSpPr>
            <a:spLocks noGrp="1"/>
          </p:cNvSpPr>
          <p:nvPr>
            <p:ph sz="quarter" idx="24" hasCustomPrompt="1"/>
          </p:nvPr>
        </p:nvSpPr>
        <p:spPr>
          <a:xfrm>
            <a:off x="125413" y="1270000"/>
            <a:ext cx="4376737" cy="2965450"/>
          </a:xfrm>
        </p:spPr>
        <p:txBody>
          <a:bodyPr>
            <a:normAutofit/>
          </a:bodyPr>
          <a:lstStyle>
            <a:lvl1pPr marL="0" indent="0">
              <a:buNone/>
              <a:defRPr sz="1200" baseline="0"/>
            </a:lvl1pPr>
          </a:lstStyle>
          <a:p>
            <a:pPr lvl="0"/>
            <a:r>
              <a:rPr lang="en-US" dirty="0"/>
              <a:t>Content</a:t>
            </a:r>
          </a:p>
        </p:txBody>
      </p:sp>
      <p:sp>
        <p:nvSpPr>
          <p:cNvPr id="10" name="Content Placeholder 4"/>
          <p:cNvSpPr>
            <a:spLocks noGrp="1"/>
          </p:cNvSpPr>
          <p:nvPr>
            <p:ph sz="quarter" idx="25" hasCustomPrompt="1"/>
          </p:nvPr>
        </p:nvSpPr>
        <p:spPr>
          <a:xfrm>
            <a:off x="4646417" y="1270000"/>
            <a:ext cx="4376737" cy="2965450"/>
          </a:xfrm>
        </p:spPr>
        <p:txBody>
          <a:bodyPr>
            <a:normAutofit/>
          </a:bodyPr>
          <a:lstStyle>
            <a:lvl1pPr marL="0" indent="0">
              <a:buNone/>
              <a:defRPr sz="1200" baseline="0"/>
            </a:lvl1pPr>
          </a:lstStyle>
          <a:p>
            <a:pPr lvl="0"/>
            <a:r>
              <a:rPr lang="en-US" dirty="0"/>
              <a:t>Content</a:t>
            </a:r>
          </a:p>
        </p:txBody>
      </p:sp>
      <p:sp>
        <p:nvSpPr>
          <p:cNvPr id="11"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3" name="TextBox 12"/>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374925356"/>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814753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158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0886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274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58625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4771499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92369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8064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20937382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3083475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py w/ Supporting Object">
    <p:bg>
      <p:bgPr>
        <a:solidFill>
          <a:schemeClr val="bg1">
            <a:alpha val="30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25730" y="144464"/>
            <a:ext cx="3523340" cy="3068150"/>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6" name="Picture 5" descr="3Grid_Light.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96651" y="236918"/>
            <a:ext cx="6353438" cy="4669664"/>
          </a:xfrm>
          <a:prstGeom prst="rect">
            <a:avLst/>
          </a:prstGeom>
        </p:spPr>
      </p:pic>
      <p:sp>
        <p:nvSpPr>
          <p:cNvPr id="9" name="Content Placeholder 4"/>
          <p:cNvSpPr>
            <a:spLocks noGrp="1"/>
          </p:cNvSpPr>
          <p:nvPr>
            <p:ph sz="quarter" idx="24" hasCustomPrompt="1"/>
          </p:nvPr>
        </p:nvSpPr>
        <p:spPr>
          <a:xfrm>
            <a:off x="4085966" y="341163"/>
            <a:ext cx="1495648" cy="1318152"/>
          </a:xfrm>
        </p:spPr>
        <p:txBody>
          <a:bodyPr anchor="ct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25" hasCustomPrompt="1"/>
          </p:nvPr>
        </p:nvSpPr>
        <p:spPr>
          <a:xfrm>
            <a:off x="5773819" y="1922893"/>
            <a:ext cx="1495648" cy="1318152"/>
          </a:xfrm>
        </p:spPr>
        <p:txBody>
          <a:bodyPr anchor="ctr">
            <a:normAutofit/>
          </a:bodyPr>
          <a:lstStyle>
            <a:lvl1pPr marL="0" indent="0" algn="ctr">
              <a:buNone/>
              <a:defRPr sz="1200" baseline="0"/>
            </a:lvl1pPr>
          </a:lstStyle>
          <a:p>
            <a:pPr lvl="0"/>
            <a:r>
              <a:rPr lang="en-US" dirty="0"/>
              <a:t>Content</a:t>
            </a:r>
          </a:p>
        </p:txBody>
      </p:sp>
      <p:sp>
        <p:nvSpPr>
          <p:cNvPr id="13" name="Content Placeholder 4"/>
          <p:cNvSpPr>
            <a:spLocks noGrp="1"/>
          </p:cNvSpPr>
          <p:nvPr>
            <p:ph sz="quarter" idx="27" hasCustomPrompt="1"/>
          </p:nvPr>
        </p:nvSpPr>
        <p:spPr>
          <a:xfrm>
            <a:off x="7461672" y="3523577"/>
            <a:ext cx="1495648" cy="1318152"/>
          </a:xfrm>
        </p:spPr>
        <p:txBody>
          <a:bodyPr anchor="ctr">
            <a:normAutofit/>
          </a:bodyPr>
          <a:lstStyle>
            <a:lvl1pPr marL="0" indent="0" algn="ctr">
              <a:buNone/>
              <a:defRPr sz="1200" baseline="0"/>
            </a:lvl1pPr>
          </a:lstStyle>
          <a:p>
            <a:pPr lvl="0"/>
            <a:r>
              <a:rPr lang="en-US" dirty="0"/>
              <a:t>Content</a:t>
            </a:r>
          </a:p>
        </p:txBody>
      </p:sp>
      <p:pic>
        <p:nvPicPr>
          <p:cNvPr id="11" name="Picture 10" descr="IBMLogo_DarkGra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2" name="TextBox 11"/>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84501960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ull-Width Copy">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25730" y="1269882"/>
            <a:ext cx="8897424" cy="2966219"/>
          </a:xfrm>
        </p:spPr>
        <p:txBody>
          <a:bodyPr>
            <a:normAutofit/>
          </a:bodyPr>
          <a:lstStyle>
            <a:lvl1pPr marL="171450" indent="-171450">
              <a:buFont typeface="Arial"/>
              <a:buChar char="•"/>
              <a:defRPr sz="1200" baseline="0"/>
            </a:lvl1pPr>
          </a:lstStyle>
          <a:p>
            <a:pPr lvl="0"/>
            <a:r>
              <a:rPr lang="en-US" dirty="0"/>
              <a:t>Content</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pic>
        <p:nvPicPr>
          <p:cNvPr id="7" name="Picture 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0" name="TextBox 9"/>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2081372390"/>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alpha val="30000"/>
          </a:schemeClr>
        </a:solidFill>
        <a:effectLst/>
      </p:bgPr>
    </p:bg>
    <p:spTree>
      <p:nvGrpSpPr>
        <p:cNvPr id="1" name=""/>
        <p:cNvGrpSpPr/>
        <p:nvPr/>
      </p:nvGrpSpPr>
      <p:grpSpPr>
        <a:xfrm>
          <a:off x="0" y="0"/>
          <a:ext cx="0" cy="0"/>
          <a:chOff x="0" y="0"/>
          <a:chExt cx="0" cy="0"/>
        </a:xfrm>
      </p:grpSpPr>
      <p:pic>
        <p:nvPicPr>
          <p:cNvPr id="9" name="Picture 8" descr="BLOCKCHAIN4_MARK_BLU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60626" y="3860800"/>
            <a:ext cx="1548470" cy="1136689"/>
          </a:xfrm>
          <a:prstGeom prst="rect">
            <a:avLst/>
          </a:prstGeom>
        </p:spPr>
      </p:pic>
      <p:sp>
        <p:nvSpPr>
          <p:cNvPr id="8" name="Text Placeholder 7"/>
          <p:cNvSpPr>
            <a:spLocks noGrp="1"/>
          </p:cNvSpPr>
          <p:nvPr>
            <p:ph type="body" sz="quarter" idx="13" hasCustomPrompt="1"/>
          </p:nvPr>
        </p:nvSpPr>
        <p:spPr>
          <a:xfrm>
            <a:off x="125731" y="144464"/>
            <a:ext cx="7138422" cy="571500"/>
          </a:xfrm>
        </p:spPr>
        <p:txBody>
          <a:bodyPr/>
          <a:lstStyle>
            <a:lvl1pPr marL="0" indent="0">
              <a:buNone/>
              <a:defRPr sz="2400" b="1">
                <a:ln>
                  <a:noFill/>
                </a:ln>
                <a:solidFill>
                  <a:srgbClr val="0164FF"/>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 (IBM </a:t>
            </a:r>
            <a:r>
              <a:rPr lang="en-US" dirty="0" err="1"/>
              <a:t>Plex</a:t>
            </a:r>
            <a:r>
              <a:rPr lang="en-US" dirty="0"/>
              <a:t> Sans 24)</a:t>
            </a:r>
          </a:p>
        </p:txBody>
      </p:sp>
      <p:sp>
        <p:nvSpPr>
          <p:cNvPr id="17" name="Text Placeholder 16"/>
          <p:cNvSpPr>
            <a:spLocks noGrp="1"/>
          </p:cNvSpPr>
          <p:nvPr>
            <p:ph type="body" sz="quarter" idx="15" hasCustomPrompt="1"/>
          </p:nvPr>
        </p:nvSpPr>
        <p:spPr>
          <a:xfrm>
            <a:off x="125413" y="812800"/>
            <a:ext cx="7138987" cy="938213"/>
          </a:xfrm>
        </p:spPr>
        <p:txBody>
          <a:bodyPr>
            <a:noAutofit/>
          </a:bodyPr>
          <a:lstStyle>
            <a:lvl1pPr marL="165100" indent="-165100">
              <a:tabLst/>
              <a:defRPr sz="1400" baseline="0"/>
            </a:lvl1pPr>
            <a:lvl2pPr>
              <a:defRPr sz="1400"/>
            </a:lvl2pPr>
            <a:lvl3pPr>
              <a:defRPr sz="1400"/>
            </a:lvl3pPr>
            <a:lvl4pPr>
              <a:defRPr sz="1400"/>
            </a:lvl4pPr>
            <a:lvl5pPr>
              <a:defRPr sz="1400"/>
            </a:lvl5pPr>
          </a:lstStyle>
          <a:p>
            <a:pPr lvl="0"/>
            <a:r>
              <a:rPr lang="en-US" dirty="0"/>
              <a:t>Bulleted list (IBM </a:t>
            </a:r>
            <a:r>
              <a:rPr lang="en-US" dirty="0" err="1"/>
              <a:t>Plex</a:t>
            </a:r>
            <a:r>
              <a:rPr lang="en-US" dirty="0"/>
              <a:t> Sans no smaller than 14)</a:t>
            </a:r>
          </a:p>
          <a:p>
            <a:pPr lvl="0"/>
            <a:r>
              <a:rPr lang="en-US" dirty="0"/>
              <a:t>Text goes here lorem ipsum dolor</a:t>
            </a:r>
          </a:p>
          <a:p>
            <a:pPr lvl="0"/>
            <a:r>
              <a:rPr lang="en-US" dirty="0"/>
              <a:t>Text goes here lorem ipsum dolor</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1930" y="177038"/>
            <a:ext cx="1211580" cy="194310"/>
          </a:xfrm>
          <a:prstGeom prst="rect">
            <a:avLst/>
          </a:prstGeom>
        </p:spPr>
      </p:pic>
      <p:sp>
        <p:nvSpPr>
          <p:cNvPr id="14" name="Slide Number Placeholder 4">
            <a:extLst>
              <a:ext uri="{FF2B5EF4-FFF2-40B4-BE49-F238E27FC236}">
                <a16:creationId xmlns:a16="http://schemas.microsoft.com/office/drawing/2014/main" id="{1CB71B95-3C6F-CA4C-BA37-4643F10EF0E4}"/>
              </a:ext>
            </a:extLst>
          </p:cNvPr>
          <p:cNvSpPr>
            <a:spLocks noGrp="1"/>
          </p:cNvSpPr>
          <p:nvPr>
            <p:ph type="sldNum" sz="quarter" idx="16"/>
          </p:nvPr>
        </p:nvSpPr>
        <p:spPr>
          <a:xfrm>
            <a:off x="6789910" y="4723645"/>
            <a:ext cx="2133600" cy="273844"/>
          </a:xfrm>
          <a:prstGeom prst="rect">
            <a:avLst/>
          </a:prstGeo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33400786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003BC9"/>
        </a:solidFill>
        <a:effectLst/>
      </p:bgPr>
    </p:bg>
    <p:spTree>
      <p:nvGrpSpPr>
        <p:cNvPr id="1" name=""/>
        <p:cNvGrpSpPr/>
        <p:nvPr/>
      </p:nvGrpSpPr>
      <p:grpSpPr>
        <a:xfrm>
          <a:off x="0" y="0"/>
          <a:ext cx="0" cy="0"/>
          <a:chOff x="0" y="0"/>
          <a:chExt cx="0" cy="0"/>
        </a:xfrm>
      </p:grpSpPr>
      <p:sp>
        <p:nvSpPr>
          <p:cNvPr id="20" name="Rectangle 19"/>
          <p:cNvSpPr/>
          <p:nvPr userDrawn="1"/>
        </p:nvSpPr>
        <p:spPr>
          <a:xfrm>
            <a:off x="8524240" y="4523739"/>
            <a:ext cx="619760" cy="619760"/>
          </a:xfrm>
          <a:prstGeom prst="rect">
            <a:avLst/>
          </a:prstGeom>
          <a:solidFill>
            <a:srgbClr val="003BC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Text Placeholder 7"/>
          <p:cNvSpPr>
            <a:spLocks noGrp="1"/>
          </p:cNvSpPr>
          <p:nvPr>
            <p:ph type="body" sz="quarter" idx="13" hasCustomPrompt="1"/>
          </p:nvPr>
        </p:nvSpPr>
        <p:spPr>
          <a:xfrm>
            <a:off x="125731" y="997370"/>
            <a:ext cx="7138422" cy="1807745"/>
          </a:xfrm>
        </p:spPr>
        <p:txBody>
          <a:bodyPr>
            <a:normAutofit/>
          </a:bodyPr>
          <a:lstStyle>
            <a:lvl1pPr marL="0" indent="0">
              <a:buNone/>
              <a:defRPr sz="3200" b="0">
                <a:ln>
                  <a:noFill/>
                </a:ln>
                <a:solidFill>
                  <a:schemeClr val="bg1"/>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Divider title</a:t>
            </a:r>
          </a:p>
        </p:txBody>
      </p:sp>
      <p:pic>
        <p:nvPicPr>
          <p:cNvPr id="2" name="Picture 1"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3" name="Picture 2"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pic>
        <p:nvPicPr>
          <p:cNvPr id="8" name="Picture 7" descr="BLOCKCHAIN5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122478" y="965200"/>
            <a:ext cx="3746505" cy="3746505"/>
          </a:xfrm>
          <a:prstGeom prst="rect">
            <a:avLst/>
          </a:prstGeom>
        </p:spPr>
      </p:pic>
    </p:spTree>
    <p:extLst>
      <p:ext uri="{BB962C8B-B14F-4D97-AF65-F5344CB8AC3E}">
        <p14:creationId xmlns:p14="http://schemas.microsoft.com/office/powerpoint/2010/main" val="1083375990"/>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4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Column">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5" name="Content Placeholder 4"/>
          <p:cNvSpPr>
            <a:spLocks noGrp="1"/>
          </p:cNvSpPr>
          <p:nvPr>
            <p:ph sz="quarter" idx="24" hasCustomPrompt="1"/>
          </p:nvPr>
        </p:nvSpPr>
        <p:spPr>
          <a:xfrm>
            <a:off x="125730" y="1270000"/>
            <a:ext cx="2084695" cy="2965450"/>
          </a:xfrm>
        </p:spPr>
        <p:txBody>
          <a:bodyP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25" hasCustomPrompt="1"/>
          </p:nvPr>
        </p:nvSpPr>
        <p:spPr>
          <a:xfrm>
            <a:off x="2396640" y="1270000"/>
            <a:ext cx="2084695" cy="2965450"/>
          </a:xfrm>
        </p:spPr>
        <p:txBody>
          <a:bodyPr>
            <a:normAutofit/>
          </a:bodyPr>
          <a:lstStyle>
            <a:lvl1pPr marL="0" indent="0" algn="ctr">
              <a:buNone/>
              <a:defRPr sz="1200" baseline="0"/>
            </a:lvl1pPr>
          </a:lstStyle>
          <a:p>
            <a:pPr lvl="0"/>
            <a:r>
              <a:rPr lang="en-US" dirty="0"/>
              <a:t>Content</a:t>
            </a:r>
          </a:p>
        </p:txBody>
      </p:sp>
      <p:sp>
        <p:nvSpPr>
          <p:cNvPr id="9" name="Content Placeholder 4"/>
          <p:cNvSpPr>
            <a:spLocks noGrp="1"/>
          </p:cNvSpPr>
          <p:nvPr>
            <p:ph sz="quarter" idx="26" hasCustomPrompt="1"/>
          </p:nvPr>
        </p:nvSpPr>
        <p:spPr>
          <a:xfrm>
            <a:off x="4667550" y="1270000"/>
            <a:ext cx="2084695" cy="2965450"/>
          </a:xfrm>
        </p:spPr>
        <p:txBody>
          <a:bodyPr>
            <a:normAutofit/>
          </a:bodyPr>
          <a:lstStyle>
            <a:lvl1pPr marL="0" indent="0" algn="ctr">
              <a:buNone/>
              <a:defRPr sz="1200" baseline="0"/>
            </a:lvl1pPr>
          </a:lstStyle>
          <a:p>
            <a:pPr lvl="0"/>
            <a:r>
              <a:rPr lang="en-US" dirty="0"/>
              <a:t>Content</a:t>
            </a:r>
          </a:p>
        </p:txBody>
      </p:sp>
      <p:sp>
        <p:nvSpPr>
          <p:cNvPr id="11" name="Content Placeholder 4"/>
          <p:cNvSpPr>
            <a:spLocks noGrp="1"/>
          </p:cNvSpPr>
          <p:nvPr>
            <p:ph sz="quarter" idx="27" hasCustomPrompt="1"/>
          </p:nvPr>
        </p:nvSpPr>
        <p:spPr>
          <a:xfrm>
            <a:off x="6938459" y="1270000"/>
            <a:ext cx="2084695" cy="2965450"/>
          </a:xfrm>
        </p:spPr>
        <p:txBody>
          <a:bodyPr>
            <a:normAutofit/>
          </a:bodyPr>
          <a:lstStyle>
            <a:lvl1pPr marL="0" indent="0" algn="ctr">
              <a:buNone/>
              <a:defRPr sz="1200" baseline="0"/>
            </a:lvl1pPr>
          </a:lstStyle>
          <a:p>
            <a:pPr lvl="0"/>
            <a:r>
              <a:rPr lang="en-US" dirty="0"/>
              <a:t>Content</a:t>
            </a:r>
          </a:p>
        </p:txBody>
      </p:sp>
      <p:sp>
        <p:nvSpPr>
          <p:cNvPr id="14"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5" name="Picture 14"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2" name="TextBox 11"/>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2446351835"/>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50800"/>
            <a:ext cx="9144000" cy="5021354"/>
          </a:xfrm>
          <a:prstGeom prst="rect">
            <a:avLst/>
          </a:prstGeom>
        </p:spPr>
      </p:pic>
      <p:sp>
        <p:nvSpPr>
          <p:cNvPr id="8" name="Text Placeholder 7"/>
          <p:cNvSpPr>
            <a:spLocks noGrp="1"/>
          </p:cNvSpPr>
          <p:nvPr>
            <p:ph type="body" sz="quarter" idx="13" hasCustomPrompt="1"/>
          </p:nvPr>
        </p:nvSpPr>
        <p:spPr>
          <a:xfrm>
            <a:off x="125729" y="144464"/>
            <a:ext cx="5286267" cy="1191756"/>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 name="Picture 1" descr="Blockchain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sp>
        <p:nvSpPr>
          <p:cNvPr id="13" name="Content Placeholder 4"/>
          <p:cNvSpPr>
            <a:spLocks noGrp="1"/>
          </p:cNvSpPr>
          <p:nvPr>
            <p:ph sz="quarter" idx="27" hasCustomPrompt="1"/>
          </p:nvPr>
        </p:nvSpPr>
        <p:spPr>
          <a:xfrm>
            <a:off x="5149014" y="3172941"/>
            <a:ext cx="916971" cy="892584"/>
          </a:xfrm>
        </p:spPr>
        <p:txBody>
          <a:bodyPr anchor="ctr">
            <a:normAutofit/>
          </a:bodyPr>
          <a:lstStyle>
            <a:lvl1pPr marL="0" indent="0" algn="ctr">
              <a:buNone/>
              <a:defRPr sz="1200" baseline="0"/>
            </a:lvl1pPr>
          </a:lstStyle>
          <a:p>
            <a:pPr lvl="0"/>
            <a:r>
              <a:rPr lang="en-US" dirty="0"/>
              <a:t>Content</a:t>
            </a:r>
          </a:p>
        </p:txBody>
      </p:sp>
      <p:sp>
        <p:nvSpPr>
          <p:cNvPr id="7" name="Content Placeholder 4"/>
          <p:cNvSpPr>
            <a:spLocks noGrp="1"/>
          </p:cNvSpPr>
          <p:nvPr>
            <p:ph sz="quarter" idx="28" hasCustomPrompt="1"/>
          </p:nvPr>
        </p:nvSpPr>
        <p:spPr>
          <a:xfrm>
            <a:off x="6170993" y="2140748"/>
            <a:ext cx="916971" cy="892584"/>
          </a:xfrm>
        </p:spPr>
        <p:txBody>
          <a:bodyPr anchor="ctr">
            <a:normAutofit/>
          </a:bodyPr>
          <a:lstStyle>
            <a:lvl1pPr marL="0" indent="0" algn="ctr">
              <a:buNone/>
              <a:defRPr sz="1200" baseline="0"/>
            </a:lvl1pPr>
          </a:lstStyle>
          <a:p>
            <a:pPr lvl="0"/>
            <a:r>
              <a:rPr lang="en-US" dirty="0"/>
              <a:t>Content</a:t>
            </a:r>
          </a:p>
        </p:txBody>
      </p:sp>
      <p:sp>
        <p:nvSpPr>
          <p:cNvPr id="9" name="Content Placeholder 4"/>
          <p:cNvSpPr>
            <a:spLocks noGrp="1"/>
          </p:cNvSpPr>
          <p:nvPr>
            <p:ph sz="quarter" idx="29" hasCustomPrompt="1"/>
          </p:nvPr>
        </p:nvSpPr>
        <p:spPr>
          <a:xfrm>
            <a:off x="3088269" y="3182418"/>
            <a:ext cx="916971" cy="892584"/>
          </a:xfrm>
        </p:spPr>
        <p:txBody>
          <a:bodyPr anchor="ct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30" hasCustomPrompt="1"/>
          </p:nvPr>
        </p:nvSpPr>
        <p:spPr>
          <a:xfrm>
            <a:off x="4110248" y="2150225"/>
            <a:ext cx="916971" cy="892584"/>
          </a:xfrm>
        </p:spPr>
        <p:txBody>
          <a:bodyPr anchor="ctr">
            <a:normAutofit/>
          </a:bodyPr>
          <a:lstStyle>
            <a:lvl1pPr marL="0" indent="0" algn="ctr">
              <a:buNone/>
              <a:defRPr sz="1200" baseline="0"/>
            </a:lvl1pPr>
          </a:lstStyle>
          <a:p>
            <a:pPr lvl="0"/>
            <a:r>
              <a:rPr lang="en-US" dirty="0"/>
              <a:t>Content</a:t>
            </a:r>
          </a:p>
        </p:txBody>
      </p:sp>
      <p:sp>
        <p:nvSpPr>
          <p:cNvPr id="12" name="Content Placeholder 4"/>
          <p:cNvSpPr>
            <a:spLocks noGrp="1"/>
          </p:cNvSpPr>
          <p:nvPr>
            <p:ph sz="quarter" idx="31" hasCustomPrompt="1"/>
          </p:nvPr>
        </p:nvSpPr>
        <p:spPr>
          <a:xfrm>
            <a:off x="2059578" y="4206680"/>
            <a:ext cx="916971" cy="892584"/>
          </a:xfrm>
        </p:spPr>
        <p:txBody>
          <a:bodyPr anchor="ctr">
            <a:normAutofit/>
          </a:bodyPr>
          <a:lstStyle>
            <a:lvl1pPr marL="0" indent="0" algn="ctr">
              <a:buNone/>
              <a:defRPr sz="1200" baseline="0"/>
            </a:lvl1pPr>
          </a:lstStyle>
          <a:p>
            <a:pPr lvl="0"/>
            <a:r>
              <a:rPr lang="en-US" dirty="0"/>
              <a:t>Content</a:t>
            </a:r>
          </a:p>
        </p:txBody>
      </p:sp>
      <p:sp>
        <p:nvSpPr>
          <p:cNvPr id="14" name="Content Placeholder 4"/>
          <p:cNvSpPr>
            <a:spLocks noGrp="1"/>
          </p:cNvSpPr>
          <p:nvPr>
            <p:ph sz="quarter" idx="32" hasCustomPrompt="1"/>
          </p:nvPr>
        </p:nvSpPr>
        <p:spPr>
          <a:xfrm>
            <a:off x="1024809" y="3174487"/>
            <a:ext cx="916971" cy="892584"/>
          </a:xfrm>
        </p:spPr>
        <p:txBody>
          <a:bodyPr anchor="ctr">
            <a:normAutofit/>
          </a:bodyPr>
          <a:lstStyle>
            <a:lvl1pPr marL="0" indent="0" algn="ctr">
              <a:buNone/>
              <a:defRPr sz="1200" baseline="0"/>
            </a:lvl1pPr>
          </a:lstStyle>
          <a:p>
            <a:pPr lvl="0"/>
            <a:r>
              <a:rPr lang="en-US" dirty="0"/>
              <a:t>Content</a:t>
            </a:r>
          </a:p>
        </p:txBody>
      </p:sp>
      <p:pic>
        <p:nvPicPr>
          <p:cNvPr id="15" name="Picture 14" descr="IBMLogo_DarkGra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6" name="TextBox 15"/>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12361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7" name="Picture 6"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9" name="Content Placeholder 4"/>
          <p:cNvSpPr>
            <a:spLocks noGrp="1"/>
          </p:cNvSpPr>
          <p:nvPr>
            <p:ph sz="quarter" idx="24" hasCustomPrompt="1"/>
          </p:nvPr>
        </p:nvSpPr>
        <p:spPr>
          <a:xfrm>
            <a:off x="125413" y="1270000"/>
            <a:ext cx="4376737" cy="2965450"/>
          </a:xfrm>
        </p:spPr>
        <p:txBody>
          <a:bodyPr>
            <a:normAutofit/>
          </a:bodyPr>
          <a:lstStyle>
            <a:lvl1pPr marL="0" indent="0">
              <a:buNone/>
              <a:defRPr sz="1200" baseline="0"/>
            </a:lvl1pPr>
          </a:lstStyle>
          <a:p>
            <a:pPr lvl="0"/>
            <a:r>
              <a:rPr lang="en-US" dirty="0"/>
              <a:t>Content</a:t>
            </a:r>
          </a:p>
        </p:txBody>
      </p:sp>
      <p:sp>
        <p:nvSpPr>
          <p:cNvPr id="20" name="Content Placeholder 4"/>
          <p:cNvSpPr>
            <a:spLocks noGrp="1"/>
          </p:cNvSpPr>
          <p:nvPr>
            <p:ph sz="quarter" idx="25" hasCustomPrompt="1"/>
          </p:nvPr>
        </p:nvSpPr>
        <p:spPr>
          <a:xfrm>
            <a:off x="4646417" y="1270000"/>
            <a:ext cx="4376737" cy="2965450"/>
          </a:xfrm>
        </p:spPr>
        <p:txBody>
          <a:bodyPr>
            <a:normAutofit/>
          </a:bodyPr>
          <a:lstStyle>
            <a:lvl1pPr marL="0" indent="0">
              <a:buNone/>
              <a:defRPr sz="1200" baseline="0"/>
            </a:lvl1pPr>
          </a:lstStyle>
          <a:p>
            <a:pPr lvl="0"/>
            <a:r>
              <a:rPr lang="en-US" dirty="0"/>
              <a:t>Content</a:t>
            </a:r>
          </a:p>
        </p:txBody>
      </p:sp>
      <p:sp>
        <p:nvSpPr>
          <p:cNvPr id="21" name="Text Placeholder 7"/>
          <p:cNvSpPr>
            <a:spLocks noGrp="1"/>
          </p:cNvSpPr>
          <p:nvPr>
            <p:ph type="body" sz="quarter" idx="26"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2" name="Picture 2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9" name="TextBox 8"/>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212266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theme" Target="../theme/theme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1392058"/>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86" r:id="rId3"/>
    <p:sldLayoutId id="2147483687" r:id="rId4"/>
    <p:sldLayoutId id="2147483689" r:id="rId5"/>
    <p:sldLayoutId id="2147483693" r:id="rId6"/>
    <p:sldLayoutId id="2147483691" r:id="rId7"/>
    <p:sldLayoutId id="2147483694" r:id="rId8"/>
    <p:sldLayoutId id="2147483658" r:id="rId9"/>
    <p:sldLayoutId id="2147483688" r:id="rId10"/>
    <p:sldLayoutId id="2147483664" r:id="rId11"/>
    <p:sldLayoutId id="2147483669" r:id="rId12"/>
    <p:sldLayoutId id="2147483695" r:id="rId13"/>
    <p:sldLayoutId id="2147483696" r:id="rId14"/>
    <p:sldLayoutId id="2147483697" r:id="rId15"/>
    <p:sldLayoutId id="2147483698" r:id="rId16"/>
    <p:sldLayoutId id="2147483699" r:id="rId17"/>
    <p:sldLayoutId id="2147483700" r:id="rId18"/>
    <p:sldLayoutId id="2147483701" r:id="rId19"/>
    <p:sldLayoutId id="2147483703" r:id="rId20"/>
    <p:sldLayoutId id="2147483651" r:id="rId21"/>
    <p:sldLayoutId id="2147483653" r:id="rId22"/>
    <p:sldLayoutId id="2147483654" r:id="rId23"/>
    <p:sldLayoutId id="2147483704" r:id="rId24"/>
    <p:sldLayoutId id="2147483705" r:id="rId25"/>
    <p:sldLayoutId id="2147483706" r:id="rId26"/>
    <p:sldLayoutId id="2147483707" r:id="rId27"/>
  </p:sldLayoutIdLst>
  <p:hf hdr="0" ftr="0" dt="0"/>
  <p:txStyles>
    <p:titleStyle>
      <a:lvl1pPr algn="ctr" defTabSz="457200" rtl="0" eaLnBrk="1" latinLnBrk="0" hangingPunct="1">
        <a:spcBef>
          <a:spcPct val="0"/>
        </a:spcBef>
        <a:buNone/>
        <a:defRPr sz="44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1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latin typeface="+mn-lt"/>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2062339"/>
      </p:ext>
    </p:extLst>
  </p:cSld>
  <p:clrMap bg1="dk1" tx1="lt1" bg2="dk2" tx2="lt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 id="2147484017" r:id="rId26"/>
    <p:sldLayoutId id="2147484018" r:id="rId27"/>
    <p:sldLayoutId id="2147484019" r:id="rId28"/>
    <p:sldLayoutId id="2147484020" r:id="rId29"/>
    <p:sldLayoutId id="2147484021" r:id="rId30"/>
    <p:sldLayoutId id="2147484022" r:id="rId31"/>
    <p:sldLayoutId id="2147484023" r:id="rId32"/>
    <p:sldLayoutId id="2147484057" r:id="rId33"/>
    <p:sldLayoutId id="2147484058" r:id="rId34"/>
    <p:sldLayoutId id="2147484059" r:id="rId35"/>
  </p:sldLayoutIdLst>
  <p:hf hdr="0" dt="0"/>
  <p:txStyles>
    <p:titleStyle>
      <a:lvl1pPr algn="l" rtl="0" eaLnBrk="1" fontAlgn="base" hangingPunct="1">
        <a:lnSpc>
          <a:spcPts val="2800"/>
        </a:lnSpc>
        <a:spcBef>
          <a:spcPct val="0"/>
        </a:spcBef>
        <a:spcAft>
          <a:spcPts val="1800"/>
        </a:spcAft>
        <a:defRPr sz="2400" b="0" i="0">
          <a:solidFill>
            <a:schemeClr val="bg1"/>
          </a:solidFill>
          <a:latin typeface="+mj-lt"/>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1200"/>
        </a:spcAft>
        <a:buClr>
          <a:schemeClr val="tx1"/>
        </a:buClr>
        <a:buSzPct val="90000"/>
        <a:buFont typeface="Wingdings" pitchFamily="2" charset="2"/>
        <a:buNone/>
        <a:defRPr sz="1400">
          <a:solidFill>
            <a:schemeClr val="bg1"/>
          </a:solidFill>
          <a:latin typeface="+mn-lt"/>
          <a:ea typeface="IBM Plex Sans" charset="0"/>
          <a:cs typeface="IBM Plex Sans" charset="0"/>
        </a:defRPr>
      </a:lvl1pPr>
      <a:lvl2pPr marL="171450" indent="-171450" algn="l" rtl="0" eaLnBrk="1" fontAlgn="base" hangingPunct="1">
        <a:lnSpc>
          <a:spcPts val="1600"/>
        </a:lnSpc>
        <a:spcBef>
          <a:spcPts val="0"/>
        </a:spcBef>
        <a:spcAft>
          <a:spcPts val="120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0" indent="-141288" algn="l" rtl="0" eaLnBrk="1" fontAlgn="base" hangingPunct="1">
        <a:lnSpc>
          <a:spcPts val="1600"/>
        </a:lnSpc>
        <a:spcBef>
          <a:spcPts val="0"/>
        </a:spcBef>
        <a:spcAft>
          <a:spcPts val="120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0" indent="-193675" algn="l" rtl="0" eaLnBrk="1" fontAlgn="base" hangingPunct="1">
        <a:lnSpc>
          <a:spcPts val="1600"/>
        </a:lnSpc>
        <a:spcBef>
          <a:spcPts val="0"/>
        </a:spcBef>
        <a:spcAft>
          <a:spcPts val="120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75" indent="-171450" algn="l" rtl="0" eaLnBrk="1" fontAlgn="base" hangingPunct="1">
        <a:lnSpc>
          <a:spcPts val="1600"/>
        </a:lnSpc>
        <a:spcBef>
          <a:spcPts val="0"/>
        </a:spcBef>
        <a:spcAft>
          <a:spcPts val="120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3.jpeg"/><Relationship Id="rId7" Type="http://schemas.openxmlformats.org/officeDocument/2006/relationships/image" Target="../media/image67.tif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19.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18" Type="http://schemas.openxmlformats.org/officeDocument/2006/relationships/image" Target="../media/image100.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image" Target="../media/image84.png"/><Relationship Id="rId16" Type="http://schemas.openxmlformats.org/officeDocument/2006/relationships/image" Target="../media/image98.png"/><Relationship Id="rId1" Type="http://schemas.openxmlformats.org/officeDocument/2006/relationships/slideLayout" Target="../slideLayouts/slideLayout4.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9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02.png"/><Relationship Id="rId4" Type="http://schemas.openxmlformats.org/officeDocument/2006/relationships/image" Target="../media/image101.png"/></Relationships>
</file>

<file path=ppt/slides/_rels/slide2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04.png"/></Relationships>
</file>

<file path=ppt/slides/_rels/slide2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ibm.com/blockchain/solutions/world-wire" TargetMode="External"/><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09.png"/></Relationships>
</file>

<file path=ppt/slides/_rels/slide26.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27.xml.rels><?xml version="1.0" encoding="UTF-8" standalone="yes"?>
<Relationships xmlns="http://schemas.openxmlformats.org/package/2006/relationships"><Relationship Id="rId3" Type="http://schemas.openxmlformats.org/officeDocument/2006/relationships/image" Target="../media/image116.png"/><Relationship Id="rId7" Type="http://schemas.microsoft.com/office/2007/relationships/hdphoto" Target="../media/hdphoto5.wdp"/><Relationship Id="rId2" Type="http://schemas.openxmlformats.org/officeDocument/2006/relationships/notesSlide" Target="../notesSlides/notesSlide17.xml"/><Relationship Id="rId1" Type="http://schemas.openxmlformats.org/officeDocument/2006/relationships/slideLayout" Target="../slideLayouts/slideLayout27.xml"/><Relationship Id="rId6" Type="http://schemas.openxmlformats.org/officeDocument/2006/relationships/image" Target="../media/image118.png"/><Relationship Id="rId5" Type="http://schemas.microsoft.com/office/2007/relationships/hdphoto" Target="../media/hdphoto4.wdp"/><Relationship Id="rId4" Type="http://schemas.openxmlformats.org/officeDocument/2006/relationships/image" Target="../media/image117.png"/></Relationships>
</file>

<file path=ppt/slides/_rels/slide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8.xml"/><Relationship Id="rId1" Type="http://schemas.openxmlformats.org/officeDocument/2006/relationships/slideLayout" Target="../slideLayouts/slideLayout27.xml"/><Relationship Id="rId4" Type="http://schemas.openxmlformats.org/officeDocument/2006/relationships/image" Target="../media/image120.png"/></Relationships>
</file>

<file path=ppt/slides/_rels/slide2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hyperlink" Target="https://ibm.box.com/v/BlockStdPres"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3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6.xml"/><Relationship Id="rId4" Type="http://schemas.openxmlformats.org/officeDocument/2006/relationships/image" Target="../media/image12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22.xml"/><Relationship Id="rId1" Type="http://schemas.openxmlformats.org/officeDocument/2006/relationships/slideLayout" Target="../slideLayouts/slideLayout2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36.tiff"/><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7.png"/><Relationship Id="rId5" Type="http://schemas.openxmlformats.org/officeDocument/2006/relationships/image" Target="../media/image5.emf"/><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4.jpe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Layout" Target="../slideLayouts/slideLayout4.xml"/><Relationship Id="rId6" Type="http://schemas.openxmlformats.org/officeDocument/2006/relationships/image" Target="../media/image30.jpeg"/><Relationship Id="rId5" Type="http://schemas.openxmlformats.org/officeDocument/2006/relationships/image" Target="../media/image29.jpeg"/><Relationship Id="rId10" Type="http://schemas.openxmlformats.org/officeDocument/2006/relationships/image" Target="../media/image34.jpeg"/><Relationship Id="rId4" Type="http://schemas.openxmlformats.org/officeDocument/2006/relationships/image" Target="../media/image28.jpeg"/><Relationship Id="rId9" Type="http://schemas.openxmlformats.org/officeDocument/2006/relationships/image" Target="../media/image33.jpeg"/></Relationships>
</file>

<file path=ppt/slides/_rels/slide8.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3" Type="http://schemas.openxmlformats.org/officeDocument/2006/relationships/image" Target="../media/image36.jpeg"/><Relationship Id="rId7" Type="http://schemas.openxmlformats.org/officeDocument/2006/relationships/image" Target="../media/image40.jpeg"/><Relationship Id="rId12" Type="http://schemas.openxmlformats.org/officeDocument/2006/relationships/image" Target="../media/image45.jpeg"/><Relationship Id="rId2" Type="http://schemas.openxmlformats.org/officeDocument/2006/relationships/image" Target="../media/image35.jpeg"/><Relationship Id="rId1" Type="http://schemas.openxmlformats.org/officeDocument/2006/relationships/slideLayout" Target="../slideLayouts/slideLayout4.xml"/><Relationship Id="rId6" Type="http://schemas.openxmlformats.org/officeDocument/2006/relationships/image" Target="../media/image39.jpeg"/><Relationship Id="rId11" Type="http://schemas.openxmlformats.org/officeDocument/2006/relationships/image" Target="../media/image44.jpeg"/><Relationship Id="rId5" Type="http://schemas.openxmlformats.org/officeDocument/2006/relationships/image" Target="../media/image3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7.png"/></Relationships>
</file>

<file path=ppt/slides/_rels/slide9.xml.rels><?xml version="1.0" encoding="UTF-8" standalone="yes"?>
<Relationships xmlns="http://schemas.openxmlformats.org/package/2006/relationships"><Relationship Id="rId8" Type="http://schemas.openxmlformats.org/officeDocument/2006/relationships/image" Target="../media/image54.gif"/><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2.png"/><Relationship Id="rId11" Type="http://schemas.openxmlformats.org/officeDocument/2006/relationships/image" Target="../media/image57.jpe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jpe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E6F15-713C-3D4A-A3E6-B4DDE9D2515E}"/>
              </a:ext>
            </a:extLst>
          </p:cNvPr>
          <p:cNvSpPr>
            <a:spLocks noGrp="1"/>
          </p:cNvSpPr>
          <p:nvPr>
            <p:ph type="title"/>
          </p:nvPr>
        </p:nvSpPr>
        <p:spPr>
          <a:xfrm>
            <a:off x="210311" y="213630"/>
            <a:ext cx="8558935" cy="4282170"/>
          </a:xfrm>
        </p:spPr>
        <p:txBody>
          <a:bodyPr/>
          <a:lstStyle/>
          <a:p>
            <a:r>
              <a:rPr lang="en-US" dirty="0">
                <a:cs typeface="Arial"/>
              </a:rPr>
              <a:t>Industry adoption of Blockchain – Key Use cases</a:t>
            </a:r>
            <a:br>
              <a:rPr lang="en-US" dirty="0"/>
            </a:br>
            <a:r>
              <a:rPr lang="en-US" dirty="0"/>
              <a:t>—</a:t>
            </a:r>
            <a:br>
              <a:rPr lang="en-US" dirty="0"/>
            </a:br>
            <a:r>
              <a:rPr lang="en-US" sz="1800" dirty="0"/>
              <a:t>Balaji Viswanathan</a:t>
            </a:r>
            <a:br>
              <a:rPr lang="en-US" sz="1800" dirty="0"/>
            </a:br>
            <a:br>
              <a:rPr lang="en-US" sz="1800" dirty="0"/>
            </a:br>
            <a:r>
              <a:rPr lang="en-US" sz="1800" dirty="0"/>
              <a:t>IBM Software Labs - India</a:t>
            </a:r>
            <a:endParaRPr lang="en-US" dirty="0"/>
          </a:p>
        </p:txBody>
      </p:sp>
    </p:spTree>
    <p:extLst>
      <p:ext uri="{BB962C8B-B14F-4D97-AF65-F5344CB8AC3E}">
        <p14:creationId xmlns:p14="http://schemas.microsoft.com/office/powerpoint/2010/main" val="1349227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1"/>
          <p:cNvSpPr>
            <a:spLocks noGrp="1"/>
          </p:cNvSpPr>
          <p:nvPr>
            <p:ph type="body" sz="quarter" idx="13"/>
          </p:nvPr>
        </p:nvSpPr>
        <p:spPr>
          <a:xfrm>
            <a:off x="125731" y="144466"/>
            <a:ext cx="8399894" cy="1011698"/>
          </a:xfrm>
        </p:spPr>
        <p:txBody>
          <a:bodyPr vert="horz" lIns="68580" tIns="34290" rIns="68580" bIns="34290" rtlCol="0">
            <a:normAutofit/>
          </a:bodyPr>
          <a:lstStyle/>
          <a:p>
            <a:r>
              <a:rPr lang="en-US" dirty="0"/>
              <a:t>The IBM Food Trust solution is a set of modules built for the industry</a:t>
            </a:r>
          </a:p>
        </p:txBody>
      </p:sp>
      <p:sp>
        <p:nvSpPr>
          <p:cNvPr id="3" name="Triangle 2"/>
          <p:cNvSpPr/>
          <p:nvPr/>
        </p:nvSpPr>
        <p:spPr>
          <a:xfrm rot="10800000">
            <a:off x="3289301" y="1139148"/>
            <a:ext cx="2408064" cy="1027555"/>
          </a:xfrm>
          <a:prstGeom prst="triangle">
            <a:avLst/>
          </a:prstGeom>
          <a:solidFill>
            <a:srgbClr val="7030A0">
              <a:alpha val="18000"/>
            </a:srgbClr>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1" name="Pentagon 40"/>
          <p:cNvSpPr/>
          <p:nvPr/>
        </p:nvSpPr>
        <p:spPr>
          <a:xfrm flipH="1">
            <a:off x="5012046" y="1141654"/>
            <a:ext cx="3346960" cy="1556231"/>
          </a:xfrm>
          <a:prstGeom prst="homePlate">
            <a:avLst>
              <a:gd name="adj" fmla="val 56528"/>
            </a:avLst>
          </a:prstGeom>
          <a:solidFill>
            <a:srgbClr val="7030A0">
              <a:alpha val="18000"/>
            </a:srgbClr>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6" name="Pentagon 45"/>
          <p:cNvSpPr/>
          <p:nvPr/>
        </p:nvSpPr>
        <p:spPr>
          <a:xfrm>
            <a:off x="644141" y="2772150"/>
            <a:ext cx="3401433" cy="775075"/>
          </a:xfrm>
          <a:prstGeom prst="homePlate">
            <a:avLst/>
          </a:prstGeom>
          <a:solidFill>
            <a:schemeClr val="accent6"/>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0" name="TextBox 49"/>
          <p:cNvSpPr txBox="1"/>
          <p:nvPr/>
        </p:nvSpPr>
        <p:spPr>
          <a:xfrm>
            <a:off x="712933" y="2968897"/>
            <a:ext cx="2275539" cy="323165"/>
          </a:xfrm>
          <a:prstGeom prst="rect">
            <a:avLst/>
          </a:prstGeom>
          <a:noFill/>
        </p:spPr>
        <p:txBody>
          <a:bodyPr wrap="squar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626262"/>
                </a:solidFill>
                <a:effectLst/>
                <a:uLnTx/>
                <a:uFillTx/>
                <a:latin typeface="Arial"/>
                <a:ea typeface="+mn-ea"/>
                <a:cs typeface="+mn-cs"/>
              </a:rPr>
              <a:t>Future IBM Modules</a:t>
            </a:r>
          </a:p>
        </p:txBody>
      </p:sp>
      <p:sp>
        <p:nvSpPr>
          <p:cNvPr id="47" name="Pentagon 46"/>
          <p:cNvSpPr/>
          <p:nvPr/>
        </p:nvSpPr>
        <p:spPr>
          <a:xfrm flipH="1">
            <a:off x="5012045" y="2759450"/>
            <a:ext cx="3346959" cy="775075"/>
          </a:xfrm>
          <a:prstGeom prst="homePlate">
            <a:avLst/>
          </a:prstGeom>
          <a:solidFill>
            <a:schemeClr val="accent6"/>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1" name="TextBox 50"/>
          <p:cNvSpPr txBox="1"/>
          <p:nvPr/>
        </p:nvSpPr>
        <p:spPr>
          <a:xfrm>
            <a:off x="6152280" y="2853481"/>
            <a:ext cx="2313100" cy="553998"/>
          </a:xfrm>
          <a:prstGeom prst="rect">
            <a:avLst/>
          </a:prstGeom>
          <a:noFill/>
        </p:spPr>
        <p:txBody>
          <a:bodyPr wrap="square"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626262"/>
                </a:solidFill>
                <a:effectLst/>
                <a:uLnTx/>
                <a:uFillTx/>
                <a:latin typeface="Arial"/>
                <a:ea typeface="+mn-ea"/>
                <a:cs typeface="+mn-cs"/>
              </a:rPr>
              <a:t>Future 3</a:t>
            </a:r>
            <a:r>
              <a:rPr kumimoji="0" lang="en-US" sz="1500" b="1" i="0" u="none" strike="noStrike" kern="1200" cap="none" spc="0" normalizeH="0" baseline="30000" noProof="0" dirty="0">
                <a:ln>
                  <a:noFill/>
                </a:ln>
                <a:solidFill>
                  <a:srgbClr val="626262"/>
                </a:solidFill>
                <a:effectLst/>
                <a:uLnTx/>
                <a:uFillTx/>
                <a:latin typeface="Arial"/>
                <a:ea typeface="+mn-ea"/>
                <a:cs typeface="+mn-cs"/>
              </a:rPr>
              <a:t>rd</a:t>
            </a:r>
            <a:r>
              <a:rPr kumimoji="0" lang="en-US" sz="1500" b="1" i="0" u="none" strike="noStrike" kern="1200" cap="none" spc="0" normalizeH="0" baseline="0" noProof="0" dirty="0">
                <a:ln>
                  <a:noFill/>
                </a:ln>
                <a:solidFill>
                  <a:srgbClr val="626262"/>
                </a:solidFill>
                <a:effectLst/>
                <a:uLnTx/>
                <a:uFillTx/>
                <a:latin typeface="Arial"/>
                <a:ea typeface="+mn-ea"/>
                <a:cs typeface="+mn-cs"/>
              </a:rPr>
              <a:t> Party Modules / Capabilities</a:t>
            </a:r>
          </a:p>
        </p:txBody>
      </p:sp>
      <p:sp>
        <p:nvSpPr>
          <p:cNvPr id="6" name="Pentagon 5"/>
          <p:cNvSpPr/>
          <p:nvPr/>
        </p:nvSpPr>
        <p:spPr>
          <a:xfrm>
            <a:off x="644142" y="1173800"/>
            <a:ext cx="3346960" cy="1520568"/>
          </a:xfrm>
          <a:prstGeom prst="homePlate">
            <a:avLst>
              <a:gd name="adj" fmla="val 54896"/>
            </a:avLst>
          </a:prstGeom>
          <a:solidFill>
            <a:srgbClr val="7030A0">
              <a:alpha val="18000"/>
            </a:srgbClr>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36" name="object 19">
            <a:extLst>
              <a:ext uri="{FF2B5EF4-FFF2-40B4-BE49-F238E27FC236}">
                <a16:creationId xmlns:a16="http://schemas.microsoft.com/office/drawing/2014/main" id="{8F565AB3-CA74-48AF-ADEC-21BEE5B1FB04}"/>
              </a:ext>
            </a:extLst>
          </p:cNvPr>
          <p:cNvSpPr txBox="1"/>
          <p:nvPr/>
        </p:nvSpPr>
        <p:spPr>
          <a:xfrm>
            <a:off x="1008606" y="1631564"/>
            <a:ext cx="1659943" cy="892552"/>
          </a:xfrm>
          <a:prstGeom prst="rect">
            <a:avLst/>
          </a:prstGeom>
          <a:noFill/>
        </p:spPr>
        <p:txBody>
          <a:bodyPr vert="horz" wrap="square" lIns="0" tIns="0" rIns="0" bIns="0" rtlCol="0">
            <a:spAutoFit/>
          </a:bodyPr>
          <a:lstStyle>
            <a:defPPr>
              <a:defRPr lang="en-US"/>
            </a:defPPr>
            <a:lvl1pPr marL="114300" indent="-101600" defTabSz="914400">
              <a:spcAft>
                <a:spcPts val="400"/>
              </a:spcAft>
              <a:buFont typeface="Wingdings" charset="2"/>
              <a:buChar char="§"/>
              <a:defRPr sz="1200">
                <a:solidFill>
                  <a:prstClr val="black"/>
                </a:solidFill>
                <a:latin typeface="+mj-lt"/>
                <a:ea typeface="IBM Plex Sans Text" charset="0"/>
                <a:cs typeface="IBM Plex Sans Text" charset="0"/>
              </a:defRPr>
            </a:lvl1pPr>
          </a:lstStyle>
          <a:p>
            <a:pPr marL="114300" marR="0" lvl="0" indent="-101600" algn="l" defTabSz="914400" rtl="0" eaLnBrk="1" fontAlgn="auto" latinLnBrk="0" hangingPunct="1">
              <a:lnSpc>
                <a:spcPct val="100000"/>
              </a:lnSpc>
              <a:spcBef>
                <a:spcPts val="0"/>
              </a:spcBef>
              <a:spcAft>
                <a:spcPts val="400"/>
              </a:spcAft>
              <a:buClrTx/>
              <a:buSzTx/>
              <a:buFont typeface="Wingdings" charset="2"/>
              <a:buChar char="§"/>
              <a:tabLst/>
              <a:defRPr/>
            </a:pPr>
            <a:r>
              <a:rPr kumimoji="0" lang="en-US" sz="1200" b="0" i="0" u="none" strike="noStrike" kern="1200" cap="none" spc="0" normalizeH="0" baseline="0" noProof="0" dirty="0">
                <a:ln>
                  <a:noFill/>
                </a:ln>
                <a:solidFill>
                  <a:prstClr val="black"/>
                </a:solidFill>
                <a:effectLst/>
                <a:uLnTx/>
                <a:uFillTx/>
                <a:latin typeface="Arial"/>
              </a:rPr>
              <a:t>Manage Recalls</a:t>
            </a:r>
          </a:p>
          <a:p>
            <a:pPr marL="114300" marR="0" lvl="0" indent="-101600" algn="l" defTabSz="914400" rtl="0" eaLnBrk="1" fontAlgn="auto" latinLnBrk="0" hangingPunct="1">
              <a:lnSpc>
                <a:spcPct val="100000"/>
              </a:lnSpc>
              <a:spcBef>
                <a:spcPts val="0"/>
              </a:spcBef>
              <a:spcAft>
                <a:spcPts val="400"/>
              </a:spcAft>
              <a:buClrTx/>
              <a:buSzTx/>
              <a:buFont typeface="Wingdings" charset="2"/>
              <a:buChar char="§"/>
              <a:tabLst/>
              <a:defRPr/>
            </a:pPr>
            <a:r>
              <a:rPr kumimoji="0" lang="en-US" sz="1200" b="0" i="0" u="none" strike="noStrike" kern="1200" cap="none" spc="0" normalizeH="0" baseline="0" noProof="0" dirty="0">
                <a:ln>
                  <a:noFill/>
                </a:ln>
                <a:solidFill>
                  <a:prstClr val="black"/>
                </a:solidFill>
                <a:effectLst/>
                <a:uLnTx/>
                <a:uFillTx/>
                <a:latin typeface="Arial"/>
              </a:rPr>
              <a:t>Recall Post-Analysis</a:t>
            </a:r>
          </a:p>
          <a:p>
            <a:pPr marL="114300" marR="0" lvl="0" indent="-101600" algn="l" defTabSz="914400" rtl="0" eaLnBrk="1" fontAlgn="auto" latinLnBrk="0" hangingPunct="1">
              <a:lnSpc>
                <a:spcPct val="100000"/>
              </a:lnSpc>
              <a:spcBef>
                <a:spcPts val="0"/>
              </a:spcBef>
              <a:spcAft>
                <a:spcPts val="400"/>
              </a:spcAft>
              <a:buClrTx/>
              <a:buSzTx/>
              <a:buFont typeface="Wingdings" charset="2"/>
              <a:buChar char="§"/>
              <a:tabLst/>
              <a:defRPr/>
            </a:pPr>
            <a:r>
              <a:rPr kumimoji="0" lang="en-US" sz="1200" b="0" i="0" u="none" strike="noStrike" kern="1200" cap="none" spc="0" normalizeH="0" baseline="0" noProof="0" dirty="0">
                <a:ln>
                  <a:noFill/>
                </a:ln>
                <a:solidFill>
                  <a:prstClr val="black"/>
                </a:solidFill>
                <a:effectLst/>
                <a:uLnTx/>
                <a:uFillTx/>
                <a:latin typeface="Arial"/>
              </a:rPr>
              <a:t>Trace-forward &amp; back</a:t>
            </a:r>
          </a:p>
          <a:p>
            <a:pPr marL="114300" marR="0" lvl="0" indent="-101600" algn="l" defTabSz="914400" rtl="0" eaLnBrk="1" fontAlgn="auto" latinLnBrk="0" hangingPunct="1">
              <a:lnSpc>
                <a:spcPct val="100000"/>
              </a:lnSpc>
              <a:spcBef>
                <a:spcPts val="0"/>
              </a:spcBef>
              <a:spcAft>
                <a:spcPts val="400"/>
              </a:spcAft>
              <a:buClrTx/>
              <a:buSzTx/>
              <a:buFont typeface="Wingdings" charset="2"/>
              <a:buChar char="§"/>
              <a:tabLst/>
              <a:defRPr/>
            </a:pPr>
            <a:r>
              <a:rPr kumimoji="0" lang="en-US" sz="1200" b="0" i="0" u="none" strike="noStrike" kern="1200" cap="none" spc="0" normalizeH="0" baseline="0" noProof="0" dirty="0">
                <a:ln>
                  <a:noFill/>
                </a:ln>
                <a:solidFill>
                  <a:prstClr val="black"/>
                </a:solidFill>
                <a:effectLst/>
                <a:uLnTx/>
                <a:uFillTx/>
                <a:latin typeface="Arial"/>
              </a:rPr>
              <a:t>Recall Simulator</a:t>
            </a:r>
          </a:p>
        </p:txBody>
      </p:sp>
      <p:sp>
        <p:nvSpPr>
          <p:cNvPr id="48" name="TextBox 47"/>
          <p:cNvSpPr txBox="1"/>
          <p:nvPr/>
        </p:nvSpPr>
        <p:spPr>
          <a:xfrm>
            <a:off x="644142" y="1183890"/>
            <a:ext cx="1884713" cy="323165"/>
          </a:xfrm>
          <a:prstGeom prst="rect">
            <a:avLst/>
          </a:prstGeom>
          <a:noFill/>
        </p:spPr>
        <p:txBody>
          <a:bodyPr wrap="square" rtlCol="0" anchor="t">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52995"/>
                </a:solidFill>
                <a:effectLst/>
                <a:uLnTx/>
                <a:uFillTx/>
                <a:latin typeface="Arial"/>
                <a:ea typeface="+mn-ea"/>
                <a:cs typeface="+mn-cs"/>
              </a:rPr>
              <a:t>Trace &amp; Recall</a:t>
            </a:r>
          </a:p>
        </p:txBody>
      </p:sp>
      <p:sp>
        <p:nvSpPr>
          <p:cNvPr id="137" name="object 19">
            <a:extLst>
              <a:ext uri="{FF2B5EF4-FFF2-40B4-BE49-F238E27FC236}">
                <a16:creationId xmlns:a16="http://schemas.microsoft.com/office/drawing/2014/main" id="{A766FB6B-013A-4184-94AE-6BE9D16AD752}"/>
              </a:ext>
            </a:extLst>
          </p:cNvPr>
          <p:cNvSpPr txBox="1"/>
          <p:nvPr/>
        </p:nvSpPr>
        <p:spPr>
          <a:xfrm>
            <a:off x="6316257" y="1572158"/>
            <a:ext cx="2157869" cy="1077218"/>
          </a:xfrm>
          <a:prstGeom prst="rect">
            <a:avLst/>
          </a:prstGeom>
          <a:noFill/>
        </p:spPr>
        <p:txBody>
          <a:bodyPr vert="horz" wrap="square" lIns="0" tIns="0" rIns="0" bIns="0" rtlCol="0">
            <a:spAutoFit/>
          </a:bodyPr>
          <a:lstStyle>
            <a:defPPr>
              <a:defRPr lang="en-US"/>
            </a:defPPr>
            <a:lvl1pPr marL="241294" indent="-228594" defTabSz="914400">
              <a:spcAft>
                <a:spcPts val="400"/>
              </a:spcAft>
              <a:buFont typeface="Arial" panose="020B0604020202020204" pitchFamily="34" charset="0"/>
              <a:buChar char="•"/>
              <a:defRPr sz="1200">
                <a:solidFill>
                  <a:prstClr val="black"/>
                </a:solidFill>
                <a:latin typeface="+mj-lt"/>
                <a:ea typeface="IBM Plex Sans Text" charset="0"/>
                <a:cs typeface="IBM Plex Sans Text" charset="0"/>
              </a:defRPr>
            </a:lvl1pPr>
          </a:lstStyle>
          <a:p>
            <a:pPr marL="114297" marR="0" lvl="0" indent="-101597" algn="l" defTabSz="914400" rtl="0" eaLnBrk="1" fontAlgn="auto" latinLnBrk="0" hangingPunct="1">
              <a:lnSpc>
                <a:spcPct val="100000"/>
              </a:lnSpc>
              <a:spcBef>
                <a:spcPts val="0"/>
              </a:spcBef>
              <a:spcAft>
                <a:spcPts val="400"/>
              </a:spcAft>
              <a:buClrTx/>
              <a:buSzTx/>
              <a:buFont typeface="Wingdings" charset="2"/>
              <a:buChar char="§"/>
              <a:tabLst/>
              <a:defRPr/>
            </a:pPr>
            <a:r>
              <a:rPr kumimoji="0" lang="en-US" sz="1200" b="0" i="0" u="none" strike="noStrike" kern="1200" cap="none" spc="0" normalizeH="0" baseline="0" noProof="0" dirty="0">
                <a:ln>
                  <a:noFill/>
                </a:ln>
                <a:solidFill>
                  <a:prstClr val="black"/>
                </a:solidFill>
                <a:effectLst/>
                <a:uLnTx/>
                <a:uFillTx/>
                <a:latin typeface="Arial"/>
              </a:rPr>
              <a:t>Version Control</a:t>
            </a:r>
          </a:p>
          <a:p>
            <a:pPr marL="114297" marR="0" lvl="0" indent="-101597" algn="l" defTabSz="914400" rtl="0" eaLnBrk="1" fontAlgn="auto" latinLnBrk="0" hangingPunct="1">
              <a:lnSpc>
                <a:spcPct val="100000"/>
              </a:lnSpc>
              <a:spcBef>
                <a:spcPts val="0"/>
              </a:spcBef>
              <a:spcAft>
                <a:spcPts val="400"/>
              </a:spcAft>
              <a:buClrTx/>
              <a:buSzTx/>
              <a:buFont typeface="Wingdings" charset="2"/>
              <a:buChar char="§"/>
              <a:tabLst/>
              <a:defRPr/>
            </a:pPr>
            <a:r>
              <a:rPr kumimoji="0" lang="en-US" sz="1200" b="0" i="0" u="none" strike="noStrike" kern="1200" cap="none" spc="0" normalizeH="0" baseline="0" noProof="0" dirty="0">
                <a:ln>
                  <a:noFill/>
                </a:ln>
                <a:solidFill>
                  <a:prstClr val="black"/>
                </a:solidFill>
                <a:effectLst/>
                <a:uLnTx/>
                <a:uFillTx/>
                <a:latin typeface="Arial"/>
              </a:rPr>
              <a:t>Authenticity</a:t>
            </a:r>
          </a:p>
          <a:p>
            <a:pPr marL="114297" marR="0" lvl="0" indent="-101597" algn="l" defTabSz="914400" rtl="0" eaLnBrk="1" fontAlgn="auto" latinLnBrk="0" hangingPunct="1">
              <a:lnSpc>
                <a:spcPct val="100000"/>
              </a:lnSpc>
              <a:spcBef>
                <a:spcPts val="0"/>
              </a:spcBef>
              <a:spcAft>
                <a:spcPts val="400"/>
              </a:spcAft>
              <a:buClrTx/>
              <a:buSzTx/>
              <a:buFont typeface="Wingdings" charset="2"/>
              <a:buChar char="§"/>
              <a:tabLst/>
              <a:defRPr/>
            </a:pPr>
            <a:r>
              <a:rPr kumimoji="0" lang="en-US" sz="1200" b="0" i="0" u="none" strike="noStrike" kern="1200" cap="none" spc="0" normalizeH="0" baseline="0" noProof="0" dirty="0">
                <a:ln>
                  <a:noFill/>
                </a:ln>
                <a:solidFill>
                  <a:prstClr val="black"/>
                </a:solidFill>
                <a:effectLst/>
                <a:uLnTx/>
                <a:uFillTx/>
                <a:latin typeface="Arial"/>
              </a:rPr>
              <a:t>Automated lifecycle management</a:t>
            </a:r>
          </a:p>
          <a:p>
            <a:pPr marL="114297" marR="0" lvl="0" indent="-101597" algn="l" defTabSz="914400" rtl="0" eaLnBrk="1" fontAlgn="auto" latinLnBrk="0" hangingPunct="1">
              <a:lnSpc>
                <a:spcPct val="100000"/>
              </a:lnSpc>
              <a:spcBef>
                <a:spcPts val="0"/>
              </a:spcBef>
              <a:spcAft>
                <a:spcPts val="400"/>
              </a:spcAft>
              <a:buClrTx/>
              <a:buSzTx/>
              <a:buFont typeface="Wingdings" charset="2"/>
              <a:buChar char="§"/>
              <a:tabLst/>
              <a:defRPr/>
            </a:pPr>
            <a:r>
              <a:rPr kumimoji="0" lang="en-US" sz="1200" b="0" i="0" u="none" strike="noStrike" kern="1200" cap="none" spc="0" normalizeH="0" baseline="0" noProof="0" dirty="0">
                <a:ln>
                  <a:noFill/>
                </a:ln>
                <a:solidFill>
                  <a:prstClr val="black"/>
                </a:solidFill>
                <a:effectLst/>
                <a:uLnTx/>
                <a:uFillTx/>
                <a:latin typeface="Arial"/>
              </a:rPr>
              <a:t>Real-time Sharing</a:t>
            </a:r>
          </a:p>
        </p:txBody>
      </p:sp>
      <p:sp>
        <p:nvSpPr>
          <p:cNvPr id="52" name="TextBox 51"/>
          <p:cNvSpPr txBox="1"/>
          <p:nvPr/>
        </p:nvSpPr>
        <p:spPr>
          <a:xfrm>
            <a:off x="5917069" y="1147796"/>
            <a:ext cx="2441936" cy="323165"/>
          </a:xfrm>
          <a:prstGeom prst="rect">
            <a:avLst/>
          </a:prstGeom>
          <a:noFill/>
        </p:spPr>
        <p:txBody>
          <a:bodyPr wrap="square" rtlCol="0" anchor="t">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52995"/>
                </a:solidFill>
                <a:effectLst/>
                <a:uLnTx/>
                <a:uFillTx/>
                <a:latin typeface="Arial"/>
                <a:ea typeface="+mn-ea"/>
                <a:cs typeface="+mn-cs"/>
              </a:rPr>
              <a:t>Certificate Management</a:t>
            </a:r>
            <a:endParaRPr kumimoji="0" lang="en-US" sz="1500" b="1" i="0" u="none" strike="noStrike" kern="1200" cap="none" spc="0" normalizeH="0" baseline="0" noProof="0" dirty="0">
              <a:ln>
                <a:noFill/>
              </a:ln>
              <a:solidFill>
                <a:srgbClr val="052995"/>
              </a:solidFill>
              <a:effectLst/>
              <a:uLnTx/>
              <a:uFillTx/>
              <a:latin typeface="Arial"/>
              <a:ea typeface="+mn-ea"/>
              <a:cs typeface="+mn-cs"/>
            </a:endParaRPr>
          </a:p>
        </p:txBody>
      </p:sp>
      <p:pic>
        <p:nvPicPr>
          <p:cNvPr id="58" name="Picture 57">
            <a:extLst>
              <a:ext uri="{FF2B5EF4-FFF2-40B4-BE49-F238E27FC236}">
                <a16:creationId xmlns:a16="http://schemas.microsoft.com/office/drawing/2014/main" id="{3F8E78E1-24F0-4F74-9081-A9D8FF0B3A6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06698" y="1325236"/>
            <a:ext cx="3527821" cy="3243599"/>
          </a:xfrm>
          <a:prstGeom prst="rect">
            <a:avLst/>
          </a:prstGeom>
        </p:spPr>
      </p:pic>
      <p:sp>
        <p:nvSpPr>
          <p:cNvPr id="59" name="Oval 58">
            <a:extLst>
              <a:ext uri="{FF2B5EF4-FFF2-40B4-BE49-F238E27FC236}">
                <a16:creationId xmlns:a16="http://schemas.microsoft.com/office/drawing/2014/main" id="{2DBA276B-BB87-4AA5-859C-C1B927838504}"/>
              </a:ext>
            </a:extLst>
          </p:cNvPr>
          <p:cNvSpPr/>
          <p:nvPr/>
        </p:nvSpPr>
        <p:spPr>
          <a:xfrm>
            <a:off x="2842032" y="1423985"/>
            <a:ext cx="3313018" cy="3046102"/>
          </a:xfrm>
          <a:prstGeom prst="ellipse">
            <a:avLst/>
          </a:prstGeom>
          <a:solidFill>
            <a:srgbClr val="FFFFFF">
              <a:alpha val="74118"/>
            </a:srgbClr>
          </a:solidFill>
          <a:ln w="38100" cap="flat" cmpd="sng" algn="ctr">
            <a:solidFill>
              <a:srgbClr val="7030A0"/>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60" name="Rectangle 59">
            <a:extLst>
              <a:ext uri="{FF2B5EF4-FFF2-40B4-BE49-F238E27FC236}">
                <a16:creationId xmlns:a16="http://schemas.microsoft.com/office/drawing/2014/main" id="{0AF5B3BC-A117-44A4-895C-E32FDA69B10D}"/>
              </a:ext>
            </a:extLst>
          </p:cNvPr>
          <p:cNvSpPr/>
          <p:nvPr/>
        </p:nvSpPr>
        <p:spPr>
          <a:xfrm>
            <a:off x="3148592" y="3818016"/>
            <a:ext cx="2548773" cy="675748"/>
          </a:xfrm>
          <a:prstGeom prst="rect">
            <a:avLst/>
          </a:prstGeom>
          <a:solidFill>
            <a:sysClr val="window" lastClr="FFFFFF"/>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74" name="Group 73">
            <a:extLst>
              <a:ext uri="{FF2B5EF4-FFF2-40B4-BE49-F238E27FC236}">
                <a16:creationId xmlns:a16="http://schemas.microsoft.com/office/drawing/2014/main" id="{7411770D-7264-4C25-A037-D04AB15C7FCD}"/>
              </a:ext>
            </a:extLst>
          </p:cNvPr>
          <p:cNvGrpSpPr/>
          <p:nvPr/>
        </p:nvGrpSpPr>
        <p:grpSpPr>
          <a:xfrm>
            <a:off x="398776" y="3694419"/>
            <a:ext cx="8232689" cy="963175"/>
            <a:chOff x="665205" y="3344548"/>
            <a:chExt cx="7975515" cy="923196"/>
          </a:xfrm>
        </p:grpSpPr>
        <p:sp>
          <p:nvSpPr>
            <p:cNvPr id="76" name="Rectangle 75">
              <a:extLst>
                <a:ext uri="{FF2B5EF4-FFF2-40B4-BE49-F238E27FC236}">
                  <a16:creationId xmlns:a16="http://schemas.microsoft.com/office/drawing/2014/main" id="{5B8711BA-CBEC-4514-980D-01C10223A817}"/>
                </a:ext>
              </a:extLst>
            </p:cNvPr>
            <p:cNvSpPr/>
            <p:nvPr/>
          </p:nvSpPr>
          <p:spPr>
            <a:xfrm>
              <a:off x="665205" y="3344548"/>
              <a:ext cx="7965990" cy="408846"/>
            </a:xfrm>
            <a:prstGeom prst="rect">
              <a:avLst/>
            </a:prstGeom>
            <a:solidFill>
              <a:srgbClr val="1F497D"/>
            </a:solidFill>
            <a:ln w="19050" cap="flat" cmpd="sng" algn="ctr">
              <a:solidFill>
                <a:srgbClr val="EEECE1"/>
              </a:solidFill>
              <a:prstDash val="solid"/>
            </a:ln>
            <a:effectLst>
              <a:outerShdw blurRad="50800" dist="38100" dir="2700000" algn="tl" rotWithShape="0">
                <a:prstClr val="black">
                  <a:alpha val="4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77" name="Rectangle 76">
              <a:extLst>
                <a:ext uri="{FF2B5EF4-FFF2-40B4-BE49-F238E27FC236}">
                  <a16:creationId xmlns:a16="http://schemas.microsoft.com/office/drawing/2014/main" id="{5C279AA5-7EE1-4E99-8876-92756A83356F}"/>
                </a:ext>
              </a:extLst>
            </p:cNvPr>
            <p:cNvSpPr/>
            <p:nvPr/>
          </p:nvSpPr>
          <p:spPr>
            <a:xfrm>
              <a:off x="674730" y="3858898"/>
              <a:ext cx="7965990" cy="408846"/>
            </a:xfrm>
            <a:prstGeom prst="rect">
              <a:avLst/>
            </a:prstGeom>
            <a:solidFill>
              <a:srgbClr val="1F497D"/>
            </a:solidFill>
            <a:ln w="19050" cap="flat" cmpd="sng" algn="ctr">
              <a:solidFill>
                <a:srgbClr val="EEECE1"/>
              </a:solidFill>
              <a:prstDash val="solid"/>
            </a:ln>
            <a:effectLst>
              <a:outerShdw blurRad="50800" dist="38100" dir="2700000" algn="tl" rotWithShape="0">
                <a:prstClr val="black">
                  <a:alpha val="4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8" name="TextBox 77">
            <a:extLst>
              <a:ext uri="{FF2B5EF4-FFF2-40B4-BE49-F238E27FC236}">
                <a16:creationId xmlns:a16="http://schemas.microsoft.com/office/drawing/2014/main" id="{28CA8533-2911-451A-86B3-13FC17B0AA31}"/>
              </a:ext>
            </a:extLst>
          </p:cNvPr>
          <p:cNvSpPr txBox="1"/>
          <p:nvPr/>
        </p:nvSpPr>
        <p:spPr>
          <a:xfrm>
            <a:off x="2790689" y="3739478"/>
            <a:ext cx="3491382" cy="37965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20" normalizeH="0" baseline="0" noProof="0" dirty="0">
                <a:ln>
                  <a:noFill/>
                </a:ln>
                <a:solidFill>
                  <a:prstClr val="white"/>
                </a:solidFill>
                <a:effectLst/>
                <a:uLnTx/>
                <a:uFillTx/>
                <a:latin typeface="Calibri"/>
                <a:ea typeface="IBM Plex Sans Light" charset="0"/>
                <a:cs typeface="IBM Plex Sans Light" charset="0"/>
              </a:rPr>
              <a:t>IBM Blockchain Platform</a:t>
            </a:r>
            <a:endParaRPr kumimoji="0" lang="en-US" sz="1867" b="1" i="0" u="none" strike="noStrike" kern="1200" cap="none" spc="0" normalizeH="0" baseline="0" noProof="0" dirty="0">
              <a:ln>
                <a:noFill/>
              </a:ln>
              <a:solidFill>
                <a:prstClr val="white"/>
              </a:solidFill>
              <a:effectLst/>
              <a:uLnTx/>
              <a:uFillTx/>
              <a:latin typeface="Calibri"/>
              <a:ea typeface="IBM Plex Sans Light" charset="0"/>
              <a:cs typeface="IBM Plex Sans Light" charset="0"/>
            </a:endParaRPr>
          </a:p>
        </p:txBody>
      </p:sp>
      <p:sp>
        <p:nvSpPr>
          <p:cNvPr id="113" name="TextBox 112">
            <a:extLst>
              <a:ext uri="{FF2B5EF4-FFF2-40B4-BE49-F238E27FC236}">
                <a16:creationId xmlns:a16="http://schemas.microsoft.com/office/drawing/2014/main" id="{28CA8533-2911-451A-86B3-13FC17B0AA31}"/>
              </a:ext>
            </a:extLst>
          </p:cNvPr>
          <p:cNvSpPr txBox="1"/>
          <p:nvPr/>
        </p:nvSpPr>
        <p:spPr>
          <a:xfrm>
            <a:off x="2756150" y="4257113"/>
            <a:ext cx="3653142" cy="37965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prstClr val="white"/>
                </a:solidFill>
                <a:effectLst/>
                <a:uLnTx/>
                <a:uFillTx/>
                <a:latin typeface="Calibri"/>
                <a:ea typeface="IBM Plex Sans Light" charset="0"/>
                <a:cs typeface="IBM Plex Sans Light" charset="0"/>
              </a:rPr>
              <a:t>Hyperledger Fabric</a:t>
            </a:r>
          </a:p>
        </p:txBody>
      </p:sp>
      <p:sp>
        <p:nvSpPr>
          <p:cNvPr id="135" name="object 19">
            <a:extLst>
              <a:ext uri="{FF2B5EF4-FFF2-40B4-BE49-F238E27FC236}">
                <a16:creationId xmlns:a16="http://schemas.microsoft.com/office/drawing/2014/main" id="{84F4188B-1618-44D8-83F3-FEDB48FBC3C6}"/>
              </a:ext>
            </a:extLst>
          </p:cNvPr>
          <p:cNvSpPr txBox="1"/>
          <p:nvPr/>
        </p:nvSpPr>
        <p:spPr>
          <a:xfrm>
            <a:off x="3031256" y="2371650"/>
            <a:ext cx="3032201" cy="1015663"/>
          </a:xfrm>
          <a:prstGeom prst="rect">
            <a:avLst/>
          </a:prstGeom>
          <a:noFill/>
        </p:spPr>
        <p:txBody>
          <a:bodyPr vert="horz" wrap="square" lIns="0" tIns="0" rIns="0" bIns="0" rtlCol="0">
            <a:spAutoFit/>
          </a:bodyPr>
          <a:lstStyle/>
          <a:p>
            <a:pPr marL="165096" marR="0" lvl="0" indent="-165096" algn="l" defTabSz="457200" rtl="0" eaLnBrk="1" fontAlgn="auto" latinLnBrk="0" hangingPunct="1">
              <a:lnSpc>
                <a:spcPct val="100000"/>
              </a:lnSpc>
              <a:spcBef>
                <a:spcPts val="0"/>
              </a:spcBef>
              <a:spcAft>
                <a:spcPts val="400"/>
              </a:spcAft>
              <a:buClrTx/>
              <a:buSzTx/>
              <a:buFont typeface="Wingdings" charset="2"/>
              <a:buChar char="§"/>
              <a:tabLst/>
              <a:defRPr/>
            </a:pPr>
            <a:r>
              <a:rPr kumimoji="0" lang="en-US" sz="1400" b="0" i="0" u="none" strike="noStrike" kern="1200" cap="none" spc="0" normalizeH="0" baseline="0" noProof="0" dirty="0">
                <a:ln>
                  <a:noFill/>
                </a:ln>
                <a:solidFill>
                  <a:prstClr val="black"/>
                </a:solidFill>
                <a:effectLst/>
                <a:uLnTx/>
                <a:uFillTx/>
                <a:latin typeface="Arial"/>
                <a:ea typeface="IBM Plex Sans SemiBold" charset="0"/>
                <a:cs typeface="IBM Plex Sans SemiBold" charset="0"/>
              </a:rPr>
              <a:t>Permissioned Data Access &amp; Entry</a:t>
            </a:r>
          </a:p>
          <a:p>
            <a:pPr marL="165096" marR="0" lvl="0" indent="-165096" algn="l" defTabSz="457200" rtl="0" eaLnBrk="1" fontAlgn="auto" latinLnBrk="0" hangingPunct="1">
              <a:lnSpc>
                <a:spcPct val="100000"/>
              </a:lnSpc>
              <a:spcBef>
                <a:spcPts val="0"/>
              </a:spcBef>
              <a:spcAft>
                <a:spcPts val="400"/>
              </a:spcAft>
              <a:buClrTx/>
              <a:buSzTx/>
              <a:buFont typeface="Wingdings" charset="2"/>
              <a:buChar char="§"/>
              <a:tabLst/>
              <a:defRPr/>
            </a:pPr>
            <a:r>
              <a:rPr kumimoji="0" lang="en-US" sz="1400" b="0" i="0" u="none" strike="noStrike" kern="1200" cap="none" spc="0" normalizeH="0" baseline="0" noProof="0" dirty="0">
                <a:ln>
                  <a:noFill/>
                </a:ln>
                <a:solidFill>
                  <a:prstClr val="black"/>
                </a:solidFill>
                <a:effectLst/>
                <a:uLnTx/>
                <a:uFillTx/>
                <a:latin typeface="Arial"/>
                <a:ea typeface="IBM Plex Sans SemiBold" charset="0"/>
                <a:cs typeface="IBM Plex Sans SemiBold" charset="0"/>
              </a:rPr>
              <a:t>IBM Blockchain Provenance Engine</a:t>
            </a:r>
          </a:p>
          <a:p>
            <a:pPr marL="165096" marR="0" lvl="0" indent="-165096" algn="l" defTabSz="457200" rtl="0" eaLnBrk="1" fontAlgn="auto" latinLnBrk="0" hangingPunct="1">
              <a:lnSpc>
                <a:spcPct val="100000"/>
              </a:lnSpc>
              <a:spcBef>
                <a:spcPts val="0"/>
              </a:spcBef>
              <a:spcAft>
                <a:spcPts val="400"/>
              </a:spcAft>
              <a:buClrTx/>
              <a:buSzTx/>
              <a:buFont typeface="Wingdings" charset="2"/>
              <a:buChar char="§"/>
              <a:tabLst/>
              <a:defRPr/>
            </a:pPr>
            <a:r>
              <a:rPr kumimoji="0" lang="en-US" sz="1400" b="0" i="0" u="none" strike="noStrike" kern="1200" cap="none" spc="0" normalizeH="0" baseline="0" noProof="0" dirty="0">
                <a:ln>
                  <a:noFill/>
                </a:ln>
                <a:solidFill>
                  <a:prstClr val="black"/>
                </a:solidFill>
                <a:effectLst/>
                <a:uLnTx/>
                <a:uFillTx/>
                <a:latin typeface="Arial"/>
                <a:ea typeface="IBM Plex Sans SemiBold" charset="0"/>
                <a:cs typeface="IBM Plex Sans SemiBold" charset="0"/>
              </a:rPr>
              <a:t>Secure Document Storage</a:t>
            </a:r>
          </a:p>
          <a:p>
            <a:pPr marL="165096" marR="0" lvl="0" indent="-165096" algn="l" defTabSz="457200" rtl="0" eaLnBrk="1" fontAlgn="auto" latinLnBrk="0" hangingPunct="1">
              <a:lnSpc>
                <a:spcPct val="100000"/>
              </a:lnSpc>
              <a:spcBef>
                <a:spcPts val="0"/>
              </a:spcBef>
              <a:spcAft>
                <a:spcPts val="400"/>
              </a:spcAft>
              <a:buClrTx/>
              <a:buSzTx/>
              <a:buFont typeface="Wingdings" charset="2"/>
              <a:buChar char="§"/>
              <a:tabLst/>
              <a:defRPr/>
            </a:pPr>
            <a:r>
              <a:rPr kumimoji="0" lang="en-US" sz="1400" b="0" i="0" u="none" strike="noStrike" kern="1200" cap="none" spc="0" normalizeH="0" baseline="0" noProof="0" dirty="0">
                <a:ln>
                  <a:noFill/>
                </a:ln>
                <a:solidFill>
                  <a:prstClr val="black"/>
                </a:solidFill>
                <a:effectLst/>
                <a:uLnTx/>
                <a:uFillTx/>
                <a:latin typeface="Arial"/>
                <a:ea typeface="IBM Plex Sans SemiBold" charset="0"/>
                <a:cs typeface="IBM Plex Sans SemiBold" charset="0"/>
              </a:rPr>
              <a:t>API Integration</a:t>
            </a:r>
          </a:p>
        </p:txBody>
      </p:sp>
      <p:sp>
        <p:nvSpPr>
          <p:cNvPr id="49" name="TextBox 48"/>
          <p:cNvSpPr txBox="1"/>
          <p:nvPr/>
        </p:nvSpPr>
        <p:spPr>
          <a:xfrm>
            <a:off x="3424779" y="1133168"/>
            <a:ext cx="2147522" cy="323165"/>
          </a:xfrm>
          <a:prstGeom prst="rect">
            <a:avLst/>
          </a:prstGeom>
          <a:noFill/>
        </p:spPr>
        <p:txBody>
          <a:bodyPr wrap="square" rtlCol="0" anchor="t">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52995"/>
                </a:solidFill>
                <a:effectLst/>
                <a:uLnTx/>
                <a:uFillTx/>
                <a:latin typeface="Arial"/>
                <a:ea typeface="+mn-ea"/>
                <a:cs typeface="+mn-cs"/>
              </a:rPr>
              <a:t>Data Entry &amp; Access</a:t>
            </a:r>
          </a:p>
        </p:txBody>
      </p:sp>
      <p:sp>
        <p:nvSpPr>
          <p:cNvPr id="120" name="object 15">
            <a:extLst>
              <a:ext uri="{FF2B5EF4-FFF2-40B4-BE49-F238E27FC236}">
                <a16:creationId xmlns:a16="http://schemas.microsoft.com/office/drawing/2014/main" id="{E1377EA9-BCCD-4329-92D5-8E55CC960B26}"/>
              </a:ext>
            </a:extLst>
          </p:cNvPr>
          <p:cNvSpPr txBox="1"/>
          <p:nvPr/>
        </p:nvSpPr>
        <p:spPr>
          <a:xfrm>
            <a:off x="3450508" y="1644548"/>
            <a:ext cx="2096066" cy="553998"/>
          </a:xfrm>
          <a:prstGeom prst="rect">
            <a:avLst/>
          </a:prstGeom>
          <a:noFill/>
          <a:ln>
            <a:noFill/>
          </a:ln>
        </p:spPr>
        <p:txBody>
          <a:bodyPr vert="horz" wrap="square" lIns="0" tIns="0" rIns="0" bIns="0" rtlCol="0">
            <a:spAutoFit/>
          </a:bodyPr>
          <a:lstStyle/>
          <a:p>
            <a:pPr marL="1270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65" normalizeH="0" baseline="0" noProof="0" dirty="0">
                <a:ln>
                  <a:noFill/>
                </a:ln>
                <a:solidFill>
                  <a:srgbClr val="7030A0"/>
                </a:solidFill>
                <a:effectLst/>
                <a:uLnTx/>
                <a:uFillTx/>
                <a:latin typeface="Arial"/>
                <a:ea typeface="Arial" charset="0"/>
                <a:cs typeface="Arial" charset="0"/>
              </a:rPr>
              <a:t>IBM Food Trust Solution Core</a:t>
            </a:r>
            <a:endParaRPr kumimoji="0" sz="1800" b="1" i="0" u="none" strike="noStrike" kern="1200" cap="none" spc="0" normalizeH="0" baseline="0" noProof="0" dirty="0">
              <a:ln>
                <a:noFill/>
              </a:ln>
              <a:solidFill>
                <a:srgbClr val="7030A0"/>
              </a:solidFill>
              <a:effectLst/>
              <a:uLnTx/>
              <a:uFillTx/>
              <a:latin typeface="Arial"/>
              <a:ea typeface="Arial" charset="0"/>
              <a:cs typeface="Arial" charset="0"/>
            </a:endParaRPr>
          </a:p>
        </p:txBody>
      </p:sp>
    </p:spTree>
    <p:extLst>
      <p:ext uri="{BB962C8B-B14F-4D97-AF65-F5344CB8AC3E}">
        <p14:creationId xmlns:p14="http://schemas.microsoft.com/office/powerpoint/2010/main" val="3194221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25729" y="144464"/>
            <a:ext cx="8007617" cy="1011698"/>
          </a:xfrm>
        </p:spPr>
        <p:txBody>
          <a:bodyPr/>
          <a:lstStyle/>
          <a:p>
            <a:r>
              <a:rPr lang="en-US" dirty="0"/>
              <a:t>Traceability provides the starting point for other use cases</a:t>
            </a:r>
          </a:p>
        </p:txBody>
      </p:sp>
      <p:grpSp>
        <p:nvGrpSpPr>
          <p:cNvPr id="8" name="Group 7"/>
          <p:cNvGrpSpPr/>
          <p:nvPr/>
        </p:nvGrpSpPr>
        <p:grpSpPr>
          <a:xfrm>
            <a:off x="7184428" y="3424629"/>
            <a:ext cx="1771650" cy="1616478"/>
            <a:chOff x="7184428" y="3424629"/>
            <a:chExt cx="1771650" cy="1616478"/>
          </a:xfrm>
        </p:grpSpPr>
        <p:sp>
          <p:nvSpPr>
            <p:cNvPr id="9" name="Rectangle 8"/>
            <p:cNvSpPr/>
            <p:nvPr/>
          </p:nvSpPr>
          <p:spPr>
            <a:xfrm>
              <a:off x="7184428" y="3424629"/>
              <a:ext cx="1771650" cy="1272392"/>
            </a:xfrm>
            <a:prstGeom prst="rect">
              <a:avLst/>
            </a:prstGeom>
            <a:solidFill>
              <a:schemeClr val="bg2"/>
            </a:solidFill>
          </p:spPr>
          <p:txBody>
            <a:bodyPr wrap="square" lIns="0" tIns="0" rIns="0" bIns="0" rtlCol="0" anchor="ctr">
              <a:noAutofit/>
            </a:bodyPr>
            <a:lstStyle/>
            <a:p>
              <a:pPr algn="ctr" defTabSz="685800">
                <a:defRPr/>
              </a:pPr>
              <a:endParaRPr lang="en-US" sz="1200" dirty="0">
                <a:solidFill>
                  <a:srgbClr val="FFFFFF"/>
                </a:solidFill>
                <a:latin typeface="Arial"/>
                <a:cs typeface="Arial"/>
              </a:endParaRPr>
            </a:p>
          </p:txBody>
        </p:sp>
        <p:sp>
          <p:nvSpPr>
            <p:cNvPr id="10" name="Rectangle 9"/>
            <p:cNvSpPr/>
            <p:nvPr/>
          </p:nvSpPr>
          <p:spPr>
            <a:xfrm>
              <a:off x="7359650" y="4466492"/>
              <a:ext cx="1277938" cy="574615"/>
            </a:xfrm>
            <a:prstGeom prst="rect">
              <a:avLst/>
            </a:prstGeom>
            <a:solidFill>
              <a:schemeClr val="bg2"/>
            </a:solidFill>
          </p:spPr>
          <p:txBody>
            <a:bodyPr wrap="square" lIns="0" tIns="0" rIns="0" bIns="0" rtlCol="0" anchor="ctr">
              <a:noAutofit/>
            </a:bodyPr>
            <a:lstStyle/>
            <a:p>
              <a:pPr algn="ctr" defTabSz="685800">
                <a:defRPr/>
              </a:pPr>
              <a:endParaRPr lang="en-US" sz="1200" dirty="0">
                <a:solidFill>
                  <a:srgbClr val="FFFFFF"/>
                </a:solidFill>
                <a:latin typeface="Arial"/>
                <a:cs typeface="Arial"/>
              </a:endParaRPr>
            </a:p>
          </p:txBody>
        </p:sp>
      </p:grpSp>
      <p:pic>
        <p:nvPicPr>
          <p:cNvPr id="11" name="Picture 10">
            <a:extLst>
              <a:ext uri="{FF2B5EF4-FFF2-40B4-BE49-F238E27FC236}">
                <a16:creationId xmlns:a16="http://schemas.microsoft.com/office/drawing/2014/main" id="{EDB3B573-E1A1-4E43-97B1-AC3684DE172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32654" y="685907"/>
            <a:ext cx="2395235" cy="1590225"/>
          </a:xfrm>
          <a:prstGeom prst="rect">
            <a:avLst/>
          </a:prstGeom>
        </p:spPr>
      </p:pic>
      <p:pic>
        <p:nvPicPr>
          <p:cNvPr id="12" name="Picture 11">
            <a:extLst>
              <a:ext uri="{FF2B5EF4-FFF2-40B4-BE49-F238E27FC236}">
                <a16:creationId xmlns:a16="http://schemas.microsoft.com/office/drawing/2014/main" id="{17D09509-6671-A841-9BBF-5F62A75161C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5979" y="965734"/>
            <a:ext cx="2420540" cy="1613693"/>
          </a:xfrm>
          <a:prstGeom prst="rect">
            <a:avLst/>
          </a:prstGeom>
        </p:spPr>
      </p:pic>
      <p:pic>
        <p:nvPicPr>
          <p:cNvPr id="13" name="Picture 12">
            <a:extLst>
              <a:ext uri="{FF2B5EF4-FFF2-40B4-BE49-F238E27FC236}">
                <a16:creationId xmlns:a16="http://schemas.microsoft.com/office/drawing/2014/main" id="{D841C2F5-46BB-2644-B180-A9F68D134D3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62055" y="637049"/>
            <a:ext cx="2425013" cy="1616099"/>
          </a:xfrm>
          <a:prstGeom prst="rect">
            <a:avLst/>
          </a:prstGeom>
        </p:spPr>
      </p:pic>
      <p:pic>
        <p:nvPicPr>
          <p:cNvPr id="14" name="Picture 13">
            <a:extLst>
              <a:ext uri="{FF2B5EF4-FFF2-40B4-BE49-F238E27FC236}">
                <a16:creationId xmlns:a16="http://schemas.microsoft.com/office/drawing/2014/main" id="{F832A011-B3E3-4F47-BF31-573BEE7404E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132955" y="3034332"/>
            <a:ext cx="2599399" cy="1732933"/>
          </a:xfrm>
          <a:prstGeom prst="rect">
            <a:avLst/>
          </a:prstGeom>
        </p:spPr>
      </p:pic>
      <p:sp>
        <p:nvSpPr>
          <p:cNvPr id="15" name="TextBox 22">
            <a:extLst>
              <a:ext uri="{FF2B5EF4-FFF2-40B4-BE49-F238E27FC236}">
                <a16:creationId xmlns:a16="http://schemas.microsoft.com/office/drawing/2014/main" id="{9AFA6240-82CD-D544-AED5-878D9BA5C7C8}"/>
              </a:ext>
            </a:extLst>
          </p:cNvPr>
          <p:cNvSpPr txBox="1">
            <a:spLocks noChangeArrowheads="1"/>
          </p:cNvSpPr>
          <p:nvPr/>
        </p:nvSpPr>
        <p:spPr bwMode="auto">
          <a:xfrm>
            <a:off x="3672631" y="2253148"/>
            <a:ext cx="2003861" cy="646331"/>
          </a:xfrm>
          <a:prstGeom prst="rect">
            <a:avLst/>
          </a:prstGeom>
          <a:noFill/>
          <a:ln w="9525">
            <a:noFill/>
            <a:miter lim="800000"/>
            <a:headEnd/>
            <a:tailEnd/>
          </a:ln>
        </p:spPr>
        <p:txBody>
          <a:bodyPr wrap="square">
            <a:spAutoFit/>
          </a:bodyPr>
          <a:lstStyle/>
          <a:p>
            <a:pPr algn="ctr" defTabSz="457189">
              <a:spcAft>
                <a:spcPct val="20000"/>
              </a:spcAft>
            </a:pPr>
            <a:r>
              <a:rPr lang="en-US" dirty="0">
                <a:ea typeface="Arial" charset="0"/>
                <a:cs typeface="Arial" charset="0"/>
                <a:sym typeface="Arial" pitchFamily="34" charset="0"/>
              </a:rPr>
              <a:t>Freshness Management</a:t>
            </a:r>
          </a:p>
        </p:txBody>
      </p:sp>
      <p:sp>
        <p:nvSpPr>
          <p:cNvPr id="16" name="TextBox 22">
            <a:extLst>
              <a:ext uri="{FF2B5EF4-FFF2-40B4-BE49-F238E27FC236}">
                <a16:creationId xmlns:a16="http://schemas.microsoft.com/office/drawing/2014/main" id="{602A5352-735D-EF41-A90D-A114240F6673}"/>
              </a:ext>
            </a:extLst>
          </p:cNvPr>
          <p:cNvSpPr txBox="1">
            <a:spLocks noChangeArrowheads="1"/>
          </p:cNvSpPr>
          <p:nvPr/>
        </p:nvSpPr>
        <p:spPr bwMode="auto">
          <a:xfrm>
            <a:off x="5132955" y="4721971"/>
            <a:ext cx="2565988" cy="369332"/>
          </a:xfrm>
          <a:prstGeom prst="rect">
            <a:avLst/>
          </a:prstGeom>
          <a:noFill/>
          <a:ln w="9525">
            <a:noFill/>
            <a:miter lim="800000"/>
            <a:headEnd/>
            <a:tailEnd/>
          </a:ln>
        </p:spPr>
        <p:txBody>
          <a:bodyPr wrap="square">
            <a:spAutoFit/>
          </a:bodyPr>
          <a:lstStyle/>
          <a:p>
            <a:pPr algn="ctr" defTabSz="457189">
              <a:spcAft>
                <a:spcPct val="20000"/>
              </a:spcAft>
            </a:pPr>
            <a:r>
              <a:rPr lang="en-US" dirty="0">
                <a:ea typeface="Arial" charset="0"/>
                <a:cs typeface="Arial" charset="0"/>
                <a:sym typeface="Arial" pitchFamily="34" charset="0"/>
              </a:rPr>
              <a:t>Inventory Optimization</a:t>
            </a:r>
          </a:p>
        </p:txBody>
      </p:sp>
      <p:sp>
        <p:nvSpPr>
          <p:cNvPr id="17" name="TextBox 22">
            <a:extLst>
              <a:ext uri="{FF2B5EF4-FFF2-40B4-BE49-F238E27FC236}">
                <a16:creationId xmlns:a16="http://schemas.microsoft.com/office/drawing/2014/main" id="{7D3A2A57-2A63-F345-B9DA-B935926B04E7}"/>
              </a:ext>
            </a:extLst>
          </p:cNvPr>
          <p:cNvSpPr txBox="1">
            <a:spLocks noChangeArrowheads="1"/>
          </p:cNvSpPr>
          <p:nvPr/>
        </p:nvSpPr>
        <p:spPr bwMode="auto">
          <a:xfrm>
            <a:off x="464318" y="2565910"/>
            <a:ext cx="2003861" cy="701731"/>
          </a:xfrm>
          <a:prstGeom prst="rect">
            <a:avLst/>
          </a:prstGeom>
          <a:noFill/>
          <a:ln w="9525">
            <a:noFill/>
            <a:miter lim="800000"/>
            <a:headEnd/>
            <a:tailEnd/>
          </a:ln>
        </p:spPr>
        <p:txBody>
          <a:bodyPr wrap="square">
            <a:spAutoFit/>
          </a:bodyPr>
          <a:lstStyle/>
          <a:p>
            <a:pPr algn="ctr" defTabSz="457189">
              <a:spcAft>
                <a:spcPct val="20000"/>
              </a:spcAft>
            </a:pPr>
            <a:r>
              <a:rPr lang="en-US" dirty="0">
                <a:ea typeface="Arial" charset="0"/>
                <a:cs typeface="Arial" charset="0"/>
                <a:sym typeface="Arial" pitchFamily="34" charset="0"/>
              </a:rPr>
              <a:t>Sustainability</a:t>
            </a:r>
          </a:p>
          <a:p>
            <a:pPr algn="ctr" defTabSz="457189">
              <a:spcAft>
                <a:spcPct val="20000"/>
              </a:spcAft>
            </a:pPr>
            <a:r>
              <a:rPr lang="en-US" dirty="0">
                <a:ea typeface="Arial" charset="0"/>
                <a:cs typeface="Arial" charset="0"/>
                <a:sym typeface="Arial" pitchFamily="34" charset="0"/>
              </a:rPr>
              <a:t>Initiatives</a:t>
            </a:r>
          </a:p>
        </p:txBody>
      </p:sp>
      <p:sp>
        <p:nvSpPr>
          <p:cNvPr id="18" name="TextBox 22">
            <a:extLst>
              <a:ext uri="{FF2B5EF4-FFF2-40B4-BE49-F238E27FC236}">
                <a16:creationId xmlns:a16="http://schemas.microsoft.com/office/drawing/2014/main" id="{0E8B9A3F-27DC-E443-97C9-5F8D8E34E1CF}"/>
              </a:ext>
            </a:extLst>
          </p:cNvPr>
          <p:cNvSpPr txBox="1">
            <a:spLocks noChangeArrowheads="1"/>
          </p:cNvSpPr>
          <p:nvPr/>
        </p:nvSpPr>
        <p:spPr bwMode="auto">
          <a:xfrm>
            <a:off x="6628341" y="2279733"/>
            <a:ext cx="2003861" cy="701731"/>
          </a:xfrm>
          <a:prstGeom prst="rect">
            <a:avLst/>
          </a:prstGeom>
          <a:noFill/>
          <a:ln w="9525">
            <a:noFill/>
            <a:miter lim="800000"/>
            <a:headEnd/>
            <a:tailEnd/>
          </a:ln>
        </p:spPr>
        <p:txBody>
          <a:bodyPr wrap="square">
            <a:spAutoFit/>
          </a:bodyPr>
          <a:lstStyle/>
          <a:p>
            <a:pPr algn="ctr" defTabSz="457189">
              <a:spcAft>
                <a:spcPct val="20000"/>
              </a:spcAft>
            </a:pPr>
            <a:r>
              <a:rPr lang="en-US" dirty="0">
                <a:ea typeface="Arial" charset="0"/>
                <a:cs typeface="Arial" charset="0"/>
                <a:sym typeface="Arial" pitchFamily="34" charset="0"/>
              </a:rPr>
              <a:t>Transportation</a:t>
            </a:r>
          </a:p>
          <a:p>
            <a:pPr algn="ctr" defTabSz="457189">
              <a:spcAft>
                <a:spcPct val="20000"/>
              </a:spcAft>
            </a:pPr>
            <a:r>
              <a:rPr lang="en-US" dirty="0">
                <a:ea typeface="Arial" charset="0"/>
                <a:cs typeface="Arial" charset="0"/>
                <a:sym typeface="Arial" pitchFamily="34" charset="0"/>
              </a:rPr>
              <a:t>Optimization</a:t>
            </a:r>
          </a:p>
        </p:txBody>
      </p:sp>
      <p:sp>
        <p:nvSpPr>
          <p:cNvPr id="19" name="TextBox 22">
            <a:extLst>
              <a:ext uri="{FF2B5EF4-FFF2-40B4-BE49-F238E27FC236}">
                <a16:creationId xmlns:a16="http://schemas.microsoft.com/office/drawing/2014/main" id="{F32D991F-4EE4-4448-97EF-DDF971EAEA2B}"/>
              </a:ext>
            </a:extLst>
          </p:cNvPr>
          <p:cNvSpPr txBox="1">
            <a:spLocks noChangeArrowheads="1"/>
          </p:cNvSpPr>
          <p:nvPr/>
        </p:nvSpPr>
        <p:spPr bwMode="auto">
          <a:xfrm>
            <a:off x="2023248" y="4762202"/>
            <a:ext cx="2565988" cy="369332"/>
          </a:xfrm>
          <a:prstGeom prst="rect">
            <a:avLst/>
          </a:prstGeom>
          <a:noFill/>
          <a:ln w="9525">
            <a:noFill/>
            <a:miter lim="800000"/>
            <a:headEnd/>
            <a:tailEnd/>
          </a:ln>
        </p:spPr>
        <p:txBody>
          <a:bodyPr wrap="square">
            <a:spAutoFit/>
          </a:bodyPr>
          <a:lstStyle/>
          <a:p>
            <a:pPr algn="ctr" defTabSz="457189">
              <a:spcAft>
                <a:spcPct val="20000"/>
              </a:spcAft>
            </a:pPr>
            <a:r>
              <a:rPr lang="en-US" dirty="0">
                <a:ea typeface="Arial" charset="0"/>
                <a:cs typeface="Arial" charset="0"/>
                <a:sym typeface="Arial" pitchFamily="34" charset="0"/>
              </a:rPr>
              <a:t>Provenance</a:t>
            </a:r>
          </a:p>
        </p:txBody>
      </p:sp>
      <p:pic>
        <p:nvPicPr>
          <p:cNvPr id="20" name="Picture 19">
            <a:extLst>
              <a:ext uri="{FF2B5EF4-FFF2-40B4-BE49-F238E27FC236}">
                <a16:creationId xmlns:a16="http://schemas.microsoft.com/office/drawing/2014/main" id="{1E5985EA-733B-E84B-A98A-819962675D6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56658" y="3031422"/>
            <a:ext cx="2617902" cy="1745580"/>
          </a:xfrm>
          <a:prstGeom prst="rect">
            <a:avLst/>
          </a:prstGeom>
        </p:spPr>
      </p:pic>
    </p:spTree>
    <p:extLst>
      <p:ext uri="{BB962C8B-B14F-4D97-AF65-F5344CB8AC3E}">
        <p14:creationId xmlns:p14="http://schemas.microsoft.com/office/powerpoint/2010/main" val="470596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latin typeface="Arial" charset="0"/>
                <a:ea typeface="Arial" charset="0"/>
                <a:cs typeface="Arial" charset="0"/>
              </a:rPr>
              <a:t>Onboarding on to the Food Trust Network</a:t>
            </a:r>
          </a:p>
        </p:txBody>
      </p:sp>
      <p:sp>
        <p:nvSpPr>
          <p:cNvPr id="4" name="Rectangle 3"/>
          <p:cNvSpPr/>
          <p:nvPr/>
        </p:nvSpPr>
        <p:spPr>
          <a:xfrm>
            <a:off x="740804" y="826741"/>
            <a:ext cx="7799619" cy="9875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799" dirty="0">
              <a:solidFill>
                <a:sysClr val="windowText" lastClr="000000"/>
              </a:solidFill>
              <a:latin typeface="Arial" charset="0"/>
              <a:ea typeface="Arial" charset="0"/>
              <a:cs typeface="Arial" charset="0"/>
            </a:endParaRPr>
          </a:p>
        </p:txBody>
      </p:sp>
      <p:pic>
        <p:nvPicPr>
          <p:cNvPr id="6" name="Picture 5" descr="ttps://image.flaticon.com/icons/png/512/33/33858.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174609" y="1119437"/>
            <a:ext cx="298812" cy="2988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tps://image.flaticon.com/icons/png/512/33/33858.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025203" y="861800"/>
            <a:ext cx="298812" cy="2988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tps://image.flaticon.com/icons/png/512/33/33858.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875797" y="1115498"/>
            <a:ext cx="298812" cy="29881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766822" y="1312110"/>
            <a:ext cx="818572" cy="5912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latin typeface="Arial" charset="0"/>
                <a:ea typeface="Arial" charset="0"/>
                <a:cs typeface="Arial" charset="0"/>
              </a:rPr>
              <a:t>IBM</a:t>
            </a:r>
          </a:p>
          <a:p>
            <a:pPr algn="ctr"/>
            <a:r>
              <a:rPr lang="en-US" sz="900" dirty="0">
                <a:solidFill>
                  <a:sysClr val="windowText" lastClr="000000"/>
                </a:solidFill>
                <a:latin typeface="Arial" charset="0"/>
                <a:ea typeface="Arial" charset="0"/>
                <a:cs typeface="Arial" charset="0"/>
              </a:rPr>
              <a:t>Food Trust</a:t>
            </a:r>
          </a:p>
        </p:txBody>
      </p:sp>
      <p:sp>
        <p:nvSpPr>
          <p:cNvPr id="11" name="Rectangle 10"/>
          <p:cNvSpPr/>
          <p:nvPr/>
        </p:nvSpPr>
        <p:spPr>
          <a:xfrm>
            <a:off x="740802" y="1313267"/>
            <a:ext cx="992909" cy="4999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latin typeface="Arial" charset="0"/>
                <a:ea typeface="Arial" charset="0"/>
                <a:cs typeface="Arial" charset="0"/>
              </a:rPr>
              <a:t>You select</a:t>
            </a:r>
          </a:p>
          <a:p>
            <a:pPr algn="ctr"/>
            <a:r>
              <a:rPr lang="en-US" sz="900" dirty="0">
                <a:solidFill>
                  <a:sysClr val="windowText" lastClr="000000"/>
                </a:solidFill>
                <a:latin typeface="Arial" charset="0"/>
                <a:ea typeface="Arial" charset="0"/>
                <a:cs typeface="Arial" charset="0"/>
              </a:rPr>
              <a:t>initial product(s)</a:t>
            </a:r>
          </a:p>
        </p:txBody>
      </p:sp>
      <p:cxnSp>
        <p:nvCxnSpPr>
          <p:cNvPr id="12" name="Straight Arrow Connector 11"/>
          <p:cNvCxnSpPr/>
          <p:nvPr/>
        </p:nvCxnSpPr>
        <p:spPr>
          <a:xfrm>
            <a:off x="1529934" y="1130996"/>
            <a:ext cx="628185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p:cNvSpPr/>
          <p:nvPr/>
        </p:nvSpPr>
        <p:spPr>
          <a:xfrm>
            <a:off x="740804" y="655774"/>
            <a:ext cx="7799619" cy="1816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latin typeface="Arial" charset="0"/>
                <a:ea typeface="Arial" charset="0"/>
                <a:cs typeface="Arial" charset="0"/>
              </a:rPr>
              <a:t>Onboarding</a:t>
            </a:r>
          </a:p>
        </p:txBody>
      </p:sp>
      <p:sp>
        <p:nvSpPr>
          <p:cNvPr id="14" name="Rectangle 13"/>
          <p:cNvSpPr/>
          <p:nvPr/>
        </p:nvSpPr>
        <p:spPr>
          <a:xfrm>
            <a:off x="740804" y="2612156"/>
            <a:ext cx="7799619" cy="102402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799" dirty="0">
              <a:solidFill>
                <a:sysClr val="windowText" lastClr="000000"/>
              </a:solidFill>
              <a:latin typeface="Arial" charset="0"/>
              <a:ea typeface="Arial" charset="0"/>
              <a:cs typeface="Arial" charset="0"/>
            </a:endParaRPr>
          </a:p>
        </p:txBody>
      </p:sp>
      <p:pic>
        <p:nvPicPr>
          <p:cNvPr id="15" name="Picture 14" descr="ttps://image.flaticon.com/icons/png/512/33/33858.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174609" y="2930861"/>
            <a:ext cx="298812" cy="2988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ttps://image.flaticon.com/icons/png/512/33/33858.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025203" y="2673224"/>
            <a:ext cx="298812" cy="29881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ttps://image.flaticon.com/icons/png/512/33/33858.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875797" y="2926922"/>
            <a:ext cx="298812" cy="29881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7794410" y="3098953"/>
            <a:ext cx="757256" cy="5912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latin typeface="Arial" charset="0"/>
                <a:ea typeface="Arial" charset="0"/>
                <a:cs typeface="Arial" charset="0"/>
              </a:rPr>
              <a:t>IBM</a:t>
            </a:r>
          </a:p>
          <a:p>
            <a:pPr algn="ctr"/>
            <a:r>
              <a:rPr lang="en-US" sz="900" dirty="0">
                <a:solidFill>
                  <a:sysClr val="windowText" lastClr="000000"/>
                </a:solidFill>
                <a:latin typeface="Arial" charset="0"/>
                <a:ea typeface="Arial" charset="0"/>
                <a:cs typeface="Arial" charset="0"/>
              </a:rPr>
              <a:t>Food Trust</a:t>
            </a:r>
          </a:p>
        </p:txBody>
      </p:sp>
      <p:sp>
        <p:nvSpPr>
          <p:cNvPr id="19" name="Rectangle 18"/>
          <p:cNvSpPr/>
          <p:nvPr/>
        </p:nvSpPr>
        <p:spPr>
          <a:xfrm>
            <a:off x="691478" y="3094352"/>
            <a:ext cx="1191109" cy="5912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latin typeface="Arial" charset="0"/>
                <a:ea typeface="Arial" charset="0"/>
                <a:cs typeface="Arial" charset="0"/>
              </a:rPr>
              <a:t>You onboard</a:t>
            </a:r>
          </a:p>
          <a:p>
            <a:pPr algn="ctr"/>
            <a:r>
              <a:rPr lang="en-US" sz="900" dirty="0">
                <a:solidFill>
                  <a:sysClr val="windowText" lastClr="000000"/>
                </a:solidFill>
                <a:latin typeface="Arial" charset="0"/>
                <a:ea typeface="Arial" charset="0"/>
                <a:cs typeface="Arial" charset="0"/>
              </a:rPr>
              <a:t>remaining products</a:t>
            </a:r>
          </a:p>
        </p:txBody>
      </p:sp>
      <p:cxnSp>
        <p:nvCxnSpPr>
          <p:cNvPr id="20" name="Straight Arrow Connector 19"/>
          <p:cNvCxnSpPr/>
          <p:nvPr/>
        </p:nvCxnSpPr>
        <p:spPr>
          <a:xfrm flipV="1">
            <a:off x="1642102" y="2916411"/>
            <a:ext cx="6158447" cy="390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20"/>
          <p:cNvSpPr/>
          <p:nvPr/>
        </p:nvSpPr>
        <p:spPr>
          <a:xfrm>
            <a:off x="740804" y="2371456"/>
            <a:ext cx="7799619" cy="1816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latin typeface="Arial" charset="0"/>
                <a:ea typeface="Arial" charset="0"/>
                <a:cs typeface="Arial" charset="0"/>
              </a:rPr>
              <a:t>Post-Onboarding</a:t>
            </a:r>
          </a:p>
        </p:txBody>
      </p:sp>
      <p:sp>
        <p:nvSpPr>
          <p:cNvPr id="22" name="Rectangle 21"/>
          <p:cNvSpPr/>
          <p:nvPr/>
        </p:nvSpPr>
        <p:spPr>
          <a:xfrm>
            <a:off x="3697047" y="1050791"/>
            <a:ext cx="1887133" cy="545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ysClr val="windowText" lastClr="000000"/>
                </a:solidFill>
                <a:latin typeface="Arial" charset="0"/>
                <a:ea typeface="Arial" charset="0"/>
                <a:cs typeface="Arial" charset="0"/>
              </a:rPr>
              <a:t>IBM Onboarding Team </a:t>
            </a:r>
            <a:r>
              <a:rPr lang="en-US" sz="1050" i="1" dirty="0">
                <a:solidFill>
                  <a:sysClr val="windowText" lastClr="000000"/>
                </a:solidFill>
                <a:latin typeface="Arial" charset="0"/>
                <a:ea typeface="Arial" charset="0"/>
                <a:cs typeface="Arial" charset="0"/>
              </a:rPr>
              <a:t>Walkthrough </a:t>
            </a:r>
          </a:p>
        </p:txBody>
      </p:sp>
      <p:sp>
        <p:nvSpPr>
          <p:cNvPr id="23" name="Rectangle 22"/>
          <p:cNvSpPr/>
          <p:nvPr/>
        </p:nvSpPr>
        <p:spPr>
          <a:xfrm>
            <a:off x="3692592" y="2829876"/>
            <a:ext cx="1887133" cy="5912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ysClr val="windowText" lastClr="000000"/>
                </a:solidFill>
                <a:latin typeface="Arial" charset="0"/>
                <a:ea typeface="Arial" charset="0"/>
                <a:cs typeface="Arial" charset="0"/>
              </a:rPr>
              <a:t>IBM Support Team</a:t>
            </a:r>
          </a:p>
          <a:p>
            <a:pPr algn="ctr"/>
            <a:r>
              <a:rPr lang="en-US" sz="1050" i="1" dirty="0">
                <a:solidFill>
                  <a:sysClr val="windowText" lastClr="000000"/>
                </a:solidFill>
                <a:latin typeface="Arial" charset="0"/>
                <a:ea typeface="Arial" charset="0"/>
                <a:cs typeface="Arial" charset="0"/>
              </a:rPr>
              <a:t>Support</a:t>
            </a:r>
          </a:p>
        </p:txBody>
      </p:sp>
      <p:pic>
        <p:nvPicPr>
          <p:cNvPr id="28" name="Picture 2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38928" y="2590466"/>
            <a:ext cx="669448" cy="669448"/>
          </a:xfrm>
          <a:prstGeom prst="rect">
            <a:avLst/>
          </a:prstGeom>
        </p:spPr>
      </p:pic>
      <p:sp>
        <p:nvSpPr>
          <p:cNvPr id="36" name="Rectangle 35"/>
          <p:cNvSpPr/>
          <p:nvPr/>
        </p:nvSpPr>
        <p:spPr>
          <a:xfrm>
            <a:off x="740801" y="1849699"/>
            <a:ext cx="7799621" cy="4844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charset="0"/>
                <a:ea typeface="Arial" charset="0"/>
                <a:cs typeface="Arial" charset="0"/>
              </a:rPr>
              <a:t>After the initial product(s) onboarding with IBM, you will be able to onboard more products,</a:t>
            </a:r>
          </a:p>
          <a:p>
            <a:pPr algn="ctr"/>
            <a:r>
              <a:rPr lang="en-US" sz="900" dirty="0">
                <a:solidFill>
                  <a:schemeClr val="tx1"/>
                </a:solidFill>
                <a:latin typeface="Arial" charset="0"/>
                <a:ea typeface="Arial" charset="0"/>
                <a:cs typeface="Arial" charset="0"/>
              </a:rPr>
              <a:t>data events, and ecosystem partners to the blockchain independently of the IBM Onboarding team.</a:t>
            </a:r>
          </a:p>
        </p:txBody>
      </p:sp>
      <p:sp>
        <p:nvSpPr>
          <p:cNvPr id="26" name="Rectangle 25"/>
          <p:cNvSpPr/>
          <p:nvPr/>
        </p:nvSpPr>
        <p:spPr>
          <a:xfrm>
            <a:off x="340164" y="3689019"/>
            <a:ext cx="8488639" cy="1061701"/>
          </a:xfrm>
          <a:prstGeom prst="rect">
            <a:avLst/>
          </a:prstGeom>
        </p:spPr>
        <p:txBody>
          <a:bodyPr wrap="square">
            <a:spAutoFit/>
          </a:bodyPr>
          <a:lstStyle/>
          <a:p>
            <a:pPr defTabSz="685595">
              <a:defRPr/>
            </a:pPr>
            <a:r>
              <a:rPr lang="en-US" sz="1499" b="1" kern="0" dirty="0">
                <a:solidFill>
                  <a:srgbClr val="000000"/>
                </a:solidFill>
                <a:latin typeface="Arial" charset="0"/>
                <a:ea typeface="Arial" charset="0"/>
                <a:cs typeface="Arial" charset="0"/>
                <a:sym typeface="Arial"/>
              </a:rPr>
              <a:t>Onboard Process Outcomes</a:t>
            </a:r>
          </a:p>
          <a:p>
            <a:pPr marL="257175" indent="-257175" defTabSz="685595">
              <a:buFont typeface="Wingdings" charset="2"/>
              <a:buChar char="ü"/>
              <a:defRPr/>
            </a:pPr>
            <a:r>
              <a:rPr lang="en-US" sz="1200" kern="0" dirty="0">
                <a:solidFill>
                  <a:srgbClr val="000000"/>
                </a:solidFill>
                <a:latin typeface="Arial" charset="0"/>
                <a:ea typeface="Arial" charset="0"/>
                <a:cs typeface="Arial" charset="0"/>
                <a:sym typeface="Arial"/>
              </a:rPr>
              <a:t>Walk you through how to identify product(s) that can be traced on blockchain</a:t>
            </a:r>
          </a:p>
          <a:p>
            <a:pPr marL="257175" indent="-257175" defTabSz="685595">
              <a:buFont typeface="Wingdings" charset="2"/>
              <a:buChar char="ü"/>
              <a:defRPr/>
            </a:pPr>
            <a:r>
              <a:rPr lang="en-US" sz="1200" kern="0" dirty="0">
                <a:solidFill>
                  <a:srgbClr val="000000"/>
                </a:solidFill>
                <a:latin typeface="Arial" charset="0"/>
                <a:ea typeface="Arial" charset="0"/>
                <a:cs typeface="Arial" charset="0"/>
                <a:sym typeface="Arial"/>
              </a:rPr>
              <a:t>Identify data events and elements that will be integrated into the </a:t>
            </a:r>
            <a:r>
              <a:rPr lang="en-US" sz="1200" kern="0" dirty="0" err="1">
                <a:solidFill>
                  <a:srgbClr val="000000"/>
                </a:solidFill>
                <a:latin typeface="Arial" charset="0"/>
                <a:ea typeface="Arial" charset="0"/>
                <a:cs typeface="Arial" charset="0"/>
                <a:sym typeface="Arial"/>
              </a:rPr>
              <a:t>blockchain</a:t>
            </a:r>
            <a:endParaRPr lang="en-US" sz="1200" kern="0" dirty="0">
              <a:solidFill>
                <a:srgbClr val="000000"/>
              </a:solidFill>
              <a:latin typeface="Arial" charset="0"/>
              <a:ea typeface="Arial" charset="0"/>
              <a:cs typeface="Arial" charset="0"/>
              <a:sym typeface="Arial"/>
            </a:endParaRPr>
          </a:p>
          <a:p>
            <a:pPr marL="257175" indent="-257175" defTabSz="685595">
              <a:buFont typeface="Wingdings" charset="2"/>
              <a:buChar char="ü"/>
              <a:defRPr/>
            </a:pPr>
            <a:r>
              <a:rPr lang="en-US" sz="1200" kern="0" dirty="0">
                <a:solidFill>
                  <a:srgbClr val="000000"/>
                </a:solidFill>
                <a:latin typeface="Arial" charset="0"/>
                <a:ea typeface="Arial" charset="0"/>
                <a:cs typeface="Arial" charset="0"/>
                <a:sym typeface="Arial"/>
              </a:rPr>
              <a:t>Push product(s) from client systems to the integration environment and perform combo testing with your testing partner</a:t>
            </a:r>
          </a:p>
          <a:p>
            <a:pPr marL="257175" indent="-257175" defTabSz="685595">
              <a:buFont typeface="Wingdings" charset="2"/>
              <a:buChar char="ü"/>
              <a:defRPr/>
            </a:pPr>
            <a:r>
              <a:rPr lang="en-US" sz="1200" kern="0" dirty="0">
                <a:solidFill>
                  <a:srgbClr val="000000"/>
                </a:solidFill>
                <a:latin typeface="Arial" charset="0"/>
                <a:ea typeface="Arial" charset="0"/>
                <a:cs typeface="Arial" charset="0"/>
                <a:sym typeface="Arial"/>
              </a:rPr>
              <a:t>Work with technical staff in the integration of your system to Food Trust</a:t>
            </a:r>
          </a:p>
        </p:txBody>
      </p:sp>
      <p:pic>
        <p:nvPicPr>
          <p:cNvPr id="25" name="Picture 4" descr="Chicken">
            <a:extLst>
              <a:ext uri="{FF2B5EF4-FFF2-40B4-BE49-F238E27FC236}">
                <a16:creationId xmlns:a16="http://schemas.microsoft.com/office/drawing/2014/main" id="{0AF4C50B-D278-B448-8305-6F346BFEA2A6}"/>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49712" y="948858"/>
            <a:ext cx="562820" cy="453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066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 y="144464"/>
            <a:ext cx="8355106" cy="1011698"/>
          </a:xfrm>
        </p:spPr>
        <p:txBody>
          <a:bodyPr/>
          <a:lstStyle/>
          <a:p>
            <a:r>
              <a:rPr lang="en-US" dirty="0">
                <a:latin typeface="Arial" charset="0"/>
                <a:ea typeface="Arial" charset="0"/>
                <a:cs typeface="Arial" charset="0"/>
              </a:rPr>
              <a:t>Onboarding Outcomes</a:t>
            </a:r>
          </a:p>
        </p:txBody>
      </p:sp>
      <p:sp>
        <p:nvSpPr>
          <p:cNvPr id="4" name="Rectangle 3"/>
          <p:cNvSpPr/>
          <p:nvPr/>
        </p:nvSpPr>
        <p:spPr>
          <a:xfrm>
            <a:off x="82065" y="592054"/>
            <a:ext cx="8373726" cy="307777"/>
          </a:xfrm>
          <a:prstGeom prst="rect">
            <a:avLst/>
          </a:prstGeom>
        </p:spPr>
        <p:txBody>
          <a:bodyPr wrap="square">
            <a:spAutoFit/>
          </a:bodyPr>
          <a:lstStyle/>
          <a:p>
            <a:pPr marL="13094" indent="-13094" defTabSz="685595">
              <a:defRPr/>
            </a:pPr>
            <a:r>
              <a:rPr lang="en-US" sz="1400" dirty="0">
                <a:solidFill>
                  <a:srgbClr val="000000"/>
                </a:solidFill>
                <a:latin typeface="Arial" charset="0"/>
                <a:ea typeface="Arial" charset="0"/>
                <a:cs typeface="Arial" charset="0"/>
              </a:rPr>
              <a:t>The onboarding process will enable you to continue using the solution after the onboarding is complete. </a:t>
            </a:r>
          </a:p>
        </p:txBody>
      </p:sp>
      <p:sp>
        <p:nvSpPr>
          <p:cNvPr id="5" name="Pentagon 4"/>
          <p:cNvSpPr/>
          <p:nvPr/>
        </p:nvSpPr>
        <p:spPr>
          <a:xfrm>
            <a:off x="2012998" y="1088648"/>
            <a:ext cx="1828324" cy="2773319"/>
          </a:xfrm>
          <a:prstGeom prst="homePlate">
            <a:avLst>
              <a:gd name="adj" fmla="val 3906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68562" bIns="68562" rtlCol="0" anchor="ctr"/>
          <a:lstStyle/>
          <a:p>
            <a:r>
              <a:rPr lang="en-US" sz="1499" dirty="0">
                <a:solidFill>
                  <a:schemeClr val="tx1"/>
                </a:solidFill>
                <a:latin typeface="Arial" charset="0"/>
                <a:ea typeface="Arial" charset="0"/>
                <a:cs typeface="Arial" charset="0"/>
              </a:rPr>
              <a:t>You will be enabled to  </a:t>
            </a:r>
          </a:p>
          <a:p>
            <a:endParaRPr lang="en-US" sz="1499" dirty="0">
              <a:solidFill>
                <a:schemeClr val="tx1"/>
              </a:solidFill>
              <a:latin typeface="Arial" charset="0"/>
              <a:ea typeface="Arial" charset="0"/>
              <a:cs typeface="Arial" charset="0"/>
            </a:endParaRPr>
          </a:p>
        </p:txBody>
      </p:sp>
      <p:grpSp>
        <p:nvGrpSpPr>
          <p:cNvPr id="6" name="Group 5"/>
          <p:cNvGrpSpPr/>
          <p:nvPr/>
        </p:nvGrpSpPr>
        <p:grpSpPr>
          <a:xfrm>
            <a:off x="3327414" y="1088648"/>
            <a:ext cx="3751661" cy="642770"/>
            <a:chOff x="4651512" y="1646990"/>
            <a:chExt cx="5106221" cy="857250"/>
          </a:xfrm>
          <a:solidFill>
            <a:schemeClr val="accent4">
              <a:lumMod val="40000"/>
              <a:lumOff val="60000"/>
            </a:schemeClr>
          </a:solidFill>
        </p:grpSpPr>
        <p:sp>
          <p:nvSpPr>
            <p:cNvPr id="7" name="Rectangle 6"/>
            <p:cNvSpPr/>
            <p:nvPr/>
          </p:nvSpPr>
          <p:spPr>
            <a:xfrm>
              <a:off x="5105398" y="1646990"/>
              <a:ext cx="4652335" cy="8572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Arial" charset="0"/>
                  <a:ea typeface="Arial" charset="0"/>
                  <a:cs typeface="Arial" charset="0"/>
                </a:rPr>
                <a:t>map business process events to</a:t>
              </a:r>
            </a:p>
            <a:p>
              <a:pPr algn="ctr"/>
              <a:r>
                <a:rPr lang="en-US" sz="1350" dirty="0">
                  <a:solidFill>
                    <a:schemeClr val="tx1"/>
                  </a:solidFill>
                  <a:latin typeface="Arial" charset="0"/>
                  <a:ea typeface="Arial" charset="0"/>
                  <a:cs typeface="Arial" charset="0"/>
                </a:rPr>
                <a:t>GS1 messages</a:t>
              </a:r>
            </a:p>
          </p:txBody>
        </p:sp>
        <p:sp>
          <p:nvSpPr>
            <p:cNvPr id="8" name="Right Triangle 7"/>
            <p:cNvSpPr/>
            <p:nvPr/>
          </p:nvSpPr>
          <p:spPr>
            <a:xfrm rot="10800000">
              <a:off x="4651512" y="1646990"/>
              <a:ext cx="459685" cy="85725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charset="0"/>
                <a:ea typeface="Arial" charset="0"/>
                <a:cs typeface="Arial" charset="0"/>
              </a:endParaRPr>
            </a:p>
          </p:txBody>
        </p:sp>
      </p:grpSp>
      <p:grpSp>
        <p:nvGrpSpPr>
          <p:cNvPr id="9" name="Group 8"/>
          <p:cNvGrpSpPr/>
          <p:nvPr/>
        </p:nvGrpSpPr>
        <p:grpSpPr>
          <a:xfrm>
            <a:off x="3334256" y="3213129"/>
            <a:ext cx="3744819" cy="644188"/>
            <a:chOff x="4104049" y="4882084"/>
            <a:chExt cx="4994393" cy="859141"/>
          </a:xfrm>
          <a:solidFill>
            <a:schemeClr val="accent4">
              <a:lumMod val="40000"/>
              <a:lumOff val="60000"/>
            </a:schemeClr>
          </a:solidFill>
        </p:grpSpPr>
        <p:sp>
          <p:nvSpPr>
            <p:cNvPr id="10" name="Rectangle 9"/>
            <p:cNvSpPr/>
            <p:nvPr/>
          </p:nvSpPr>
          <p:spPr>
            <a:xfrm>
              <a:off x="4539682" y="4882084"/>
              <a:ext cx="4558760" cy="8572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Arial" charset="0"/>
                  <a:ea typeface="Arial" charset="0"/>
                  <a:cs typeface="Arial" charset="0"/>
                </a:rPr>
                <a:t>gain access to IBM Food Trust support</a:t>
              </a:r>
            </a:p>
          </p:txBody>
        </p:sp>
        <p:sp>
          <p:nvSpPr>
            <p:cNvPr id="11" name="Right Triangle 10"/>
            <p:cNvSpPr/>
            <p:nvPr/>
          </p:nvSpPr>
          <p:spPr>
            <a:xfrm flipH="1">
              <a:off x="4104049" y="4882084"/>
              <a:ext cx="435633" cy="85914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charset="0"/>
                <a:ea typeface="Arial" charset="0"/>
                <a:cs typeface="Arial" charset="0"/>
              </a:endParaRPr>
            </a:p>
          </p:txBody>
        </p:sp>
      </p:grpSp>
      <p:grpSp>
        <p:nvGrpSpPr>
          <p:cNvPr id="12" name="Group 11"/>
          <p:cNvGrpSpPr/>
          <p:nvPr/>
        </p:nvGrpSpPr>
        <p:grpSpPr>
          <a:xfrm>
            <a:off x="3667736" y="2508620"/>
            <a:ext cx="3411342" cy="642771"/>
            <a:chOff x="4548805" y="3942493"/>
            <a:chExt cx="4549641" cy="857251"/>
          </a:xfrm>
          <a:solidFill>
            <a:schemeClr val="accent4">
              <a:lumMod val="40000"/>
              <a:lumOff val="60000"/>
            </a:schemeClr>
          </a:solidFill>
        </p:grpSpPr>
        <p:sp>
          <p:nvSpPr>
            <p:cNvPr id="13" name="Rectangle 12"/>
            <p:cNvSpPr/>
            <p:nvPr/>
          </p:nvSpPr>
          <p:spPr>
            <a:xfrm>
              <a:off x="5002696" y="3942493"/>
              <a:ext cx="4095750" cy="8572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Arial" charset="0"/>
                  <a:ea typeface="Arial" charset="0"/>
                  <a:cs typeface="Arial" charset="0"/>
                </a:rPr>
                <a:t>onboard additional product(s)</a:t>
              </a:r>
            </a:p>
          </p:txBody>
        </p:sp>
        <p:sp>
          <p:nvSpPr>
            <p:cNvPr id="14" name="Right Triangle 13"/>
            <p:cNvSpPr/>
            <p:nvPr/>
          </p:nvSpPr>
          <p:spPr>
            <a:xfrm flipH="1">
              <a:off x="4548805" y="3942494"/>
              <a:ext cx="453885" cy="85725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charset="0"/>
                <a:ea typeface="Arial" charset="0"/>
                <a:cs typeface="Arial" charset="0"/>
              </a:endParaRPr>
            </a:p>
          </p:txBody>
        </p:sp>
      </p:grpSp>
      <p:grpSp>
        <p:nvGrpSpPr>
          <p:cNvPr id="15" name="Group 14"/>
          <p:cNvGrpSpPr/>
          <p:nvPr/>
        </p:nvGrpSpPr>
        <p:grpSpPr>
          <a:xfrm>
            <a:off x="3667736" y="1795993"/>
            <a:ext cx="3411338" cy="650887"/>
            <a:chOff x="4548806" y="2988295"/>
            <a:chExt cx="4549636" cy="868075"/>
          </a:xfrm>
          <a:solidFill>
            <a:schemeClr val="accent4">
              <a:lumMod val="40000"/>
              <a:lumOff val="60000"/>
            </a:schemeClr>
          </a:solidFill>
        </p:grpSpPr>
        <p:sp>
          <p:nvSpPr>
            <p:cNvPr id="16" name="Rectangle 15"/>
            <p:cNvSpPr/>
            <p:nvPr/>
          </p:nvSpPr>
          <p:spPr>
            <a:xfrm>
              <a:off x="5002692" y="2988296"/>
              <a:ext cx="4095750" cy="8572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Arial" charset="0"/>
                  <a:ea typeface="Arial" charset="0"/>
                  <a:cs typeface="Arial" charset="0"/>
                </a:rPr>
                <a:t> extend data visibility to trading partners</a:t>
              </a:r>
            </a:p>
          </p:txBody>
        </p:sp>
        <p:sp>
          <p:nvSpPr>
            <p:cNvPr id="17" name="Right Triangle 16"/>
            <p:cNvSpPr/>
            <p:nvPr/>
          </p:nvSpPr>
          <p:spPr>
            <a:xfrm rot="10800000">
              <a:off x="4548806" y="2988295"/>
              <a:ext cx="453885" cy="868075"/>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charset="0"/>
                <a:ea typeface="Arial" charset="0"/>
                <a:cs typeface="Arial" charset="0"/>
              </a:endParaRPr>
            </a:p>
          </p:txBody>
        </p:sp>
      </p:grpSp>
    </p:spTree>
    <p:extLst>
      <p:ext uri="{BB962C8B-B14F-4D97-AF65-F5344CB8AC3E}">
        <p14:creationId xmlns:p14="http://schemas.microsoft.com/office/powerpoint/2010/main" val="117613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Onboarding: Overall Process and Approach </a:t>
            </a:r>
          </a:p>
        </p:txBody>
      </p:sp>
      <p:sp>
        <p:nvSpPr>
          <p:cNvPr id="5" name="Rectangle 4"/>
          <p:cNvSpPr/>
          <p:nvPr/>
        </p:nvSpPr>
        <p:spPr>
          <a:xfrm>
            <a:off x="233812" y="1061055"/>
            <a:ext cx="6293624" cy="13854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hangingPunct="0"/>
            <a:r>
              <a:rPr lang="en-US" sz="900" kern="0" dirty="0">
                <a:solidFill>
                  <a:srgbClr val="FFFFFF"/>
                </a:solidFill>
                <a:sym typeface="Arial"/>
              </a:rPr>
              <a:t>IBM Onboarding Team</a:t>
            </a:r>
          </a:p>
        </p:txBody>
      </p:sp>
      <p:sp>
        <p:nvSpPr>
          <p:cNvPr id="6" name="Rectangle 5"/>
          <p:cNvSpPr/>
          <p:nvPr/>
        </p:nvSpPr>
        <p:spPr>
          <a:xfrm>
            <a:off x="6661504" y="1061055"/>
            <a:ext cx="2169370" cy="13854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hangingPunct="0"/>
            <a:r>
              <a:rPr lang="en-US" sz="900" kern="0" dirty="0">
                <a:solidFill>
                  <a:srgbClr val="FFFFFF"/>
                </a:solidFill>
                <a:sym typeface="Arial"/>
              </a:rPr>
              <a:t>IBM Support Team</a:t>
            </a:r>
          </a:p>
        </p:txBody>
      </p:sp>
      <p:sp>
        <p:nvSpPr>
          <p:cNvPr id="7" name="Rectangle 6"/>
          <p:cNvSpPr/>
          <p:nvPr/>
        </p:nvSpPr>
        <p:spPr>
          <a:xfrm>
            <a:off x="1074967" y="1279238"/>
            <a:ext cx="840026" cy="415498"/>
          </a:xfrm>
          <a:prstGeom prst="rect">
            <a:avLst/>
          </a:prstGeom>
          <a:solidFill>
            <a:schemeClr val="accent4">
              <a:lumMod val="20000"/>
              <a:lumOff val="80000"/>
              <a:alpha val="50000"/>
            </a:schemeClr>
          </a:solidFill>
        </p:spPr>
        <p:txBody>
          <a:bodyPr wrap="square">
            <a:spAutoFit/>
          </a:bodyPr>
          <a:lstStyle/>
          <a:p>
            <a:pPr algn="ctr" defTabSz="685595" hangingPunct="0"/>
            <a:r>
              <a:rPr lang="en-US" sz="1000" kern="0" dirty="0">
                <a:solidFill>
                  <a:srgbClr val="000000"/>
                </a:solidFill>
                <a:latin typeface="Arial"/>
                <a:ea typeface="Arial"/>
                <a:cs typeface="Arial"/>
                <a:sym typeface="Arial"/>
              </a:rPr>
              <a:t>GS1 Event</a:t>
            </a:r>
          </a:p>
          <a:p>
            <a:pPr algn="ctr" defTabSz="685595" hangingPunct="0"/>
            <a:r>
              <a:rPr lang="en-US" sz="1000" kern="0" dirty="0">
                <a:solidFill>
                  <a:srgbClr val="000000"/>
                </a:solidFill>
                <a:latin typeface="Arial"/>
                <a:ea typeface="Arial"/>
                <a:cs typeface="Arial"/>
                <a:sym typeface="Arial"/>
              </a:rPr>
              <a:t>Mapping</a:t>
            </a:r>
          </a:p>
        </p:txBody>
      </p:sp>
      <p:sp>
        <p:nvSpPr>
          <p:cNvPr id="8" name="Rectangle 7"/>
          <p:cNvSpPr/>
          <p:nvPr/>
        </p:nvSpPr>
        <p:spPr>
          <a:xfrm>
            <a:off x="1980657" y="1279238"/>
            <a:ext cx="824154" cy="400110"/>
          </a:xfrm>
          <a:prstGeom prst="rect">
            <a:avLst/>
          </a:prstGeom>
          <a:solidFill>
            <a:schemeClr val="accent4">
              <a:lumMod val="20000"/>
              <a:lumOff val="80000"/>
              <a:alpha val="50000"/>
            </a:schemeClr>
          </a:solidFill>
        </p:spPr>
        <p:txBody>
          <a:bodyPr wrap="square">
            <a:spAutoFit/>
          </a:bodyPr>
          <a:lstStyle/>
          <a:p>
            <a:pPr algn="ctr" defTabSz="685595" hangingPunct="0"/>
            <a:r>
              <a:rPr lang="en-US" sz="1000" kern="0" dirty="0">
                <a:solidFill>
                  <a:srgbClr val="000000"/>
                </a:solidFill>
                <a:latin typeface="Arial"/>
                <a:ea typeface="Arial"/>
                <a:cs typeface="Arial"/>
                <a:sym typeface="Arial"/>
              </a:rPr>
              <a:t>Sample</a:t>
            </a:r>
          </a:p>
          <a:p>
            <a:pPr algn="ctr" defTabSz="685595" hangingPunct="0"/>
            <a:r>
              <a:rPr lang="en-US" sz="1000" kern="0" dirty="0">
                <a:solidFill>
                  <a:srgbClr val="000000"/>
                </a:solidFill>
                <a:latin typeface="Arial"/>
                <a:ea typeface="Arial"/>
                <a:cs typeface="Arial"/>
                <a:sym typeface="Arial"/>
              </a:rPr>
              <a:t>Generation</a:t>
            </a:r>
          </a:p>
        </p:txBody>
      </p:sp>
      <p:sp>
        <p:nvSpPr>
          <p:cNvPr id="9" name="Rectangle 8"/>
          <p:cNvSpPr/>
          <p:nvPr/>
        </p:nvSpPr>
        <p:spPr>
          <a:xfrm>
            <a:off x="2870476" y="1279238"/>
            <a:ext cx="1015682" cy="415498"/>
          </a:xfrm>
          <a:prstGeom prst="rect">
            <a:avLst/>
          </a:prstGeom>
          <a:solidFill>
            <a:schemeClr val="accent4">
              <a:lumMod val="20000"/>
              <a:lumOff val="80000"/>
              <a:alpha val="50000"/>
            </a:schemeClr>
          </a:solidFill>
        </p:spPr>
        <p:txBody>
          <a:bodyPr wrap="square">
            <a:spAutoFit/>
          </a:bodyPr>
          <a:lstStyle/>
          <a:p>
            <a:pPr algn="ctr" defTabSz="685595" hangingPunct="0"/>
            <a:r>
              <a:rPr lang="en-US" sz="1000" kern="0" dirty="0">
                <a:solidFill>
                  <a:srgbClr val="000000"/>
                </a:solidFill>
                <a:latin typeface="Arial"/>
                <a:ea typeface="Arial"/>
                <a:cs typeface="Arial"/>
                <a:sym typeface="Arial"/>
              </a:rPr>
              <a:t>Integration</a:t>
            </a:r>
          </a:p>
          <a:p>
            <a:pPr algn="ctr" defTabSz="685595" hangingPunct="0"/>
            <a:r>
              <a:rPr lang="en-US" sz="1000" kern="0" dirty="0">
                <a:solidFill>
                  <a:srgbClr val="000000"/>
                </a:solidFill>
                <a:latin typeface="Arial"/>
                <a:ea typeface="Arial"/>
                <a:cs typeface="Arial"/>
                <a:sym typeface="Arial"/>
              </a:rPr>
              <a:t>Development</a:t>
            </a:r>
          </a:p>
        </p:txBody>
      </p:sp>
      <p:sp>
        <p:nvSpPr>
          <p:cNvPr id="10" name="Rectangle 9"/>
          <p:cNvSpPr/>
          <p:nvPr/>
        </p:nvSpPr>
        <p:spPr>
          <a:xfrm>
            <a:off x="3951822" y="1279238"/>
            <a:ext cx="982391" cy="415498"/>
          </a:xfrm>
          <a:prstGeom prst="rect">
            <a:avLst/>
          </a:prstGeom>
          <a:solidFill>
            <a:schemeClr val="accent4">
              <a:lumMod val="20000"/>
              <a:lumOff val="80000"/>
              <a:alpha val="50000"/>
            </a:schemeClr>
          </a:solidFill>
        </p:spPr>
        <p:txBody>
          <a:bodyPr wrap="square">
            <a:spAutoFit/>
          </a:bodyPr>
          <a:lstStyle/>
          <a:p>
            <a:pPr algn="ctr" defTabSz="685595" hangingPunct="0"/>
            <a:r>
              <a:rPr lang="en-US" sz="1000" kern="0" dirty="0">
                <a:solidFill>
                  <a:srgbClr val="000000"/>
                </a:solidFill>
                <a:latin typeface="Arial"/>
                <a:ea typeface="Arial"/>
                <a:cs typeface="Arial"/>
                <a:sym typeface="Arial"/>
              </a:rPr>
              <a:t>Data Linkage</a:t>
            </a:r>
          </a:p>
          <a:p>
            <a:pPr algn="ctr" defTabSz="685595" hangingPunct="0"/>
            <a:r>
              <a:rPr lang="en-US" sz="1000" kern="0" dirty="0">
                <a:solidFill>
                  <a:srgbClr val="000000"/>
                </a:solidFill>
                <a:latin typeface="Arial"/>
                <a:ea typeface="Arial"/>
                <a:cs typeface="Arial"/>
                <a:sym typeface="Arial"/>
              </a:rPr>
              <a:t>Validation</a:t>
            </a:r>
          </a:p>
        </p:txBody>
      </p:sp>
      <p:sp>
        <p:nvSpPr>
          <p:cNvPr id="11" name="Rectangle 10"/>
          <p:cNvSpPr/>
          <p:nvPr/>
        </p:nvSpPr>
        <p:spPr>
          <a:xfrm>
            <a:off x="4999877" y="1279238"/>
            <a:ext cx="579228" cy="369332"/>
          </a:xfrm>
          <a:prstGeom prst="rect">
            <a:avLst/>
          </a:prstGeom>
          <a:solidFill>
            <a:schemeClr val="accent4">
              <a:lumMod val="20000"/>
              <a:lumOff val="80000"/>
              <a:alpha val="50000"/>
            </a:schemeClr>
          </a:solidFill>
        </p:spPr>
        <p:txBody>
          <a:bodyPr wrap="square">
            <a:spAutoFit/>
          </a:bodyPr>
          <a:lstStyle/>
          <a:p>
            <a:pPr algn="ctr" defTabSz="685595" hangingPunct="0"/>
            <a:r>
              <a:rPr lang="en-US" sz="900" kern="0" dirty="0">
                <a:solidFill>
                  <a:srgbClr val="000000"/>
                </a:solidFill>
                <a:latin typeface="Arial"/>
                <a:ea typeface="Arial"/>
                <a:cs typeface="Arial"/>
                <a:sym typeface="Arial"/>
              </a:rPr>
              <a:t>UI </a:t>
            </a:r>
          </a:p>
          <a:p>
            <a:pPr algn="ctr" defTabSz="685595" hangingPunct="0"/>
            <a:r>
              <a:rPr lang="en-US" sz="900" kern="0" dirty="0">
                <a:solidFill>
                  <a:srgbClr val="000000"/>
                </a:solidFill>
                <a:latin typeface="Arial"/>
                <a:ea typeface="Arial"/>
                <a:cs typeface="Arial"/>
                <a:sym typeface="Arial"/>
              </a:rPr>
              <a:t>Testing</a:t>
            </a:r>
          </a:p>
        </p:txBody>
      </p:sp>
      <p:sp>
        <p:nvSpPr>
          <p:cNvPr id="12" name="Rectangle 11"/>
          <p:cNvSpPr/>
          <p:nvPr/>
        </p:nvSpPr>
        <p:spPr>
          <a:xfrm>
            <a:off x="233813" y="1279238"/>
            <a:ext cx="775490" cy="400110"/>
          </a:xfrm>
          <a:prstGeom prst="rect">
            <a:avLst/>
          </a:prstGeom>
          <a:solidFill>
            <a:schemeClr val="accent4">
              <a:lumMod val="20000"/>
              <a:lumOff val="80000"/>
              <a:alpha val="50000"/>
            </a:schemeClr>
          </a:solidFill>
        </p:spPr>
        <p:txBody>
          <a:bodyPr wrap="square">
            <a:spAutoFit/>
          </a:bodyPr>
          <a:lstStyle/>
          <a:p>
            <a:pPr algn="ctr" defTabSz="685595" hangingPunct="0"/>
            <a:r>
              <a:rPr lang="en-US" sz="1000" kern="0" dirty="0">
                <a:solidFill>
                  <a:srgbClr val="000000"/>
                </a:solidFill>
                <a:latin typeface="Arial"/>
                <a:ea typeface="Arial"/>
                <a:cs typeface="Arial"/>
                <a:sym typeface="Arial"/>
              </a:rPr>
              <a:t>Discovery Workshop</a:t>
            </a:r>
          </a:p>
        </p:txBody>
      </p:sp>
      <p:sp>
        <p:nvSpPr>
          <p:cNvPr id="13" name="Rectangle 12"/>
          <p:cNvSpPr/>
          <p:nvPr/>
        </p:nvSpPr>
        <p:spPr>
          <a:xfrm>
            <a:off x="5644769" y="1279238"/>
            <a:ext cx="882668" cy="400110"/>
          </a:xfrm>
          <a:prstGeom prst="rect">
            <a:avLst/>
          </a:prstGeom>
          <a:solidFill>
            <a:schemeClr val="accent4">
              <a:lumMod val="20000"/>
              <a:lumOff val="80000"/>
              <a:alpha val="50000"/>
            </a:schemeClr>
          </a:solidFill>
        </p:spPr>
        <p:txBody>
          <a:bodyPr wrap="square">
            <a:spAutoFit/>
          </a:bodyPr>
          <a:lstStyle/>
          <a:p>
            <a:pPr algn="ctr" defTabSz="685595" hangingPunct="0"/>
            <a:r>
              <a:rPr lang="en-US" sz="1000" kern="0" dirty="0">
                <a:solidFill>
                  <a:srgbClr val="000000"/>
                </a:solidFill>
                <a:latin typeface="Arial"/>
                <a:ea typeface="Arial"/>
                <a:cs typeface="Arial"/>
                <a:sym typeface="Arial"/>
              </a:rPr>
              <a:t>Promoted to Production</a:t>
            </a:r>
          </a:p>
        </p:txBody>
      </p:sp>
      <p:sp>
        <p:nvSpPr>
          <p:cNvPr id="14" name="Rectangle 13"/>
          <p:cNvSpPr/>
          <p:nvPr/>
        </p:nvSpPr>
        <p:spPr>
          <a:xfrm>
            <a:off x="6661504" y="1279238"/>
            <a:ext cx="982391" cy="415391"/>
          </a:xfrm>
          <a:prstGeom prst="rect">
            <a:avLst/>
          </a:prstGeom>
          <a:solidFill>
            <a:schemeClr val="accent4">
              <a:lumMod val="40000"/>
              <a:lumOff val="60000"/>
              <a:alpha val="51000"/>
            </a:schemeClr>
          </a:solidFill>
        </p:spPr>
        <p:txBody>
          <a:bodyPr wrap="square" anchor="ctr">
            <a:noAutofit/>
          </a:bodyPr>
          <a:lstStyle/>
          <a:p>
            <a:pPr algn="ctr" defTabSz="685595" hangingPunct="0"/>
            <a:r>
              <a:rPr lang="en-US" sz="1000" kern="0" dirty="0">
                <a:solidFill>
                  <a:srgbClr val="000000"/>
                </a:solidFill>
                <a:latin typeface="Arial"/>
                <a:ea typeface="Arial"/>
                <a:cs typeface="Arial"/>
                <a:sym typeface="Arial"/>
              </a:rPr>
              <a:t>Hand-off to Support</a:t>
            </a:r>
          </a:p>
        </p:txBody>
      </p:sp>
      <p:sp>
        <p:nvSpPr>
          <p:cNvPr id="15" name="Rectangle 14"/>
          <p:cNvSpPr/>
          <p:nvPr/>
        </p:nvSpPr>
        <p:spPr>
          <a:xfrm>
            <a:off x="7709560" y="1279238"/>
            <a:ext cx="1121315" cy="400110"/>
          </a:xfrm>
          <a:prstGeom prst="rect">
            <a:avLst/>
          </a:prstGeom>
          <a:solidFill>
            <a:schemeClr val="accent4">
              <a:lumMod val="40000"/>
              <a:lumOff val="60000"/>
              <a:alpha val="51000"/>
            </a:schemeClr>
          </a:solidFill>
        </p:spPr>
        <p:txBody>
          <a:bodyPr wrap="square">
            <a:spAutoFit/>
          </a:bodyPr>
          <a:lstStyle/>
          <a:p>
            <a:pPr algn="ctr" defTabSz="685595" hangingPunct="0"/>
            <a:r>
              <a:rPr lang="en-US" sz="1000" kern="0" dirty="0">
                <a:solidFill>
                  <a:srgbClr val="000000"/>
                </a:solidFill>
                <a:latin typeface="Arial"/>
                <a:ea typeface="Arial"/>
                <a:cs typeface="Arial"/>
                <a:sym typeface="Arial"/>
              </a:rPr>
              <a:t>Post-onboarding questions</a:t>
            </a:r>
          </a:p>
        </p:txBody>
      </p:sp>
      <p:cxnSp>
        <p:nvCxnSpPr>
          <p:cNvPr id="16" name="Straight Connector 15"/>
          <p:cNvCxnSpPr/>
          <p:nvPr/>
        </p:nvCxnSpPr>
        <p:spPr>
          <a:xfrm>
            <a:off x="6592942" y="1029406"/>
            <a:ext cx="0" cy="377091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68988" y="4170742"/>
            <a:ext cx="5515826" cy="553998"/>
          </a:xfrm>
          <a:prstGeom prst="rect">
            <a:avLst/>
          </a:prstGeom>
          <a:solidFill>
            <a:schemeClr val="bg1">
              <a:lumMod val="95000"/>
            </a:schemeClr>
          </a:solidFill>
        </p:spPr>
        <p:txBody>
          <a:bodyPr wrap="square">
            <a:spAutoFit/>
          </a:bodyPr>
          <a:lstStyle/>
          <a:p>
            <a:pPr algn="ctr" defTabSz="685595" hangingPunct="0"/>
            <a:r>
              <a:rPr lang="en-US" sz="1000" kern="0" dirty="0">
                <a:solidFill>
                  <a:srgbClr val="000000"/>
                </a:solidFill>
                <a:latin typeface="Arial"/>
                <a:ea typeface="Arial"/>
                <a:cs typeface="Arial"/>
                <a:sym typeface="Arial"/>
              </a:rPr>
              <a:t>The IBM Onboarding Team will walk you through the onboarding process for your initial product. After the data for your first product has been pushed to the blockchain, the IBM Support Team will help support you as you onboard your remaining products.</a:t>
            </a:r>
          </a:p>
        </p:txBody>
      </p:sp>
      <p:sp>
        <p:nvSpPr>
          <p:cNvPr id="18" name="Left Brace 17"/>
          <p:cNvSpPr/>
          <p:nvPr/>
        </p:nvSpPr>
        <p:spPr>
          <a:xfrm rot="16200000">
            <a:off x="3172831" y="775422"/>
            <a:ext cx="387746" cy="629155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defTabSz="685595" hangingPunct="0"/>
            <a:endParaRPr lang="en-US" sz="1349" kern="0" dirty="0">
              <a:solidFill>
                <a:srgbClr val="000000"/>
              </a:solidFill>
              <a:sym typeface="Arial"/>
            </a:endParaRPr>
          </a:p>
        </p:txBody>
      </p:sp>
      <p:sp>
        <p:nvSpPr>
          <p:cNvPr id="19" name="Left Brace 18"/>
          <p:cNvSpPr/>
          <p:nvPr/>
        </p:nvSpPr>
        <p:spPr>
          <a:xfrm rot="16200000">
            <a:off x="7616554" y="3145678"/>
            <a:ext cx="387746" cy="155104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defTabSz="685595" hangingPunct="0"/>
            <a:endParaRPr lang="en-US" sz="1349" kern="0" dirty="0">
              <a:solidFill>
                <a:srgbClr val="000000"/>
              </a:solidFill>
              <a:sym typeface="Arial"/>
            </a:endParaRPr>
          </a:p>
        </p:txBody>
      </p:sp>
      <p:sp>
        <p:nvSpPr>
          <p:cNvPr id="20" name="Rectangle 19"/>
          <p:cNvSpPr/>
          <p:nvPr/>
        </p:nvSpPr>
        <p:spPr>
          <a:xfrm>
            <a:off x="6940680" y="4171151"/>
            <a:ext cx="1701992" cy="543255"/>
          </a:xfrm>
          <a:prstGeom prst="rect">
            <a:avLst/>
          </a:prstGeom>
          <a:solidFill>
            <a:schemeClr val="bg1">
              <a:lumMod val="95000"/>
            </a:schemeClr>
          </a:solidFill>
        </p:spPr>
        <p:txBody>
          <a:bodyPr wrap="square">
            <a:noAutofit/>
          </a:bodyPr>
          <a:lstStyle/>
          <a:p>
            <a:pPr algn="ctr" defTabSz="685595" hangingPunct="0"/>
            <a:r>
              <a:rPr lang="en-US" sz="1000" kern="0" dirty="0">
                <a:solidFill>
                  <a:srgbClr val="000000"/>
                </a:solidFill>
                <a:latin typeface="Arial"/>
                <a:ea typeface="Arial"/>
                <a:cs typeface="Arial"/>
                <a:sym typeface="Arial"/>
              </a:rPr>
              <a:t>The IBM Support Team is available to help after the initial onboarding process.</a:t>
            </a:r>
          </a:p>
        </p:txBody>
      </p:sp>
      <p:sp>
        <p:nvSpPr>
          <p:cNvPr id="21" name="Rectangle 20"/>
          <p:cNvSpPr/>
          <p:nvPr/>
        </p:nvSpPr>
        <p:spPr>
          <a:xfrm>
            <a:off x="220927" y="3459214"/>
            <a:ext cx="6291554" cy="265457"/>
          </a:xfrm>
          <a:prstGeom prst="rect">
            <a:avLst/>
          </a:prstGeom>
          <a:solidFill>
            <a:schemeClr val="accent4">
              <a:lumMod val="20000"/>
              <a:lumOff val="80000"/>
              <a:alpha val="51000"/>
            </a:schemeClr>
          </a:solidFill>
        </p:spPr>
        <p:txBody>
          <a:bodyPr wrap="square">
            <a:spAutoFit/>
          </a:bodyPr>
          <a:lstStyle/>
          <a:p>
            <a:pPr algn="ctr" defTabSz="685595" hangingPunct="0"/>
            <a:r>
              <a:rPr lang="en-US" sz="1125" kern="0" dirty="0">
                <a:solidFill>
                  <a:srgbClr val="000000"/>
                </a:solidFill>
                <a:latin typeface="Arial"/>
                <a:ea typeface="Arial"/>
                <a:cs typeface="Arial"/>
                <a:sym typeface="Arial"/>
              </a:rPr>
              <a:t>Continuous training for the onboarding process</a:t>
            </a:r>
          </a:p>
        </p:txBody>
      </p:sp>
      <p:sp>
        <p:nvSpPr>
          <p:cNvPr id="22" name="Hexagon 21"/>
          <p:cNvSpPr/>
          <p:nvPr/>
        </p:nvSpPr>
        <p:spPr>
          <a:xfrm>
            <a:off x="2202463" y="2220154"/>
            <a:ext cx="1153697" cy="679693"/>
          </a:xfrm>
          <a:prstGeom prst="hexagon">
            <a:avLst/>
          </a:prstGeom>
          <a:noFill/>
          <a:ln w="57150">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defTabSz="685595" hangingPunct="0"/>
            <a:r>
              <a:rPr lang="en-US" sz="800" kern="0" dirty="0">
                <a:solidFill>
                  <a:srgbClr val="000000">
                    <a:lumMod val="65000"/>
                    <a:lumOff val="35000"/>
                  </a:srgbClr>
                </a:solidFill>
                <a:latin typeface="Helvetica Neue" charset="0"/>
                <a:ea typeface="Calibri" charset="0"/>
                <a:cs typeface="Calibri" charset="0"/>
                <a:sym typeface="Arial"/>
              </a:rPr>
              <a:t>Identify client’s</a:t>
            </a:r>
          </a:p>
          <a:p>
            <a:pPr algn="ctr" defTabSz="685595" hangingPunct="0"/>
            <a:r>
              <a:rPr lang="en-US" sz="800" kern="0" dirty="0">
                <a:solidFill>
                  <a:srgbClr val="000000">
                    <a:lumMod val="65000"/>
                    <a:lumOff val="35000"/>
                  </a:srgbClr>
                </a:solidFill>
                <a:latin typeface="Helvetica Neue" charset="0"/>
                <a:ea typeface="Calibri" charset="0"/>
                <a:cs typeface="Calibri" charset="0"/>
                <a:sym typeface="Arial"/>
              </a:rPr>
              <a:t>onboarding</a:t>
            </a:r>
          </a:p>
          <a:p>
            <a:pPr algn="ctr" defTabSz="685595" hangingPunct="0"/>
            <a:r>
              <a:rPr lang="en-US" sz="800" kern="0" dirty="0">
                <a:solidFill>
                  <a:srgbClr val="000000">
                    <a:lumMod val="65000"/>
                    <a:lumOff val="35000"/>
                  </a:srgbClr>
                </a:solidFill>
                <a:latin typeface="Helvetica Neue" charset="0"/>
                <a:ea typeface="Calibri" charset="0"/>
                <a:cs typeface="Calibri" charset="0"/>
                <a:sym typeface="Arial"/>
              </a:rPr>
              <a:t>requirements</a:t>
            </a:r>
          </a:p>
        </p:txBody>
      </p:sp>
      <p:sp>
        <p:nvSpPr>
          <p:cNvPr id="23" name="Hexagon 22"/>
          <p:cNvSpPr/>
          <p:nvPr/>
        </p:nvSpPr>
        <p:spPr>
          <a:xfrm>
            <a:off x="3370766" y="2220154"/>
            <a:ext cx="1153697" cy="679693"/>
          </a:xfrm>
          <a:prstGeom prst="hexagon">
            <a:avLst/>
          </a:prstGeom>
          <a:noFill/>
          <a:ln w="57150">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defTabSz="685595" hangingPunct="0"/>
            <a:r>
              <a:rPr lang="en-US" sz="800" kern="0" dirty="0">
                <a:solidFill>
                  <a:srgbClr val="000000">
                    <a:lumMod val="65000"/>
                    <a:lumOff val="35000"/>
                  </a:srgbClr>
                </a:solidFill>
                <a:latin typeface="Helvetica Neue" charset="0"/>
                <a:ea typeface="Calibri" charset="0"/>
                <a:cs typeface="Calibri" charset="0"/>
                <a:sym typeface="Arial"/>
              </a:rPr>
              <a:t>Ensure client</a:t>
            </a:r>
          </a:p>
          <a:p>
            <a:pPr algn="ctr" defTabSz="685595" hangingPunct="0"/>
            <a:r>
              <a:rPr lang="en-US" sz="800" kern="0" dirty="0">
                <a:solidFill>
                  <a:srgbClr val="000000">
                    <a:lumMod val="65000"/>
                    <a:lumOff val="35000"/>
                  </a:srgbClr>
                </a:solidFill>
                <a:latin typeface="Helvetica Neue" charset="0"/>
                <a:ea typeface="Calibri" charset="0"/>
                <a:cs typeface="Calibri" charset="0"/>
                <a:sym typeface="Arial"/>
              </a:rPr>
              <a:t>readiness</a:t>
            </a:r>
          </a:p>
          <a:p>
            <a:pPr algn="ctr" defTabSz="685595" hangingPunct="0"/>
            <a:r>
              <a:rPr lang="en-US" sz="800" kern="0" dirty="0">
                <a:solidFill>
                  <a:srgbClr val="000000">
                    <a:lumMod val="65000"/>
                    <a:lumOff val="35000"/>
                  </a:srgbClr>
                </a:solidFill>
                <a:latin typeface="Helvetica Neue" charset="0"/>
                <a:ea typeface="Calibri" charset="0"/>
                <a:cs typeface="Calibri" charset="0"/>
                <a:sym typeface="Arial"/>
              </a:rPr>
              <a:t>for onboarding</a:t>
            </a:r>
          </a:p>
        </p:txBody>
      </p:sp>
      <p:sp>
        <p:nvSpPr>
          <p:cNvPr id="24" name="Hexagon 23"/>
          <p:cNvSpPr/>
          <p:nvPr/>
        </p:nvSpPr>
        <p:spPr>
          <a:xfrm>
            <a:off x="5363436" y="2220154"/>
            <a:ext cx="1129512" cy="664517"/>
          </a:xfrm>
          <a:prstGeom prst="hexagon">
            <a:avLst/>
          </a:prstGeom>
          <a:noFill/>
          <a:ln w="57150">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none" lIns="137124" rIns="137124" rtlCol="0" anchor="ctr"/>
          <a:lstStyle/>
          <a:p>
            <a:pPr algn="ctr" defTabSz="685595" hangingPunct="0"/>
            <a:r>
              <a:rPr lang="en-US" sz="800" kern="0" dirty="0">
                <a:solidFill>
                  <a:srgbClr val="000000">
                    <a:lumMod val="65000"/>
                    <a:lumOff val="35000"/>
                  </a:srgbClr>
                </a:solidFill>
                <a:latin typeface="Helvetica Neue" charset="0"/>
                <a:ea typeface="Calibri" charset="0"/>
                <a:cs typeface="Calibri" charset="0"/>
                <a:sym typeface="Arial"/>
              </a:rPr>
              <a:t>Start Production </a:t>
            </a:r>
          </a:p>
          <a:p>
            <a:pPr algn="ctr" defTabSz="685595" hangingPunct="0"/>
            <a:r>
              <a:rPr lang="en-US" sz="800" kern="0" dirty="0">
                <a:solidFill>
                  <a:srgbClr val="000000">
                    <a:lumMod val="65000"/>
                    <a:lumOff val="35000"/>
                  </a:srgbClr>
                </a:solidFill>
                <a:latin typeface="Helvetica Neue" charset="0"/>
                <a:ea typeface="Calibri" charset="0"/>
                <a:cs typeface="Calibri" charset="0"/>
                <a:sym typeface="Arial"/>
              </a:rPr>
              <a:t>Operations</a:t>
            </a:r>
          </a:p>
        </p:txBody>
      </p:sp>
      <p:sp>
        <p:nvSpPr>
          <p:cNvPr id="25" name="Pentagon 24"/>
          <p:cNvSpPr/>
          <p:nvPr/>
        </p:nvSpPr>
        <p:spPr>
          <a:xfrm>
            <a:off x="233810" y="1745619"/>
            <a:ext cx="1152926" cy="382321"/>
          </a:xfrm>
          <a:prstGeom prst="homePlat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95" hangingPunct="0"/>
            <a:r>
              <a:rPr lang="en-US" sz="900" b="1" i="1" kern="0" dirty="0">
                <a:solidFill>
                  <a:sysClr val="windowText" lastClr="000000"/>
                </a:solidFill>
                <a:latin typeface="Helvetica Neue" charset="0"/>
                <a:ea typeface="Calibri" charset="0"/>
                <a:cs typeface="Calibri" charset="0"/>
                <a:sym typeface="Arial"/>
              </a:rPr>
              <a:t>Discovery</a:t>
            </a:r>
          </a:p>
          <a:p>
            <a:pPr algn="ctr" defTabSz="685595" hangingPunct="0"/>
            <a:r>
              <a:rPr lang="en-US" sz="900" b="1" i="1" kern="0" dirty="0">
                <a:solidFill>
                  <a:sysClr val="windowText" lastClr="000000"/>
                </a:solidFill>
                <a:latin typeface="Helvetica Neue" charset="0"/>
                <a:ea typeface="Calibri" charset="0"/>
                <a:cs typeface="Calibri" charset="0"/>
                <a:sym typeface="Arial"/>
              </a:rPr>
              <a:t>(Sprint 1)</a:t>
            </a:r>
          </a:p>
        </p:txBody>
      </p:sp>
      <p:sp>
        <p:nvSpPr>
          <p:cNvPr id="26" name="Chevron 25"/>
          <p:cNvSpPr/>
          <p:nvPr/>
        </p:nvSpPr>
        <p:spPr>
          <a:xfrm>
            <a:off x="1234557" y="1754693"/>
            <a:ext cx="4241769" cy="382321"/>
          </a:xfrm>
          <a:prstGeom prst="chevron">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95" hangingPunct="0"/>
            <a:r>
              <a:rPr lang="en-US" sz="900" b="1" i="1" kern="0" dirty="0">
                <a:solidFill>
                  <a:srgbClr val="000000"/>
                </a:solidFill>
                <a:latin typeface="Helvetica Neue" charset="0"/>
                <a:ea typeface="Calibri" charset="0"/>
                <a:cs typeface="Calibri" charset="0"/>
                <a:sym typeface="Arial"/>
              </a:rPr>
              <a:t>Preparation</a:t>
            </a:r>
          </a:p>
          <a:p>
            <a:pPr algn="ctr" defTabSz="685595" hangingPunct="0"/>
            <a:r>
              <a:rPr lang="en-US" sz="900" b="1" i="1" kern="0" dirty="0">
                <a:solidFill>
                  <a:srgbClr val="000000"/>
                </a:solidFill>
                <a:latin typeface="Helvetica Neue" charset="0"/>
                <a:ea typeface="Calibri" charset="0"/>
                <a:cs typeface="Calibri" charset="0"/>
                <a:sym typeface="Arial"/>
              </a:rPr>
              <a:t>(Sprints 2-5)</a:t>
            </a:r>
          </a:p>
        </p:txBody>
      </p:sp>
      <p:sp>
        <p:nvSpPr>
          <p:cNvPr id="27" name="Chevron 26"/>
          <p:cNvSpPr/>
          <p:nvPr/>
        </p:nvSpPr>
        <p:spPr>
          <a:xfrm>
            <a:off x="5323248" y="1759176"/>
            <a:ext cx="1209890" cy="378020"/>
          </a:xfrm>
          <a:prstGeom prst="chevron">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95" hangingPunct="0"/>
            <a:r>
              <a:rPr lang="en-US" sz="900" b="1" i="1" kern="0" dirty="0">
                <a:solidFill>
                  <a:srgbClr val="000000"/>
                </a:solidFill>
                <a:latin typeface="Helvetica Neue" charset="0"/>
                <a:ea typeface="Calibri" charset="0"/>
                <a:cs typeface="Calibri" charset="0"/>
                <a:sym typeface="Arial"/>
              </a:rPr>
              <a:t>Launch</a:t>
            </a:r>
          </a:p>
          <a:p>
            <a:pPr algn="ctr" defTabSz="685595" hangingPunct="0"/>
            <a:r>
              <a:rPr lang="en-US" sz="900" b="1" i="1" kern="0" dirty="0">
                <a:solidFill>
                  <a:srgbClr val="000000"/>
                </a:solidFill>
                <a:latin typeface="Helvetica Neue" charset="0"/>
                <a:ea typeface="Calibri" charset="0"/>
                <a:cs typeface="Calibri" charset="0"/>
                <a:sym typeface="Arial"/>
              </a:rPr>
              <a:t>(Sprint 6)</a:t>
            </a:r>
          </a:p>
        </p:txBody>
      </p:sp>
      <p:sp>
        <p:nvSpPr>
          <p:cNvPr id="28" name="Pentagon 27"/>
          <p:cNvSpPr/>
          <p:nvPr/>
        </p:nvSpPr>
        <p:spPr>
          <a:xfrm>
            <a:off x="233810" y="2961709"/>
            <a:ext cx="1152926" cy="443828"/>
          </a:xfrm>
          <a:prstGeom prst="homePlate">
            <a:avLst>
              <a:gd name="adj" fmla="val 0"/>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95" hangingPunct="0"/>
            <a:r>
              <a:rPr lang="en-US" sz="800" kern="0" dirty="0">
                <a:solidFill>
                  <a:srgbClr val="000000"/>
                </a:solidFill>
                <a:latin typeface="Helvetica Neue" charset="0"/>
                <a:ea typeface="Calibri" charset="0"/>
                <a:cs typeface="Calibri" charset="0"/>
                <a:sym typeface="Arial"/>
              </a:rPr>
              <a:t>Client fully informed and prepared for onboarding </a:t>
            </a:r>
          </a:p>
        </p:txBody>
      </p:sp>
      <p:sp>
        <p:nvSpPr>
          <p:cNvPr id="29" name="Chevron 28"/>
          <p:cNvSpPr/>
          <p:nvPr/>
        </p:nvSpPr>
        <p:spPr>
          <a:xfrm>
            <a:off x="1423247" y="2961709"/>
            <a:ext cx="3900000" cy="443828"/>
          </a:xfrm>
          <a:prstGeom prst="chevron">
            <a:avLst>
              <a:gd name="adj" fmla="val 0"/>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95" hangingPunct="0"/>
            <a:r>
              <a:rPr lang="en-US" sz="800" kern="0" dirty="0">
                <a:solidFill>
                  <a:srgbClr val="000000"/>
                </a:solidFill>
                <a:latin typeface="Helvetica Neue" charset="0"/>
                <a:ea typeface="Calibri" charset="0"/>
                <a:cs typeface="Calibri" charset="0"/>
                <a:sym typeface="Arial"/>
              </a:rPr>
              <a:t>Assist client to develop integration requirements.</a:t>
            </a:r>
          </a:p>
        </p:txBody>
      </p:sp>
      <p:sp>
        <p:nvSpPr>
          <p:cNvPr id="30" name="Chevron 29"/>
          <p:cNvSpPr/>
          <p:nvPr/>
        </p:nvSpPr>
        <p:spPr>
          <a:xfrm>
            <a:off x="5354235" y="2964670"/>
            <a:ext cx="1178903" cy="437908"/>
          </a:xfrm>
          <a:prstGeom prst="chevron">
            <a:avLst>
              <a:gd name="adj" fmla="val 0"/>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95" hangingPunct="0"/>
            <a:r>
              <a:rPr lang="en-US" sz="800" kern="0" dirty="0">
                <a:solidFill>
                  <a:srgbClr val="000000"/>
                </a:solidFill>
                <a:latin typeface="Helvetica Neue" charset="0"/>
                <a:ea typeface="Calibri" charset="0"/>
                <a:cs typeface="Calibri" charset="0"/>
                <a:sym typeface="Arial"/>
              </a:rPr>
              <a:t>Start pushing</a:t>
            </a:r>
          </a:p>
          <a:p>
            <a:pPr algn="ctr" defTabSz="685595" hangingPunct="0"/>
            <a:r>
              <a:rPr lang="en-US" sz="800" kern="0" dirty="0">
                <a:solidFill>
                  <a:srgbClr val="000000"/>
                </a:solidFill>
                <a:latin typeface="Helvetica Neue" charset="0"/>
                <a:ea typeface="Calibri" charset="0"/>
                <a:cs typeface="Calibri" charset="0"/>
                <a:sym typeface="Arial"/>
              </a:rPr>
              <a:t>live data to blockchain</a:t>
            </a:r>
          </a:p>
        </p:txBody>
      </p:sp>
      <p:sp>
        <p:nvSpPr>
          <p:cNvPr id="31" name="Hexagon 30"/>
          <p:cNvSpPr/>
          <p:nvPr/>
        </p:nvSpPr>
        <p:spPr>
          <a:xfrm>
            <a:off x="220926" y="2204979"/>
            <a:ext cx="1079090" cy="679693"/>
          </a:xfrm>
          <a:prstGeom prst="hexagon">
            <a:avLst/>
          </a:prstGeom>
          <a:noFill/>
          <a:ln w="57150">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square" rtlCol="0" anchor="ctr"/>
          <a:lstStyle/>
          <a:p>
            <a:pPr algn="ctr" defTabSz="685595" hangingPunct="0"/>
            <a:r>
              <a:rPr lang="en-US" sz="800" kern="0" dirty="0">
                <a:solidFill>
                  <a:srgbClr val="000000">
                    <a:lumMod val="65000"/>
                    <a:lumOff val="35000"/>
                  </a:srgbClr>
                </a:solidFill>
                <a:latin typeface="Helvetica Neue" charset="0"/>
                <a:ea typeface="Calibri" charset="0"/>
                <a:cs typeface="Calibri" charset="0"/>
                <a:sym typeface="Arial"/>
              </a:rPr>
              <a:t>Discovery Workshop: Readiness </a:t>
            </a:r>
          </a:p>
          <a:p>
            <a:pPr algn="ctr" defTabSz="685595" hangingPunct="0"/>
            <a:r>
              <a:rPr lang="en-US" sz="800" kern="0" dirty="0">
                <a:solidFill>
                  <a:srgbClr val="000000">
                    <a:lumMod val="65000"/>
                    <a:lumOff val="35000"/>
                  </a:srgbClr>
                </a:solidFill>
                <a:latin typeface="Helvetica Neue" charset="0"/>
                <a:ea typeface="Calibri" charset="0"/>
                <a:cs typeface="Calibri" charset="0"/>
                <a:sym typeface="Arial"/>
              </a:rPr>
              <a:t>Assessment</a:t>
            </a:r>
          </a:p>
        </p:txBody>
      </p:sp>
      <p:sp>
        <p:nvSpPr>
          <p:cNvPr id="32" name="Chevron 31"/>
          <p:cNvSpPr/>
          <p:nvPr/>
        </p:nvSpPr>
        <p:spPr>
          <a:xfrm>
            <a:off x="6679663" y="1783669"/>
            <a:ext cx="2151211" cy="378020"/>
          </a:xfrm>
          <a:prstGeom prst="chevron">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95" hangingPunct="0"/>
            <a:r>
              <a:rPr lang="en-US" sz="900" b="1" i="1" kern="0" dirty="0">
                <a:solidFill>
                  <a:schemeClr val="bg1"/>
                </a:solidFill>
                <a:latin typeface="Helvetica Neue" charset="0"/>
                <a:ea typeface="Calibri" charset="0"/>
                <a:cs typeface="Calibri" charset="0"/>
                <a:sym typeface="Arial"/>
              </a:rPr>
              <a:t>Post-Onboarding</a:t>
            </a:r>
          </a:p>
        </p:txBody>
      </p:sp>
      <p:sp>
        <p:nvSpPr>
          <p:cNvPr id="33" name="Hexagon 32"/>
          <p:cNvSpPr/>
          <p:nvPr/>
        </p:nvSpPr>
        <p:spPr>
          <a:xfrm>
            <a:off x="7245670" y="2229518"/>
            <a:ext cx="1129512" cy="664517"/>
          </a:xfrm>
          <a:prstGeom prst="hexagon">
            <a:avLst/>
          </a:prstGeom>
          <a:noFill/>
          <a:ln w="57150">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none" lIns="137124" rIns="137124" rtlCol="0" anchor="ctr"/>
          <a:lstStyle/>
          <a:p>
            <a:pPr algn="ctr" defTabSz="685595" hangingPunct="0"/>
            <a:r>
              <a:rPr lang="en-US" sz="800" kern="0" dirty="0">
                <a:solidFill>
                  <a:srgbClr val="000000">
                    <a:lumMod val="65000"/>
                    <a:lumOff val="35000"/>
                  </a:srgbClr>
                </a:solidFill>
                <a:latin typeface="Helvetica Neue" charset="0"/>
                <a:ea typeface="Calibri" charset="0"/>
                <a:cs typeface="Calibri" charset="0"/>
                <a:sym typeface="Arial"/>
              </a:rPr>
              <a:t>Onboarding </a:t>
            </a:r>
          </a:p>
          <a:p>
            <a:pPr algn="ctr" defTabSz="685595" hangingPunct="0"/>
            <a:r>
              <a:rPr lang="en-US" sz="800" kern="0" dirty="0">
                <a:solidFill>
                  <a:srgbClr val="000000">
                    <a:lumMod val="65000"/>
                    <a:lumOff val="35000"/>
                  </a:srgbClr>
                </a:solidFill>
                <a:latin typeface="Helvetica Neue" charset="0"/>
                <a:ea typeface="Calibri" charset="0"/>
                <a:cs typeface="Calibri" charset="0"/>
                <a:sym typeface="Arial"/>
              </a:rPr>
              <a:t>Knowledge</a:t>
            </a:r>
          </a:p>
          <a:p>
            <a:pPr algn="ctr" defTabSz="685595" hangingPunct="0"/>
            <a:r>
              <a:rPr lang="en-US" sz="800" kern="0" dirty="0">
                <a:solidFill>
                  <a:srgbClr val="000000">
                    <a:lumMod val="65000"/>
                    <a:lumOff val="35000"/>
                  </a:srgbClr>
                </a:solidFill>
                <a:latin typeface="Helvetica Neue" charset="0"/>
                <a:ea typeface="Calibri" charset="0"/>
                <a:cs typeface="Calibri" charset="0"/>
                <a:sym typeface="Arial"/>
              </a:rPr>
              <a:t>Transfer</a:t>
            </a:r>
          </a:p>
        </p:txBody>
      </p:sp>
      <p:sp>
        <p:nvSpPr>
          <p:cNvPr id="34" name="Chevron 33"/>
          <p:cNvSpPr/>
          <p:nvPr/>
        </p:nvSpPr>
        <p:spPr>
          <a:xfrm>
            <a:off x="6658449" y="2961710"/>
            <a:ext cx="2172425" cy="437908"/>
          </a:xfrm>
          <a:prstGeom prst="chevron">
            <a:avLst>
              <a:gd name="adj" fmla="val 0"/>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595" hangingPunct="0"/>
            <a:r>
              <a:rPr lang="en-US" sz="900" kern="0" dirty="0">
                <a:solidFill>
                  <a:schemeClr val="bg1"/>
                </a:solidFill>
                <a:latin typeface="Helvetica Neue" charset="0"/>
                <a:ea typeface="Calibri" charset="0"/>
                <a:cs typeface="Calibri" charset="0"/>
                <a:sym typeface="Arial"/>
              </a:rPr>
              <a:t>Seek client feedback and begin independent onboarding</a:t>
            </a:r>
          </a:p>
        </p:txBody>
      </p:sp>
    </p:spTree>
    <p:extLst>
      <p:ext uri="{BB962C8B-B14F-4D97-AF65-F5344CB8AC3E}">
        <p14:creationId xmlns:p14="http://schemas.microsoft.com/office/powerpoint/2010/main" val="3932358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Con-way"/>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4493342" y="0"/>
            <a:ext cx="465065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4493342" y="0"/>
            <a:ext cx="2359742" cy="5143500"/>
          </a:xfrm>
          <a:prstGeom prst="rect">
            <a:avLst/>
          </a:prstGeom>
          <a:gradFill flip="none" rotWithShape="1">
            <a:gsLst>
              <a:gs pos="0">
                <a:schemeClr val="bg1">
                  <a:lumMod val="0"/>
                  <a:lumOff val="100000"/>
                </a:schemeClr>
              </a:gs>
              <a:gs pos="99000">
                <a:schemeClr val="bg1">
                  <a:lumMod val="0"/>
                  <a:lumOff val="100000"/>
                  <a:alpha val="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1"/>
          <p:cNvSpPr>
            <a:spLocks noGrp="1"/>
          </p:cNvSpPr>
          <p:nvPr>
            <p:ph type="body" sz="quarter" idx="13"/>
          </p:nvPr>
        </p:nvSpPr>
        <p:spPr>
          <a:xfrm>
            <a:off x="1600568" y="2022425"/>
            <a:ext cx="3836670" cy="642116"/>
          </a:xfrm>
        </p:spPr>
        <p:txBody>
          <a:bodyPr/>
          <a:lstStyle/>
          <a:p>
            <a:r>
              <a:rPr lang="en-US" dirty="0" err="1"/>
              <a:t>TradeLens</a:t>
            </a:r>
            <a:endParaRPr lang="en-US" dirty="0"/>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1265" y="1705077"/>
            <a:ext cx="1118051" cy="1118051"/>
          </a:xfrm>
          <a:prstGeom prst="rect">
            <a:avLst/>
          </a:prstGeom>
        </p:spPr>
      </p:pic>
    </p:spTree>
    <p:extLst>
      <p:ext uri="{BB962C8B-B14F-4D97-AF65-F5344CB8AC3E}">
        <p14:creationId xmlns:p14="http://schemas.microsoft.com/office/powerpoint/2010/main" val="1923652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82E3DD-7C5B-4C06-A0D4-1F4B36F252B6}"/>
              </a:ext>
            </a:extLst>
          </p:cNvPr>
          <p:cNvSpPr>
            <a:spLocks noGrp="1"/>
          </p:cNvSpPr>
          <p:nvPr>
            <p:ph type="body" sz="quarter" idx="13"/>
          </p:nvPr>
        </p:nvSpPr>
        <p:spPr>
          <a:xfrm>
            <a:off x="125729" y="144464"/>
            <a:ext cx="8470831" cy="1011698"/>
          </a:xfrm>
        </p:spPr>
        <p:txBody>
          <a:bodyPr>
            <a:noAutofit/>
          </a:bodyPr>
          <a:lstStyle/>
          <a:p>
            <a:r>
              <a:rPr lang="en-US" dirty="0"/>
              <a:t>IBM and Maersk have launched </a:t>
            </a:r>
            <a:r>
              <a:rPr lang="en-US" dirty="0" err="1"/>
              <a:t>TradeLens</a:t>
            </a:r>
            <a:endParaRPr lang="en-US" dirty="0"/>
          </a:p>
          <a:p>
            <a:r>
              <a:rPr lang="en-US" sz="2000" dirty="0"/>
              <a:t>An open and neutral supply chain platform poised to transform the industry</a:t>
            </a:r>
          </a:p>
        </p:txBody>
      </p:sp>
      <p:sp>
        <p:nvSpPr>
          <p:cNvPr id="3" name="Text Placeholder 2">
            <a:extLst>
              <a:ext uri="{FF2B5EF4-FFF2-40B4-BE49-F238E27FC236}">
                <a16:creationId xmlns:a16="http://schemas.microsoft.com/office/drawing/2014/main" id="{F7AFF11E-363E-42BB-8419-868DC43366C8}"/>
              </a:ext>
            </a:extLst>
          </p:cNvPr>
          <p:cNvSpPr>
            <a:spLocks noGrp="1"/>
          </p:cNvSpPr>
          <p:nvPr>
            <p:ph type="body" sz="quarter" idx="22"/>
          </p:nvPr>
        </p:nvSpPr>
        <p:spPr>
          <a:xfrm>
            <a:off x="125729" y="1318520"/>
            <a:ext cx="4458462" cy="3253480"/>
          </a:xfrm>
        </p:spPr>
        <p:txBody>
          <a:bodyPr>
            <a:normAutofit lnSpcReduction="10000"/>
          </a:bodyPr>
          <a:lstStyle/>
          <a:p>
            <a:r>
              <a:rPr lang="en-US" sz="1400" dirty="0" err="1">
                <a:latin typeface="Arial" panose="020B0604020202020204" pitchFamily="34" charset="0"/>
                <a:cs typeface="Arial" panose="020B0604020202020204" pitchFamily="34" charset="0"/>
              </a:rPr>
              <a:t>TradeLens</a:t>
            </a:r>
            <a:r>
              <a:rPr lang="en-US" sz="1400" dirty="0">
                <a:latin typeface="Arial" panose="020B0604020202020204" pitchFamily="34" charset="0"/>
                <a:cs typeface="Arial" panose="020B0604020202020204" pitchFamily="34" charset="0"/>
              </a:rPr>
              <a:t> is built for the industry and offers benefits to trade participants from across the supply chain ecosystem</a:t>
            </a:r>
          </a:p>
          <a:p>
            <a:r>
              <a:rPr lang="en-US" sz="1400" dirty="0">
                <a:latin typeface="Arial" panose="020B0604020202020204" pitchFamily="34" charset="0"/>
                <a:cs typeface="Arial" panose="020B0604020202020204" pitchFamily="34" charset="0"/>
              </a:rPr>
              <a:t>Responding to industry feedback, IBM and Maersk have revised the approach and are proceeding under a Collaboration Agreement, which offers greater flexibility and responsiveness to industry feedback</a:t>
            </a:r>
          </a:p>
          <a:p>
            <a:r>
              <a:rPr lang="en-US" sz="1400" dirty="0">
                <a:latin typeface="Arial" panose="020B0604020202020204" pitchFamily="34" charset="0"/>
                <a:cs typeface="Arial" panose="020B0604020202020204" pitchFamily="34" charset="0"/>
              </a:rPr>
              <a:t>An Industry Advisory Board will help to shape the platform and drive standards</a:t>
            </a:r>
          </a:p>
          <a:p>
            <a:r>
              <a:rPr lang="en-US" sz="1400" dirty="0">
                <a:latin typeface="Arial" panose="020B0604020202020204" pitchFamily="34" charset="0"/>
                <a:cs typeface="Arial" panose="020B0604020202020204" pitchFamily="34" charset="0"/>
              </a:rPr>
              <a:t>Maersk Line and Hamburg-Sud are participants under the same terms as other network members</a:t>
            </a:r>
          </a:p>
          <a:p>
            <a:r>
              <a:rPr lang="en-US" sz="1400" dirty="0">
                <a:latin typeface="Arial" panose="020B0604020202020204" pitchFamily="34" charset="0"/>
                <a:cs typeface="Arial" panose="020B0604020202020204" pitchFamily="34" charset="0"/>
              </a:rPr>
              <a:t>Core platform components are available today under an Early Adopter program; full release remains on target for Q4 2018</a:t>
            </a:r>
          </a:p>
        </p:txBody>
      </p:sp>
      <p:pic>
        <p:nvPicPr>
          <p:cNvPr id="7" name="Picture 6">
            <a:extLst>
              <a:ext uri="{FF2B5EF4-FFF2-40B4-BE49-F238E27FC236}">
                <a16:creationId xmlns:a16="http://schemas.microsoft.com/office/drawing/2014/main" id="{44FC3B4C-A118-A445-8C29-7515E9EA5134}"/>
              </a:ext>
            </a:extLst>
          </p:cNvPr>
          <p:cNvPicPr>
            <a:picLocks noChangeAspect="1"/>
          </p:cNvPicPr>
          <p:nvPr/>
        </p:nvPicPr>
        <p:blipFill>
          <a:blip r:embed="rId2"/>
          <a:stretch>
            <a:fillRect/>
          </a:stretch>
        </p:blipFill>
        <p:spPr>
          <a:xfrm>
            <a:off x="4899841" y="1156162"/>
            <a:ext cx="4176781" cy="1692916"/>
          </a:xfrm>
          <a:prstGeom prst="rect">
            <a:avLst/>
          </a:prstGeom>
        </p:spPr>
      </p:pic>
      <p:pic>
        <p:nvPicPr>
          <p:cNvPr id="8" name="Picture 7">
            <a:extLst>
              <a:ext uri="{FF2B5EF4-FFF2-40B4-BE49-F238E27FC236}">
                <a16:creationId xmlns:a16="http://schemas.microsoft.com/office/drawing/2014/main" id="{3DCCEF34-588D-144A-B0C9-4857BF46577D}"/>
              </a:ext>
            </a:extLst>
          </p:cNvPr>
          <p:cNvPicPr>
            <a:picLocks noChangeAspect="1"/>
          </p:cNvPicPr>
          <p:nvPr/>
        </p:nvPicPr>
        <p:blipFill>
          <a:blip r:embed="rId3"/>
          <a:stretch>
            <a:fillRect/>
          </a:stretch>
        </p:blipFill>
        <p:spPr>
          <a:xfrm>
            <a:off x="4899841" y="2926080"/>
            <a:ext cx="4176781" cy="1645920"/>
          </a:xfrm>
          <a:prstGeom prst="rect">
            <a:avLst/>
          </a:prstGeom>
        </p:spPr>
      </p:pic>
    </p:spTree>
    <p:extLst>
      <p:ext uri="{BB962C8B-B14F-4D97-AF65-F5344CB8AC3E}">
        <p14:creationId xmlns:p14="http://schemas.microsoft.com/office/powerpoint/2010/main" val="4272025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801998-B5B0-476F-B868-A9FE302FC338}"/>
              </a:ext>
            </a:extLst>
          </p:cNvPr>
          <p:cNvSpPr>
            <a:spLocks noGrp="1"/>
          </p:cNvSpPr>
          <p:nvPr>
            <p:ph type="body" sz="quarter" idx="13"/>
          </p:nvPr>
        </p:nvSpPr>
        <p:spPr/>
        <p:txBody>
          <a:bodyPr>
            <a:normAutofit fontScale="92500"/>
          </a:bodyPr>
          <a:lstStyle/>
          <a:p>
            <a:r>
              <a:rPr lang="en-US" dirty="0"/>
              <a:t>The cost of global trade is estimated at $1.8 trillion annually</a:t>
            </a:r>
            <a:r>
              <a:rPr lang="en-US" baseline="30000" dirty="0"/>
              <a:t>1</a:t>
            </a:r>
            <a:r>
              <a:rPr lang="en-US" dirty="0"/>
              <a:t> with potential savings from more efficient processes of ~10%</a:t>
            </a:r>
          </a:p>
        </p:txBody>
      </p:sp>
      <p:sp>
        <p:nvSpPr>
          <p:cNvPr id="12" name="TextBox 11">
            <a:extLst>
              <a:ext uri="{FF2B5EF4-FFF2-40B4-BE49-F238E27FC236}">
                <a16:creationId xmlns:a16="http://schemas.microsoft.com/office/drawing/2014/main" id="{48FA4D1F-B1A3-4998-AE82-D8BA64486755}"/>
              </a:ext>
            </a:extLst>
          </p:cNvPr>
          <p:cNvSpPr txBox="1"/>
          <p:nvPr/>
        </p:nvSpPr>
        <p:spPr>
          <a:xfrm>
            <a:off x="8562694" y="4872867"/>
            <a:ext cx="528320" cy="230832"/>
          </a:xfrm>
          <a:prstGeom prst="rect">
            <a:avLst/>
          </a:prstGeom>
          <a:noFill/>
        </p:spPr>
        <p:txBody>
          <a:bodyPr wrap="square" rtlCol="0">
            <a:spAutoFit/>
          </a:bodyPr>
          <a:lstStyle/>
          <a:p>
            <a:pPr algn="r"/>
            <a:fld id="{213620BF-9500-5846-90F5-A7283DB76046}" type="slidenum">
              <a:rPr lang="en-US" sz="900" smtClean="0"/>
              <a:pPr algn="r"/>
              <a:t>17</a:t>
            </a:fld>
            <a:endParaRPr lang="en-US" sz="900" dirty="0"/>
          </a:p>
        </p:txBody>
      </p:sp>
      <p:pic>
        <p:nvPicPr>
          <p:cNvPr id="27" name="Picture 26">
            <a:extLst>
              <a:ext uri="{FF2B5EF4-FFF2-40B4-BE49-F238E27FC236}">
                <a16:creationId xmlns:a16="http://schemas.microsoft.com/office/drawing/2014/main" id="{531C5B7E-85AB-4562-8DF3-CF0F61310E3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120109" y="4779231"/>
            <a:ext cx="2011684" cy="238049"/>
          </a:xfrm>
          <a:prstGeom prst="rect">
            <a:avLst/>
          </a:prstGeom>
        </p:spPr>
      </p:pic>
      <p:graphicFrame>
        <p:nvGraphicFramePr>
          <p:cNvPr id="4" name="Table 3">
            <a:extLst>
              <a:ext uri="{FF2B5EF4-FFF2-40B4-BE49-F238E27FC236}">
                <a16:creationId xmlns:a16="http://schemas.microsoft.com/office/drawing/2014/main" id="{F10621A5-6BE9-4C11-9CFD-F34BBBBB296C}"/>
              </a:ext>
            </a:extLst>
          </p:cNvPr>
          <p:cNvGraphicFramePr>
            <a:graphicFrameLocks noGrp="1"/>
          </p:cNvGraphicFramePr>
          <p:nvPr>
            <p:extLst/>
          </p:nvPr>
        </p:nvGraphicFramePr>
        <p:xfrm>
          <a:off x="230218" y="1421063"/>
          <a:ext cx="8465008" cy="2275624"/>
        </p:xfrm>
        <a:graphic>
          <a:graphicData uri="http://schemas.openxmlformats.org/drawingml/2006/table">
            <a:tbl>
              <a:tblPr firstRow="1" bandRow="1">
                <a:tableStyleId>{5C22544A-7EE6-4342-B048-85BDC9FD1C3A}</a:tableStyleId>
              </a:tblPr>
              <a:tblGrid>
                <a:gridCol w="2116252">
                  <a:extLst>
                    <a:ext uri="{9D8B030D-6E8A-4147-A177-3AD203B41FA5}">
                      <a16:colId xmlns:a16="http://schemas.microsoft.com/office/drawing/2014/main" val="3337219052"/>
                    </a:ext>
                  </a:extLst>
                </a:gridCol>
                <a:gridCol w="2116252">
                  <a:extLst>
                    <a:ext uri="{9D8B030D-6E8A-4147-A177-3AD203B41FA5}">
                      <a16:colId xmlns:a16="http://schemas.microsoft.com/office/drawing/2014/main" val="2295065273"/>
                    </a:ext>
                  </a:extLst>
                </a:gridCol>
                <a:gridCol w="2116252">
                  <a:extLst>
                    <a:ext uri="{9D8B030D-6E8A-4147-A177-3AD203B41FA5}">
                      <a16:colId xmlns:a16="http://schemas.microsoft.com/office/drawing/2014/main" val="2878152824"/>
                    </a:ext>
                  </a:extLst>
                </a:gridCol>
                <a:gridCol w="2116252">
                  <a:extLst>
                    <a:ext uri="{9D8B030D-6E8A-4147-A177-3AD203B41FA5}">
                      <a16:colId xmlns:a16="http://schemas.microsoft.com/office/drawing/2014/main" val="389533012"/>
                    </a:ext>
                  </a:extLst>
                </a:gridCol>
              </a:tblGrid>
              <a:tr h="690664">
                <a:tc>
                  <a:txBody>
                    <a:bodyPr/>
                    <a:lstStyle/>
                    <a:p>
                      <a:endParaRPr lang="en-US" dirty="0"/>
                    </a:p>
                  </a:txBody>
                  <a:tcPr>
                    <a:lnL w="12700" cmpd="sng">
                      <a:noFill/>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endParaRPr lang="en-US" dirty="0"/>
                    </a:p>
                  </a:txBody>
                  <a:tcPr>
                    <a:lnL w="3175"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3018376"/>
                  </a:ext>
                </a:extLst>
              </a:tr>
              <a:tr h="370840">
                <a:tc>
                  <a:txBody>
                    <a:bodyPr/>
                    <a:lstStyle/>
                    <a:p>
                      <a:pPr marL="117475" indent="0"/>
                      <a:r>
                        <a:rPr lang="en-US" sz="1400" dirty="0">
                          <a:solidFill>
                            <a:schemeClr val="tx1"/>
                          </a:solidFill>
                        </a:rPr>
                        <a:t>More than </a:t>
                      </a:r>
                      <a:r>
                        <a:rPr lang="en-US" sz="1400" b="1" dirty="0">
                          <a:solidFill>
                            <a:schemeClr val="accent1"/>
                          </a:solidFill>
                        </a:rPr>
                        <a:t>$16 trillion </a:t>
                      </a:r>
                      <a:br>
                        <a:rPr lang="en-US" sz="1400" b="1" dirty="0">
                          <a:solidFill>
                            <a:schemeClr val="tx1"/>
                          </a:solidFill>
                        </a:rPr>
                      </a:br>
                      <a:r>
                        <a:rPr lang="en-US" sz="1400" dirty="0">
                          <a:solidFill>
                            <a:schemeClr val="tx1"/>
                          </a:solidFill>
                        </a:rPr>
                        <a:t>in goods are shipped across international borders each year</a:t>
                      </a:r>
                    </a:p>
                  </a:txBody>
                  <a:tcPr>
                    <a:lnL w="12700" cmpd="sng">
                      <a:noFill/>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58738" indent="0"/>
                      <a:r>
                        <a:rPr lang="en-US" sz="1400" b="1" dirty="0">
                          <a:solidFill>
                            <a:schemeClr val="accent1"/>
                          </a:solidFill>
                        </a:rPr>
                        <a:t>80% </a:t>
                      </a:r>
                      <a:r>
                        <a:rPr lang="en-US" sz="1400" dirty="0">
                          <a:solidFill>
                            <a:schemeClr val="tx1"/>
                          </a:solidFill>
                        </a:rPr>
                        <a:t>of the goods consumers use daily </a:t>
                      </a:r>
                      <a:br>
                        <a:rPr lang="en-US" sz="1400" dirty="0">
                          <a:solidFill>
                            <a:schemeClr val="tx1"/>
                          </a:solidFill>
                        </a:rPr>
                      </a:br>
                      <a:r>
                        <a:rPr lang="en-US" sz="1400" dirty="0">
                          <a:solidFill>
                            <a:schemeClr val="tx1"/>
                          </a:solidFill>
                        </a:rPr>
                        <a:t>are carried by the </a:t>
                      </a:r>
                      <a:br>
                        <a:rPr lang="en-US" sz="1400" dirty="0">
                          <a:solidFill>
                            <a:schemeClr val="tx1"/>
                          </a:solidFill>
                        </a:rPr>
                      </a:br>
                      <a:r>
                        <a:rPr lang="en-US" sz="1400" dirty="0">
                          <a:solidFill>
                            <a:schemeClr val="tx1"/>
                          </a:solidFill>
                        </a:rPr>
                        <a:t>ocean shipping industry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58738"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By reducing barriers within the international supply chain, global trade could increase </a:t>
                      </a:r>
                      <a:br>
                        <a:rPr lang="en-US" sz="1400" dirty="0">
                          <a:solidFill>
                            <a:schemeClr val="tx1"/>
                          </a:solidFill>
                        </a:rPr>
                      </a:br>
                      <a:r>
                        <a:rPr lang="en-US" sz="1400" dirty="0">
                          <a:solidFill>
                            <a:schemeClr val="tx1"/>
                          </a:solidFill>
                        </a:rPr>
                        <a:t>by nearly </a:t>
                      </a:r>
                      <a:r>
                        <a:rPr lang="en-US" sz="1400" b="1" dirty="0">
                          <a:solidFill>
                            <a:schemeClr val="accent1"/>
                          </a:solidFill>
                        </a:rPr>
                        <a:t>15%</a:t>
                      </a:r>
                      <a:r>
                        <a:rPr lang="en-US" sz="1400" b="0" dirty="0">
                          <a:solidFill>
                            <a:schemeClr val="tx1"/>
                          </a:solidFill>
                        </a:rPr>
                        <a:t>,</a:t>
                      </a:r>
                      <a:r>
                        <a:rPr lang="en-US" sz="1400" b="1" dirty="0">
                          <a:solidFill>
                            <a:schemeClr val="tx1"/>
                          </a:solidFill>
                        </a:rPr>
                        <a:t> </a:t>
                      </a:r>
                      <a:r>
                        <a:rPr lang="en-US" sz="1400" dirty="0">
                          <a:solidFill>
                            <a:schemeClr val="tx1"/>
                          </a:solidFill>
                        </a:rPr>
                        <a:t>boosting economies </a:t>
                      </a:r>
                      <a:br>
                        <a:rPr lang="en-US" sz="1400" dirty="0">
                          <a:solidFill>
                            <a:schemeClr val="tx1"/>
                          </a:solidFill>
                        </a:rPr>
                      </a:br>
                      <a:r>
                        <a:rPr lang="en-US" sz="1400" dirty="0">
                          <a:solidFill>
                            <a:schemeClr val="tx1"/>
                          </a:solidFill>
                        </a:rPr>
                        <a:t>and creating jobs</a:t>
                      </a:r>
                      <a:r>
                        <a:rPr lang="en-US" sz="1400" baseline="30000" dirty="0">
                          <a:solidFill>
                            <a:schemeClr val="tx1"/>
                          </a:solidFill>
                        </a:rPr>
                        <a:t>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58738" indent="0"/>
                      <a:r>
                        <a:rPr lang="en-US" sz="1400" dirty="0">
                          <a:solidFill>
                            <a:schemeClr val="tx1"/>
                          </a:solidFill>
                        </a:rPr>
                        <a:t>In many cases the administrative cost of moving a container is </a:t>
                      </a:r>
                      <a:r>
                        <a:rPr lang="en-US" sz="1400" b="1" dirty="0">
                          <a:solidFill>
                            <a:schemeClr val="accent1"/>
                          </a:solidFill>
                        </a:rPr>
                        <a:t>higher</a:t>
                      </a:r>
                      <a:r>
                        <a:rPr lang="en-US" sz="1400" dirty="0">
                          <a:solidFill>
                            <a:schemeClr val="tx1"/>
                          </a:solidFill>
                        </a:rPr>
                        <a:t> than the cost of physically moving it</a:t>
                      </a:r>
                    </a:p>
                  </a:txBody>
                  <a:tcPr>
                    <a:lnL w="31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4495074"/>
                  </a:ext>
                </a:extLst>
              </a:tr>
            </a:tbl>
          </a:graphicData>
        </a:graphic>
      </p:graphicFrame>
      <p:sp>
        <p:nvSpPr>
          <p:cNvPr id="8" name="TextBox 7">
            <a:extLst>
              <a:ext uri="{FF2B5EF4-FFF2-40B4-BE49-F238E27FC236}">
                <a16:creationId xmlns:a16="http://schemas.microsoft.com/office/drawing/2014/main" id="{8B076C64-33B0-4775-B8F9-7F8F4DC5D585}"/>
              </a:ext>
            </a:extLst>
          </p:cNvPr>
          <p:cNvSpPr txBox="1"/>
          <p:nvPr/>
        </p:nvSpPr>
        <p:spPr>
          <a:xfrm>
            <a:off x="2939392" y="4280627"/>
            <a:ext cx="4361434" cy="415498"/>
          </a:xfrm>
          <a:prstGeom prst="rect">
            <a:avLst/>
          </a:prstGeom>
          <a:noFill/>
        </p:spPr>
        <p:txBody>
          <a:bodyPr wrap="square" rtlCol="0">
            <a:spAutoFit/>
          </a:bodyPr>
          <a:lstStyle/>
          <a:p>
            <a:r>
              <a:rPr lang="en-US" sz="700" dirty="0"/>
              <a:t>1) Maersk Strategy Group (May 19, 2016) based on World Bank data for World Trade Costs </a:t>
            </a:r>
          </a:p>
          <a:p>
            <a:r>
              <a:rPr lang="en-US" sz="700" dirty="0"/>
              <a:t>2) The World Economic Forum: Enabling Trade Valuing Growth Opportunities 2013</a:t>
            </a:r>
          </a:p>
          <a:p>
            <a:r>
              <a:rPr lang="en-US" sz="700" dirty="0"/>
              <a:t> </a:t>
            </a:r>
          </a:p>
        </p:txBody>
      </p:sp>
      <p:grpSp>
        <p:nvGrpSpPr>
          <p:cNvPr id="34" name="Group 33">
            <a:extLst>
              <a:ext uri="{FF2B5EF4-FFF2-40B4-BE49-F238E27FC236}">
                <a16:creationId xmlns:a16="http://schemas.microsoft.com/office/drawing/2014/main" id="{179E64A8-028A-4C14-821D-F522EB757895}"/>
              </a:ext>
            </a:extLst>
          </p:cNvPr>
          <p:cNvGrpSpPr/>
          <p:nvPr/>
        </p:nvGrpSpPr>
        <p:grpSpPr>
          <a:xfrm>
            <a:off x="3027768" y="1386358"/>
            <a:ext cx="712788" cy="561974"/>
            <a:chOff x="2093913" y="338138"/>
            <a:chExt cx="712788" cy="561974"/>
          </a:xfrm>
          <a:solidFill>
            <a:srgbClr val="272727"/>
          </a:solidFill>
        </p:grpSpPr>
        <p:sp>
          <p:nvSpPr>
            <p:cNvPr id="35" name="Rectangle 5">
              <a:extLst>
                <a:ext uri="{FF2B5EF4-FFF2-40B4-BE49-F238E27FC236}">
                  <a16:creationId xmlns:a16="http://schemas.microsoft.com/office/drawing/2014/main" id="{7BB67890-BB77-42FA-9E63-ACE2485CCDB1}"/>
                </a:ext>
              </a:extLst>
            </p:cNvPr>
            <p:cNvSpPr>
              <a:spLocks noChangeArrowheads="1"/>
            </p:cNvSpPr>
            <p:nvPr/>
          </p:nvSpPr>
          <p:spPr bwMode="auto">
            <a:xfrm>
              <a:off x="2165351" y="579438"/>
              <a:ext cx="22225" cy="206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36" name="Rectangle 6">
              <a:extLst>
                <a:ext uri="{FF2B5EF4-FFF2-40B4-BE49-F238E27FC236}">
                  <a16:creationId xmlns:a16="http://schemas.microsoft.com/office/drawing/2014/main" id="{EAF8C9C5-B916-462D-96B5-B00B09F40149}"/>
                </a:ext>
              </a:extLst>
            </p:cNvPr>
            <p:cNvSpPr>
              <a:spLocks noChangeArrowheads="1"/>
            </p:cNvSpPr>
            <p:nvPr/>
          </p:nvSpPr>
          <p:spPr bwMode="auto">
            <a:xfrm>
              <a:off x="2197101" y="579438"/>
              <a:ext cx="22225" cy="206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37" name="Rectangle 7">
              <a:extLst>
                <a:ext uri="{FF2B5EF4-FFF2-40B4-BE49-F238E27FC236}">
                  <a16:creationId xmlns:a16="http://schemas.microsoft.com/office/drawing/2014/main" id="{0E648AAB-308D-42BC-884A-144CC37680CC}"/>
                </a:ext>
              </a:extLst>
            </p:cNvPr>
            <p:cNvSpPr>
              <a:spLocks noChangeArrowheads="1"/>
            </p:cNvSpPr>
            <p:nvPr/>
          </p:nvSpPr>
          <p:spPr bwMode="auto">
            <a:xfrm>
              <a:off x="2165351" y="611188"/>
              <a:ext cx="22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38" name="Rectangle 8">
              <a:extLst>
                <a:ext uri="{FF2B5EF4-FFF2-40B4-BE49-F238E27FC236}">
                  <a16:creationId xmlns:a16="http://schemas.microsoft.com/office/drawing/2014/main" id="{56C1BED3-CC0E-4102-8EA0-F2F140518583}"/>
                </a:ext>
              </a:extLst>
            </p:cNvPr>
            <p:cNvSpPr>
              <a:spLocks noChangeArrowheads="1"/>
            </p:cNvSpPr>
            <p:nvPr/>
          </p:nvSpPr>
          <p:spPr bwMode="auto">
            <a:xfrm>
              <a:off x="2197101" y="611188"/>
              <a:ext cx="22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39" name="Rectangle 9">
              <a:extLst>
                <a:ext uri="{FF2B5EF4-FFF2-40B4-BE49-F238E27FC236}">
                  <a16:creationId xmlns:a16="http://schemas.microsoft.com/office/drawing/2014/main" id="{4134817D-E7D7-47A1-A418-8AE9F93BAE78}"/>
                </a:ext>
              </a:extLst>
            </p:cNvPr>
            <p:cNvSpPr>
              <a:spLocks noChangeArrowheads="1"/>
            </p:cNvSpPr>
            <p:nvPr/>
          </p:nvSpPr>
          <p:spPr bwMode="auto">
            <a:xfrm>
              <a:off x="2165351" y="644525"/>
              <a:ext cx="22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40" name="Rectangle 10">
              <a:extLst>
                <a:ext uri="{FF2B5EF4-FFF2-40B4-BE49-F238E27FC236}">
                  <a16:creationId xmlns:a16="http://schemas.microsoft.com/office/drawing/2014/main" id="{1027A8E6-127D-40B7-B473-8B656048DB8E}"/>
                </a:ext>
              </a:extLst>
            </p:cNvPr>
            <p:cNvSpPr>
              <a:spLocks noChangeArrowheads="1"/>
            </p:cNvSpPr>
            <p:nvPr/>
          </p:nvSpPr>
          <p:spPr bwMode="auto">
            <a:xfrm>
              <a:off x="2197101" y="644525"/>
              <a:ext cx="22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41" name="Freeform 11">
              <a:extLst>
                <a:ext uri="{FF2B5EF4-FFF2-40B4-BE49-F238E27FC236}">
                  <a16:creationId xmlns:a16="http://schemas.microsoft.com/office/drawing/2014/main" id="{0D327B3E-2034-41CA-ABBC-D64EC483603D}"/>
                </a:ext>
              </a:extLst>
            </p:cNvPr>
            <p:cNvSpPr>
              <a:spLocks noEditPoints="1"/>
            </p:cNvSpPr>
            <p:nvPr/>
          </p:nvSpPr>
          <p:spPr bwMode="auto">
            <a:xfrm>
              <a:off x="2098676" y="338138"/>
              <a:ext cx="187325" cy="350837"/>
            </a:xfrm>
            <a:custGeom>
              <a:avLst/>
              <a:gdLst>
                <a:gd name="T0" fmla="*/ 234 w 234"/>
                <a:gd name="T1" fmla="*/ 207 h 441"/>
                <a:gd name="T2" fmla="*/ 200 w 234"/>
                <a:gd name="T3" fmla="*/ 207 h 441"/>
                <a:gd name="T4" fmla="*/ 200 w 234"/>
                <a:gd name="T5" fmla="*/ 145 h 441"/>
                <a:gd name="T6" fmla="*/ 172 w 234"/>
                <a:gd name="T7" fmla="*/ 145 h 441"/>
                <a:gd name="T8" fmla="*/ 172 w 234"/>
                <a:gd name="T9" fmla="*/ 0 h 441"/>
                <a:gd name="T10" fmla="*/ 145 w 234"/>
                <a:gd name="T11" fmla="*/ 0 h 441"/>
                <a:gd name="T12" fmla="*/ 145 w 234"/>
                <a:gd name="T13" fmla="*/ 145 h 441"/>
                <a:gd name="T14" fmla="*/ 34 w 234"/>
                <a:gd name="T15" fmla="*/ 145 h 441"/>
                <a:gd name="T16" fmla="*/ 34 w 234"/>
                <a:gd name="T17" fmla="*/ 207 h 441"/>
                <a:gd name="T18" fmla="*/ 0 w 234"/>
                <a:gd name="T19" fmla="*/ 207 h 441"/>
                <a:gd name="T20" fmla="*/ 0 w 234"/>
                <a:gd name="T21" fmla="*/ 283 h 441"/>
                <a:gd name="T22" fmla="*/ 34 w 234"/>
                <a:gd name="T23" fmla="*/ 283 h 441"/>
                <a:gd name="T24" fmla="*/ 34 w 234"/>
                <a:gd name="T25" fmla="*/ 441 h 441"/>
                <a:gd name="T26" fmla="*/ 62 w 234"/>
                <a:gd name="T27" fmla="*/ 441 h 441"/>
                <a:gd name="T28" fmla="*/ 62 w 234"/>
                <a:gd name="T29" fmla="*/ 283 h 441"/>
                <a:gd name="T30" fmla="*/ 172 w 234"/>
                <a:gd name="T31" fmla="*/ 283 h 441"/>
                <a:gd name="T32" fmla="*/ 172 w 234"/>
                <a:gd name="T33" fmla="*/ 441 h 441"/>
                <a:gd name="T34" fmla="*/ 200 w 234"/>
                <a:gd name="T35" fmla="*/ 441 h 441"/>
                <a:gd name="T36" fmla="*/ 200 w 234"/>
                <a:gd name="T37" fmla="*/ 283 h 441"/>
                <a:gd name="T38" fmla="*/ 234 w 234"/>
                <a:gd name="T39" fmla="*/ 283 h 441"/>
                <a:gd name="T40" fmla="*/ 234 w 234"/>
                <a:gd name="T41" fmla="*/ 207 h 441"/>
                <a:gd name="T42" fmla="*/ 62 w 234"/>
                <a:gd name="T43" fmla="*/ 172 h 441"/>
                <a:gd name="T44" fmla="*/ 172 w 234"/>
                <a:gd name="T45" fmla="*/ 172 h 441"/>
                <a:gd name="T46" fmla="*/ 172 w 234"/>
                <a:gd name="T47" fmla="*/ 207 h 441"/>
                <a:gd name="T48" fmla="*/ 62 w 234"/>
                <a:gd name="T49" fmla="*/ 207 h 441"/>
                <a:gd name="T50" fmla="*/ 62 w 234"/>
                <a:gd name="T51" fmla="*/ 172 h 441"/>
                <a:gd name="T52" fmla="*/ 207 w 234"/>
                <a:gd name="T53" fmla="*/ 255 h 441"/>
                <a:gd name="T54" fmla="*/ 200 w 234"/>
                <a:gd name="T55" fmla="*/ 255 h 441"/>
                <a:gd name="T56" fmla="*/ 34 w 234"/>
                <a:gd name="T57" fmla="*/ 255 h 441"/>
                <a:gd name="T58" fmla="*/ 27 w 234"/>
                <a:gd name="T59" fmla="*/ 255 h 441"/>
                <a:gd name="T60" fmla="*/ 27 w 234"/>
                <a:gd name="T61" fmla="*/ 234 h 441"/>
                <a:gd name="T62" fmla="*/ 34 w 234"/>
                <a:gd name="T63" fmla="*/ 234 h 441"/>
                <a:gd name="T64" fmla="*/ 200 w 234"/>
                <a:gd name="T65" fmla="*/ 234 h 441"/>
                <a:gd name="T66" fmla="*/ 207 w 234"/>
                <a:gd name="T67" fmla="*/ 234 h 441"/>
                <a:gd name="T68" fmla="*/ 207 w 234"/>
                <a:gd name="T69" fmla="*/ 255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441">
                  <a:moveTo>
                    <a:pt x="234" y="207"/>
                  </a:moveTo>
                  <a:lnTo>
                    <a:pt x="200" y="207"/>
                  </a:lnTo>
                  <a:lnTo>
                    <a:pt x="200" y="145"/>
                  </a:lnTo>
                  <a:lnTo>
                    <a:pt x="172" y="145"/>
                  </a:lnTo>
                  <a:lnTo>
                    <a:pt x="172" y="0"/>
                  </a:lnTo>
                  <a:lnTo>
                    <a:pt x="145" y="0"/>
                  </a:lnTo>
                  <a:lnTo>
                    <a:pt x="145" y="145"/>
                  </a:lnTo>
                  <a:lnTo>
                    <a:pt x="34" y="145"/>
                  </a:lnTo>
                  <a:lnTo>
                    <a:pt x="34" y="207"/>
                  </a:lnTo>
                  <a:lnTo>
                    <a:pt x="0" y="207"/>
                  </a:lnTo>
                  <a:lnTo>
                    <a:pt x="0" y="283"/>
                  </a:lnTo>
                  <a:lnTo>
                    <a:pt x="34" y="283"/>
                  </a:lnTo>
                  <a:lnTo>
                    <a:pt x="34" y="441"/>
                  </a:lnTo>
                  <a:lnTo>
                    <a:pt x="62" y="441"/>
                  </a:lnTo>
                  <a:lnTo>
                    <a:pt x="62" y="283"/>
                  </a:lnTo>
                  <a:lnTo>
                    <a:pt x="172" y="283"/>
                  </a:lnTo>
                  <a:lnTo>
                    <a:pt x="172" y="441"/>
                  </a:lnTo>
                  <a:lnTo>
                    <a:pt x="200" y="441"/>
                  </a:lnTo>
                  <a:lnTo>
                    <a:pt x="200" y="283"/>
                  </a:lnTo>
                  <a:lnTo>
                    <a:pt x="234" y="283"/>
                  </a:lnTo>
                  <a:lnTo>
                    <a:pt x="234" y="207"/>
                  </a:lnTo>
                  <a:close/>
                  <a:moveTo>
                    <a:pt x="62" y="172"/>
                  </a:moveTo>
                  <a:lnTo>
                    <a:pt x="172" y="172"/>
                  </a:lnTo>
                  <a:lnTo>
                    <a:pt x="172" y="207"/>
                  </a:lnTo>
                  <a:lnTo>
                    <a:pt x="62" y="207"/>
                  </a:lnTo>
                  <a:lnTo>
                    <a:pt x="62" y="172"/>
                  </a:lnTo>
                  <a:close/>
                  <a:moveTo>
                    <a:pt x="207" y="255"/>
                  </a:moveTo>
                  <a:lnTo>
                    <a:pt x="200" y="255"/>
                  </a:lnTo>
                  <a:lnTo>
                    <a:pt x="34" y="255"/>
                  </a:lnTo>
                  <a:lnTo>
                    <a:pt x="27" y="255"/>
                  </a:lnTo>
                  <a:lnTo>
                    <a:pt x="27" y="234"/>
                  </a:lnTo>
                  <a:lnTo>
                    <a:pt x="34" y="234"/>
                  </a:lnTo>
                  <a:lnTo>
                    <a:pt x="200" y="234"/>
                  </a:lnTo>
                  <a:lnTo>
                    <a:pt x="207" y="234"/>
                  </a:lnTo>
                  <a:lnTo>
                    <a:pt x="207"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42" name="Freeform 12">
              <a:extLst>
                <a:ext uri="{FF2B5EF4-FFF2-40B4-BE49-F238E27FC236}">
                  <a16:creationId xmlns:a16="http://schemas.microsoft.com/office/drawing/2014/main" id="{C69506CE-9834-44DA-BB99-8D8AE780AEEE}"/>
                </a:ext>
              </a:extLst>
            </p:cNvPr>
            <p:cNvSpPr>
              <a:spLocks noEditPoints="1"/>
            </p:cNvSpPr>
            <p:nvPr/>
          </p:nvSpPr>
          <p:spPr bwMode="auto">
            <a:xfrm>
              <a:off x="2679701" y="573088"/>
              <a:ext cx="103188" cy="104775"/>
            </a:xfrm>
            <a:custGeom>
              <a:avLst/>
              <a:gdLst>
                <a:gd name="T0" fmla="*/ 131 w 131"/>
                <a:gd name="T1" fmla="*/ 131 h 131"/>
                <a:gd name="T2" fmla="*/ 0 w 131"/>
                <a:gd name="T3" fmla="*/ 131 h 131"/>
                <a:gd name="T4" fmla="*/ 0 w 131"/>
                <a:gd name="T5" fmla="*/ 0 h 131"/>
                <a:gd name="T6" fmla="*/ 131 w 131"/>
                <a:gd name="T7" fmla="*/ 0 h 131"/>
                <a:gd name="T8" fmla="*/ 131 w 131"/>
                <a:gd name="T9" fmla="*/ 131 h 131"/>
                <a:gd name="T10" fmla="*/ 28 w 131"/>
                <a:gd name="T11" fmla="*/ 104 h 131"/>
                <a:gd name="T12" fmla="*/ 103 w 131"/>
                <a:gd name="T13" fmla="*/ 104 h 131"/>
                <a:gd name="T14" fmla="*/ 103 w 131"/>
                <a:gd name="T15" fmla="*/ 28 h 131"/>
                <a:gd name="T16" fmla="*/ 28 w 131"/>
                <a:gd name="T17" fmla="*/ 28 h 131"/>
                <a:gd name="T18" fmla="*/ 28 w 131"/>
                <a:gd name="T19"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31">
                  <a:moveTo>
                    <a:pt x="131" y="131"/>
                  </a:moveTo>
                  <a:lnTo>
                    <a:pt x="0" y="131"/>
                  </a:lnTo>
                  <a:lnTo>
                    <a:pt x="0" y="0"/>
                  </a:lnTo>
                  <a:lnTo>
                    <a:pt x="131" y="0"/>
                  </a:lnTo>
                  <a:lnTo>
                    <a:pt x="131" y="131"/>
                  </a:lnTo>
                  <a:close/>
                  <a:moveTo>
                    <a:pt x="28" y="104"/>
                  </a:moveTo>
                  <a:lnTo>
                    <a:pt x="103" y="104"/>
                  </a:lnTo>
                  <a:lnTo>
                    <a:pt x="103" y="28"/>
                  </a:lnTo>
                  <a:lnTo>
                    <a:pt x="28" y="28"/>
                  </a:lnTo>
                  <a:lnTo>
                    <a:pt x="2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43" name="Freeform 13">
              <a:extLst>
                <a:ext uri="{FF2B5EF4-FFF2-40B4-BE49-F238E27FC236}">
                  <a16:creationId xmlns:a16="http://schemas.microsoft.com/office/drawing/2014/main" id="{60DBF437-112F-4EB7-BF13-E0603494816A}"/>
                </a:ext>
              </a:extLst>
            </p:cNvPr>
            <p:cNvSpPr>
              <a:spLocks noEditPoints="1"/>
            </p:cNvSpPr>
            <p:nvPr/>
          </p:nvSpPr>
          <p:spPr bwMode="auto">
            <a:xfrm>
              <a:off x="2563813" y="508000"/>
              <a:ext cx="104775" cy="103187"/>
            </a:xfrm>
            <a:custGeom>
              <a:avLst/>
              <a:gdLst>
                <a:gd name="T0" fmla="*/ 131 w 131"/>
                <a:gd name="T1" fmla="*/ 131 h 131"/>
                <a:gd name="T2" fmla="*/ 0 w 131"/>
                <a:gd name="T3" fmla="*/ 131 h 131"/>
                <a:gd name="T4" fmla="*/ 0 w 131"/>
                <a:gd name="T5" fmla="*/ 0 h 131"/>
                <a:gd name="T6" fmla="*/ 131 w 131"/>
                <a:gd name="T7" fmla="*/ 0 h 131"/>
                <a:gd name="T8" fmla="*/ 131 w 131"/>
                <a:gd name="T9" fmla="*/ 131 h 131"/>
                <a:gd name="T10" fmla="*/ 28 w 131"/>
                <a:gd name="T11" fmla="*/ 103 h 131"/>
                <a:gd name="T12" fmla="*/ 104 w 131"/>
                <a:gd name="T13" fmla="*/ 103 h 131"/>
                <a:gd name="T14" fmla="*/ 104 w 131"/>
                <a:gd name="T15" fmla="*/ 27 h 131"/>
                <a:gd name="T16" fmla="*/ 28 w 131"/>
                <a:gd name="T17" fmla="*/ 27 h 131"/>
                <a:gd name="T18" fmla="*/ 28 w 131"/>
                <a:gd name="T19" fmla="*/ 10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31">
                  <a:moveTo>
                    <a:pt x="131" y="131"/>
                  </a:moveTo>
                  <a:lnTo>
                    <a:pt x="0" y="131"/>
                  </a:lnTo>
                  <a:lnTo>
                    <a:pt x="0" y="0"/>
                  </a:lnTo>
                  <a:lnTo>
                    <a:pt x="131" y="0"/>
                  </a:lnTo>
                  <a:lnTo>
                    <a:pt x="131" y="131"/>
                  </a:lnTo>
                  <a:close/>
                  <a:moveTo>
                    <a:pt x="28" y="103"/>
                  </a:moveTo>
                  <a:lnTo>
                    <a:pt x="104" y="103"/>
                  </a:lnTo>
                  <a:lnTo>
                    <a:pt x="104" y="27"/>
                  </a:lnTo>
                  <a:lnTo>
                    <a:pt x="28" y="27"/>
                  </a:lnTo>
                  <a:lnTo>
                    <a:pt x="28"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44" name="Freeform 14">
              <a:extLst>
                <a:ext uri="{FF2B5EF4-FFF2-40B4-BE49-F238E27FC236}">
                  <a16:creationId xmlns:a16="http://schemas.microsoft.com/office/drawing/2014/main" id="{E1CF64C3-0EAB-403C-A5C2-0D36F14A17F3}"/>
                </a:ext>
              </a:extLst>
            </p:cNvPr>
            <p:cNvSpPr>
              <a:spLocks noEditPoints="1"/>
            </p:cNvSpPr>
            <p:nvPr/>
          </p:nvSpPr>
          <p:spPr bwMode="auto">
            <a:xfrm>
              <a:off x="2449513" y="458788"/>
              <a:ext cx="103188" cy="103187"/>
            </a:xfrm>
            <a:custGeom>
              <a:avLst/>
              <a:gdLst>
                <a:gd name="T0" fmla="*/ 131 w 131"/>
                <a:gd name="T1" fmla="*/ 131 h 131"/>
                <a:gd name="T2" fmla="*/ 0 w 131"/>
                <a:gd name="T3" fmla="*/ 131 h 131"/>
                <a:gd name="T4" fmla="*/ 0 w 131"/>
                <a:gd name="T5" fmla="*/ 0 h 131"/>
                <a:gd name="T6" fmla="*/ 131 w 131"/>
                <a:gd name="T7" fmla="*/ 0 h 131"/>
                <a:gd name="T8" fmla="*/ 131 w 131"/>
                <a:gd name="T9" fmla="*/ 131 h 131"/>
                <a:gd name="T10" fmla="*/ 27 w 131"/>
                <a:gd name="T11" fmla="*/ 103 h 131"/>
                <a:gd name="T12" fmla="*/ 103 w 131"/>
                <a:gd name="T13" fmla="*/ 103 h 131"/>
                <a:gd name="T14" fmla="*/ 103 w 131"/>
                <a:gd name="T15" fmla="*/ 27 h 131"/>
                <a:gd name="T16" fmla="*/ 27 w 131"/>
                <a:gd name="T17" fmla="*/ 27 h 131"/>
                <a:gd name="T18" fmla="*/ 27 w 131"/>
                <a:gd name="T19" fmla="*/ 10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31">
                  <a:moveTo>
                    <a:pt x="131" y="131"/>
                  </a:moveTo>
                  <a:lnTo>
                    <a:pt x="0" y="131"/>
                  </a:lnTo>
                  <a:lnTo>
                    <a:pt x="0" y="0"/>
                  </a:lnTo>
                  <a:lnTo>
                    <a:pt x="131" y="0"/>
                  </a:lnTo>
                  <a:lnTo>
                    <a:pt x="131" y="131"/>
                  </a:lnTo>
                  <a:close/>
                  <a:moveTo>
                    <a:pt x="27" y="103"/>
                  </a:moveTo>
                  <a:lnTo>
                    <a:pt x="103" y="103"/>
                  </a:lnTo>
                  <a:lnTo>
                    <a:pt x="103" y="27"/>
                  </a:lnTo>
                  <a:lnTo>
                    <a:pt x="27" y="27"/>
                  </a:lnTo>
                  <a:lnTo>
                    <a:pt x="27"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45" name="Freeform 15">
              <a:extLst>
                <a:ext uri="{FF2B5EF4-FFF2-40B4-BE49-F238E27FC236}">
                  <a16:creationId xmlns:a16="http://schemas.microsoft.com/office/drawing/2014/main" id="{3BE73B3F-B642-4C46-BED7-83F046D6A65D}"/>
                </a:ext>
              </a:extLst>
            </p:cNvPr>
            <p:cNvSpPr>
              <a:spLocks noEditPoints="1"/>
            </p:cNvSpPr>
            <p:nvPr/>
          </p:nvSpPr>
          <p:spPr bwMode="auto">
            <a:xfrm>
              <a:off x="2411413" y="573088"/>
              <a:ext cx="141288" cy="153987"/>
            </a:xfrm>
            <a:custGeom>
              <a:avLst/>
              <a:gdLst>
                <a:gd name="T0" fmla="*/ 179 w 179"/>
                <a:gd name="T1" fmla="*/ 193 h 193"/>
                <a:gd name="T2" fmla="*/ 0 w 179"/>
                <a:gd name="T3" fmla="*/ 193 h 193"/>
                <a:gd name="T4" fmla="*/ 0 w 179"/>
                <a:gd name="T5" fmla="*/ 0 h 193"/>
                <a:gd name="T6" fmla="*/ 179 w 179"/>
                <a:gd name="T7" fmla="*/ 0 h 193"/>
                <a:gd name="T8" fmla="*/ 179 w 179"/>
                <a:gd name="T9" fmla="*/ 193 h 193"/>
                <a:gd name="T10" fmla="*/ 27 w 179"/>
                <a:gd name="T11" fmla="*/ 166 h 193"/>
                <a:gd name="T12" fmla="*/ 151 w 179"/>
                <a:gd name="T13" fmla="*/ 166 h 193"/>
                <a:gd name="T14" fmla="*/ 151 w 179"/>
                <a:gd name="T15" fmla="*/ 28 h 193"/>
                <a:gd name="T16" fmla="*/ 27 w 179"/>
                <a:gd name="T17" fmla="*/ 28 h 193"/>
                <a:gd name="T18" fmla="*/ 27 w 179"/>
                <a:gd name="T19" fmla="*/ 1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93">
                  <a:moveTo>
                    <a:pt x="179" y="193"/>
                  </a:moveTo>
                  <a:lnTo>
                    <a:pt x="0" y="193"/>
                  </a:lnTo>
                  <a:lnTo>
                    <a:pt x="0" y="0"/>
                  </a:lnTo>
                  <a:lnTo>
                    <a:pt x="179" y="0"/>
                  </a:lnTo>
                  <a:lnTo>
                    <a:pt x="179" y="193"/>
                  </a:lnTo>
                  <a:close/>
                  <a:moveTo>
                    <a:pt x="27" y="166"/>
                  </a:moveTo>
                  <a:lnTo>
                    <a:pt x="151" y="166"/>
                  </a:lnTo>
                  <a:lnTo>
                    <a:pt x="151" y="28"/>
                  </a:lnTo>
                  <a:lnTo>
                    <a:pt x="27" y="28"/>
                  </a:lnTo>
                  <a:lnTo>
                    <a:pt x="27"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46" name="Freeform 16">
              <a:extLst>
                <a:ext uri="{FF2B5EF4-FFF2-40B4-BE49-F238E27FC236}">
                  <a16:creationId xmlns:a16="http://schemas.microsoft.com/office/drawing/2014/main" id="{780B76E2-D93B-49F9-8871-4B9044A07127}"/>
                </a:ext>
              </a:extLst>
            </p:cNvPr>
            <p:cNvSpPr>
              <a:spLocks noEditPoints="1"/>
            </p:cNvSpPr>
            <p:nvPr/>
          </p:nvSpPr>
          <p:spPr bwMode="auto">
            <a:xfrm>
              <a:off x="2563813" y="622300"/>
              <a:ext cx="104775" cy="104775"/>
            </a:xfrm>
            <a:custGeom>
              <a:avLst/>
              <a:gdLst>
                <a:gd name="T0" fmla="*/ 131 w 131"/>
                <a:gd name="T1" fmla="*/ 131 h 131"/>
                <a:gd name="T2" fmla="*/ 0 w 131"/>
                <a:gd name="T3" fmla="*/ 131 h 131"/>
                <a:gd name="T4" fmla="*/ 0 w 131"/>
                <a:gd name="T5" fmla="*/ 0 h 131"/>
                <a:gd name="T6" fmla="*/ 131 w 131"/>
                <a:gd name="T7" fmla="*/ 0 h 131"/>
                <a:gd name="T8" fmla="*/ 131 w 131"/>
                <a:gd name="T9" fmla="*/ 131 h 131"/>
                <a:gd name="T10" fmla="*/ 28 w 131"/>
                <a:gd name="T11" fmla="*/ 104 h 131"/>
                <a:gd name="T12" fmla="*/ 104 w 131"/>
                <a:gd name="T13" fmla="*/ 104 h 131"/>
                <a:gd name="T14" fmla="*/ 104 w 131"/>
                <a:gd name="T15" fmla="*/ 28 h 131"/>
                <a:gd name="T16" fmla="*/ 28 w 131"/>
                <a:gd name="T17" fmla="*/ 28 h 131"/>
                <a:gd name="T18" fmla="*/ 28 w 131"/>
                <a:gd name="T19"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31">
                  <a:moveTo>
                    <a:pt x="131" y="131"/>
                  </a:moveTo>
                  <a:lnTo>
                    <a:pt x="0" y="131"/>
                  </a:lnTo>
                  <a:lnTo>
                    <a:pt x="0" y="0"/>
                  </a:lnTo>
                  <a:lnTo>
                    <a:pt x="131" y="0"/>
                  </a:lnTo>
                  <a:lnTo>
                    <a:pt x="131" y="131"/>
                  </a:lnTo>
                  <a:close/>
                  <a:moveTo>
                    <a:pt x="28" y="104"/>
                  </a:moveTo>
                  <a:lnTo>
                    <a:pt x="104" y="104"/>
                  </a:lnTo>
                  <a:lnTo>
                    <a:pt x="104" y="28"/>
                  </a:lnTo>
                  <a:lnTo>
                    <a:pt x="28" y="28"/>
                  </a:lnTo>
                  <a:lnTo>
                    <a:pt x="2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47" name="Rectangle 17">
              <a:extLst>
                <a:ext uri="{FF2B5EF4-FFF2-40B4-BE49-F238E27FC236}">
                  <a16:creationId xmlns:a16="http://schemas.microsoft.com/office/drawing/2014/main" id="{665A90FA-39D3-4400-86C9-87F5663D6C8A}"/>
                </a:ext>
              </a:extLst>
            </p:cNvPr>
            <p:cNvSpPr>
              <a:spLocks noChangeArrowheads="1"/>
            </p:cNvSpPr>
            <p:nvPr/>
          </p:nvSpPr>
          <p:spPr bwMode="auto">
            <a:xfrm>
              <a:off x="2503488" y="606425"/>
              <a:ext cx="11113" cy="87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48" name="Rectangle 18">
              <a:extLst>
                <a:ext uri="{FF2B5EF4-FFF2-40B4-BE49-F238E27FC236}">
                  <a16:creationId xmlns:a16="http://schemas.microsoft.com/office/drawing/2014/main" id="{2AC0C86C-DC46-470B-A23B-27BCC2906106}"/>
                </a:ext>
              </a:extLst>
            </p:cNvPr>
            <p:cNvSpPr>
              <a:spLocks noChangeArrowheads="1"/>
            </p:cNvSpPr>
            <p:nvPr/>
          </p:nvSpPr>
          <p:spPr bwMode="auto">
            <a:xfrm>
              <a:off x="2476501" y="606425"/>
              <a:ext cx="11113" cy="87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49" name="Rectangle 19">
              <a:extLst>
                <a:ext uri="{FF2B5EF4-FFF2-40B4-BE49-F238E27FC236}">
                  <a16:creationId xmlns:a16="http://schemas.microsoft.com/office/drawing/2014/main" id="{E2636372-EDD7-42F8-B13D-3C1C3F2A1C1D}"/>
                </a:ext>
              </a:extLst>
            </p:cNvPr>
            <p:cNvSpPr>
              <a:spLocks noChangeArrowheads="1"/>
            </p:cNvSpPr>
            <p:nvPr/>
          </p:nvSpPr>
          <p:spPr bwMode="auto">
            <a:xfrm>
              <a:off x="2449513" y="606425"/>
              <a:ext cx="11113" cy="87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50" name="Rectangle 20">
              <a:extLst>
                <a:ext uri="{FF2B5EF4-FFF2-40B4-BE49-F238E27FC236}">
                  <a16:creationId xmlns:a16="http://schemas.microsoft.com/office/drawing/2014/main" id="{5EF87870-DDA5-4090-9AA2-91F29CEEF8F2}"/>
                </a:ext>
              </a:extLst>
            </p:cNvPr>
            <p:cNvSpPr>
              <a:spLocks noChangeArrowheads="1"/>
            </p:cNvSpPr>
            <p:nvPr/>
          </p:nvSpPr>
          <p:spPr bwMode="auto">
            <a:xfrm>
              <a:off x="2624138" y="655638"/>
              <a:ext cx="11113"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51" name="Rectangle 21">
              <a:extLst>
                <a:ext uri="{FF2B5EF4-FFF2-40B4-BE49-F238E27FC236}">
                  <a16:creationId xmlns:a16="http://schemas.microsoft.com/office/drawing/2014/main" id="{E2FDD678-3282-49FD-9B04-246444ADB4E9}"/>
                </a:ext>
              </a:extLst>
            </p:cNvPr>
            <p:cNvSpPr>
              <a:spLocks noChangeArrowheads="1"/>
            </p:cNvSpPr>
            <p:nvPr/>
          </p:nvSpPr>
          <p:spPr bwMode="auto">
            <a:xfrm>
              <a:off x="2597151" y="655638"/>
              <a:ext cx="11113"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52" name="Rectangle 22">
              <a:extLst>
                <a:ext uri="{FF2B5EF4-FFF2-40B4-BE49-F238E27FC236}">
                  <a16:creationId xmlns:a16="http://schemas.microsoft.com/office/drawing/2014/main" id="{2D8A7B50-B30C-4E81-A18E-F7689601DC9F}"/>
                </a:ext>
              </a:extLst>
            </p:cNvPr>
            <p:cNvSpPr>
              <a:spLocks noChangeArrowheads="1"/>
            </p:cNvSpPr>
            <p:nvPr/>
          </p:nvSpPr>
          <p:spPr bwMode="auto">
            <a:xfrm>
              <a:off x="2624138" y="541338"/>
              <a:ext cx="11113"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53" name="Rectangle 23">
              <a:extLst>
                <a:ext uri="{FF2B5EF4-FFF2-40B4-BE49-F238E27FC236}">
                  <a16:creationId xmlns:a16="http://schemas.microsoft.com/office/drawing/2014/main" id="{B37E85EF-049C-4E76-B499-6D0F8744EF9D}"/>
                </a:ext>
              </a:extLst>
            </p:cNvPr>
            <p:cNvSpPr>
              <a:spLocks noChangeArrowheads="1"/>
            </p:cNvSpPr>
            <p:nvPr/>
          </p:nvSpPr>
          <p:spPr bwMode="auto">
            <a:xfrm>
              <a:off x="2597151" y="541338"/>
              <a:ext cx="11113"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54" name="Rectangle 24">
              <a:extLst>
                <a:ext uri="{FF2B5EF4-FFF2-40B4-BE49-F238E27FC236}">
                  <a16:creationId xmlns:a16="http://schemas.microsoft.com/office/drawing/2014/main" id="{74532A58-C8CF-44B4-912F-6FA4D7FD6F6B}"/>
                </a:ext>
              </a:extLst>
            </p:cNvPr>
            <p:cNvSpPr>
              <a:spLocks noChangeArrowheads="1"/>
            </p:cNvSpPr>
            <p:nvPr/>
          </p:nvSpPr>
          <p:spPr bwMode="auto">
            <a:xfrm>
              <a:off x="2509838" y="492125"/>
              <a:ext cx="11113"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55" name="Rectangle 25">
              <a:extLst>
                <a:ext uri="{FF2B5EF4-FFF2-40B4-BE49-F238E27FC236}">
                  <a16:creationId xmlns:a16="http://schemas.microsoft.com/office/drawing/2014/main" id="{C560BA80-2C3A-4E00-B645-54E814110DFE}"/>
                </a:ext>
              </a:extLst>
            </p:cNvPr>
            <p:cNvSpPr>
              <a:spLocks noChangeArrowheads="1"/>
            </p:cNvSpPr>
            <p:nvPr/>
          </p:nvSpPr>
          <p:spPr bwMode="auto">
            <a:xfrm>
              <a:off x="2482851" y="492125"/>
              <a:ext cx="952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56" name="Freeform 26">
              <a:extLst>
                <a:ext uri="{FF2B5EF4-FFF2-40B4-BE49-F238E27FC236}">
                  <a16:creationId xmlns:a16="http://schemas.microsoft.com/office/drawing/2014/main" id="{CCCB8E6D-C946-458D-AD66-7DD16D9B7971}"/>
                </a:ext>
              </a:extLst>
            </p:cNvPr>
            <p:cNvSpPr>
              <a:spLocks noEditPoints="1"/>
            </p:cNvSpPr>
            <p:nvPr/>
          </p:nvSpPr>
          <p:spPr bwMode="auto">
            <a:xfrm>
              <a:off x="2295526" y="584200"/>
              <a:ext cx="104775" cy="104775"/>
            </a:xfrm>
            <a:custGeom>
              <a:avLst/>
              <a:gdLst>
                <a:gd name="T0" fmla="*/ 131 w 131"/>
                <a:gd name="T1" fmla="*/ 131 h 131"/>
                <a:gd name="T2" fmla="*/ 0 w 131"/>
                <a:gd name="T3" fmla="*/ 131 h 131"/>
                <a:gd name="T4" fmla="*/ 0 w 131"/>
                <a:gd name="T5" fmla="*/ 0 h 131"/>
                <a:gd name="T6" fmla="*/ 131 w 131"/>
                <a:gd name="T7" fmla="*/ 0 h 131"/>
                <a:gd name="T8" fmla="*/ 131 w 131"/>
                <a:gd name="T9" fmla="*/ 131 h 131"/>
                <a:gd name="T10" fmla="*/ 27 w 131"/>
                <a:gd name="T11" fmla="*/ 104 h 131"/>
                <a:gd name="T12" fmla="*/ 103 w 131"/>
                <a:gd name="T13" fmla="*/ 104 h 131"/>
                <a:gd name="T14" fmla="*/ 103 w 131"/>
                <a:gd name="T15" fmla="*/ 28 h 131"/>
                <a:gd name="T16" fmla="*/ 27 w 131"/>
                <a:gd name="T17" fmla="*/ 28 h 131"/>
                <a:gd name="T18" fmla="*/ 27 w 131"/>
                <a:gd name="T19"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31">
                  <a:moveTo>
                    <a:pt x="131" y="131"/>
                  </a:moveTo>
                  <a:lnTo>
                    <a:pt x="0" y="131"/>
                  </a:lnTo>
                  <a:lnTo>
                    <a:pt x="0" y="0"/>
                  </a:lnTo>
                  <a:lnTo>
                    <a:pt x="131" y="0"/>
                  </a:lnTo>
                  <a:lnTo>
                    <a:pt x="131" y="131"/>
                  </a:lnTo>
                  <a:close/>
                  <a:moveTo>
                    <a:pt x="27" y="104"/>
                  </a:moveTo>
                  <a:lnTo>
                    <a:pt x="103" y="104"/>
                  </a:lnTo>
                  <a:lnTo>
                    <a:pt x="103" y="28"/>
                  </a:lnTo>
                  <a:lnTo>
                    <a:pt x="27" y="28"/>
                  </a:lnTo>
                  <a:lnTo>
                    <a:pt x="27"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57" name="Rectangle 27">
              <a:extLst>
                <a:ext uri="{FF2B5EF4-FFF2-40B4-BE49-F238E27FC236}">
                  <a16:creationId xmlns:a16="http://schemas.microsoft.com/office/drawing/2014/main" id="{1E5D1743-B9B1-4C67-A97A-1E7D0C939942}"/>
                </a:ext>
              </a:extLst>
            </p:cNvPr>
            <p:cNvSpPr>
              <a:spLocks noChangeArrowheads="1"/>
            </p:cNvSpPr>
            <p:nvPr/>
          </p:nvSpPr>
          <p:spPr bwMode="auto">
            <a:xfrm>
              <a:off x="2355851" y="617538"/>
              <a:ext cx="11113"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58" name="Rectangle 28">
              <a:extLst>
                <a:ext uri="{FF2B5EF4-FFF2-40B4-BE49-F238E27FC236}">
                  <a16:creationId xmlns:a16="http://schemas.microsoft.com/office/drawing/2014/main" id="{2F2C7983-FDC0-4B90-9B19-5F6320D23119}"/>
                </a:ext>
              </a:extLst>
            </p:cNvPr>
            <p:cNvSpPr>
              <a:spLocks noChangeArrowheads="1"/>
            </p:cNvSpPr>
            <p:nvPr/>
          </p:nvSpPr>
          <p:spPr bwMode="auto">
            <a:xfrm>
              <a:off x="2328863" y="617538"/>
              <a:ext cx="11113"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59" name="Rectangle 29">
              <a:extLst>
                <a:ext uri="{FF2B5EF4-FFF2-40B4-BE49-F238E27FC236}">
                  <a16:creationId xmlns:a16="http://schemas.microsoft.com/office/drawing/2014/main" id="{51B900C9-C1E6-4B35-8E39-ABB0DE710827}"/>
                </a:ext>
              </a:extLst>
            </p:cNvPr>
            <p:cNvSpPr>
              <a:spLocks noChangeArrowheads="1"/>
            </p:cNvSpPr>
            <p:nvPr/>
          </p:nvSpPr>
          <p:spPr bwMode="auto">
            <a:xfrm>
              <a:off x="2738438" y="606425"/>
              <a:ext cx="11113"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60" name="Rectangle 30">
              <a:extLst>
                <a:ext uri="{FF2B5EF4-FFF2-40B4-BE49-F238E27FC236}">
                  <a16:creationId xmlns:a16="http://schemas.microsoft.com/office/drawing/2014/main" id="{B8232E0D-73FB-46AD-8494-B5A71C56775B}"/>
                </a:ext>
              </a:extLst>
            </p:cNvPr>
            <p:cNvSpPr>
              <a:spLocks noChangeArrowheads="1"/>
            </p:cNvSpPr>
            <p:nvPr/>
          </p:nvSpPr>
          <p:spPr bwMode="auto">
            <a:xfrm>
              <a:off x="2711451" y="606425"/>
              <a:ext cx="11113"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sp>
          <p:nvSpPr>
            <p:cNvPr id="61" name="Freeform 31">
              <a:extLst>
                <a:ext uri="{FF2B5EF4-FFF2-40B4-BE49-F238E27FC236}">
                  <a16:creationId xmlns:a16="http://schemas.microsoft.com/office/drawing/2014/main" id="{02D672E4-4EC7-4D24-84CE-1E932D4C7039}"/>
                </a:ext>
              </a:extLst>
            </p:cNvPr>
            <p:cNvSpPr>
              <a:spLocks noEditPoints="1"/>
            </p:cNvSpPr>
            <p:nvPr/>
          </p:nvSpPr>
          <p:spPr bwMode="auto">
            <a:xfrm>
              <a:off x="2093913" y="688975"/>
              <a:ext cx="712788" cy="211137"/>
            </a:xfrm>
            <a:custGeom>
              <a:avLst/>
              <a:gdLst>
                <a:gd name="T0" fmla="*/ 899 w 899"/>
                <a:gd name="T1" fmla="*/ 0 h 267"/>
                <a:gd name="T2" fmla="*/ 728 w 899"/>
                <a:gd name="T3" fmla="*/ 62 h 267"/>
                <a:gd name="T4" fmla="*/ 308 w 899"/>
                <a:gd name="T5" fmla="*/ 14 h 267"/>
                <a:gd name="T6" fmla="*/ 84 w 899"/>
                <a:gd name="T7" fmla="*/ 205 h 267"/>
                <a:gd name="T8" fmla="*/ 19 w 899"/>
                <a:gd name="T9" fmla="*/ 227 h 267"/>
                <a:gd name="T10" fmla="*/ 29 w 899"/>
                <a:gd name="T11" fmla="*/ 253 h 267"/>
                <a:gd name="T12" fmla="*/ 164 w 899"/>
                <a:gd name="T13" fmla="*/ 212 h 267"/>
                <a:gd name="T14" fmla="*/ 222 w 899"/>
                <a:gd name="T15" fmla="*/ 200 h 267"/>
                <a:gd name="T16" fmla="*/ 276 w 899"/>
                <a:gd name="T17" fmla="*/ 193 h 267"/>
                <a:gd name="T18" fmla="*/ 325 w 899"/>
                <a:gd name="T19" fmla="*/ 191 h 267"/>
                <a:gd name="T20" fmla="*/ 369 w 899"/>
                <a:gd name="T21" fmla="*/ 195 h 267"/>
                <a:gd name="T22" fmla="*/ 405 w 899"/>
                <a:gd name="T23" fmla="*/ 205 h 267"/>
                <a:gd name="T24" fmla="*/ 437 w 899"/>
                <a:gd name="T25" fmla="*/ 219 h 267"/>
                <a:gd name="T26" fmla="*/ 456 w 899"/>
                <a:gd name="T27" fmla="*/ 233 h 267"/>
                <a:gd name="T28" fmla="*/ 472 w 899"/>
                <a:gd name="T29" fmla="*/ 243 h 267"/>
                <a:gd name="T30" fmla="*/ 499 w 899"/>
                <a:gd name="T31" fmla="*/ 258 h 267"/>
                <a:gd name="T32" fmla="*/ 524 w 899"/>
                <a:gd name="T33" fmla="*/ 265 h 267"/>
                <a:gd name="T34" fmla="*/ 536 w 899"/>
                <a:gd name="T35" fmla="*/ 265 h 267"/>
                <a:gd name="T36" fmla="*/ 548 w 899"/>
                <a:gd name="T37" fmla="*/ 267 h 267"/>
                <a:gd name="T38" fmla="*/ 577 w 899"/>
                <a:gd name="T39" fmla="*/ 264 h 267"/>
                <a:gd name="T40" fmla="*/ 603 w 899"/>
                <a:gd name="T41" fmla="*/ 255 h 267"/>
                <a:gd name="T42" fmla="*/ 651 w 899"/>
                <a:gd name="T43" fmla="*/ 227 h 267"/>
                <a:gd name="T44" fmla="*/ 673 w 899"/>
                <a:gd name="T45" fmla="*/ 215 h 267"/>
                <a:gd name="T46" fmla="*/ 706 w 899"/>
                <a:gd name="T47" fmla="*/ 200 h 267"/>
                <a:gd name="T48" fmla="*/ 730 w 899"/>
                <a:gd name="T49" fmla="*/ 195 h 267"/>
                <a:gd name="T50" fmla="*/ 742 w 899"/>
                <a:gd name="T51" fmla="*/ 195 h 267"/>
                <a:gd name="T52" fmla="*/ 768 w 899"/>
                <a:gd name="T53" fmla="*/ 200 h 267"/>
                <a:gd name="T54" fmla="*/ 792 w 899"/>
                <a:gd name="T55" fmla="*/ 210 h 267"/>
                <a:gd name="T56" fmla="*/ 816 w 899"/>
                <a:gd name="T57" fmla="*/ 229 h 267"/>
                <a:gd name="T58" fmla="*/ 840 w 899"/>
                <a:gd name="T59" fmla="*/ 253 h 267"/>
                <a:gd name="T60" fmla="*/ 861 w 899"/>
                <a:gd name="T61" fmla="*/ 234 h 267"/>
                <a:gd name="T62" fmla="*/ 830 w 899"/>
                <a:gd name="T63" fmla="*/ 203 h 267"/>
                <a:gd name="T64" fmla="*/ 797 w 899"/>
                <a:gd name="T65" fmla="*/ 183 h 267"/>
                <a:gd name="T66" fmla="*/ 637 w 899"/>
                <a:gd name="T67" fmla="*/ 205 h 267"/>
                <a:gd name="T68" fmla="*/ 615 w 899"/>
                <a:gd name="T69" fmla="*/ 219 h 267"/>
                <a:gd name="T70" fmla="*/ 579 w 899"/>
                <a:gd name="T71" fmla="*/ 234 h 267"/>
                <a:gd name="T72" fmla="*/ 553 w 899"/>
                <a:gd name="T73" fmla="*/ 239 h 267"/>
                <a:gd name="T74" fmla="*/ 539 w 899"/>
                <a:gd name="T75" fmla="*/ 239 h 267"/>
                <a:gd name="T76" fmla="*/ 518 w 899"/>
                <a:gd name="T77" fmla="*/ 234 h 267"/>
                <a:gd name="T78" fmla="*/ 486 w 899"/>
                <a:gd name="T79" fmla="*/ 220 h 267"/>
                <a:gd name="T80" fmla="*/ 472 w 899"/>
                <a:gd name="T81" fmla="*/ 210 h 267"/>
                <a:gd name="T82" fmla="*/ 451 w 899"/>
                <a:gd name="T83" fmla="*/ 196 h 267"/>
                <a:gd name="T84" fmla="*/ 422 w 899"/>
                <a:gd name="T85" fmla="*/ 181 h 267"/>
                <a:gd name="T86" fmla="*/ 389 w 899"/>
                <a:gd name="T87" fmla="*/ 171 h 267"/>
                <a:gd name="T88" fmla="*/ 353 w 899"/>
                <a:gd name="T89" fmla="*/ 165 h 267"/>
                <a:gd name="T90" fmla="*/ 312 w 899"/>
                <a:gd name="T91" fmla="*/ 164 h 267"/>
                <a:gd name="T92" fmla="*/ 220 w 899"/>
                <a:gd name="T93" fmla="*/ 172 h 267"/>
                <a:gd name="T94" fmla="*/ 112 w 899"/>
                <a:gd name="T95" fmla="*/ 198 h 267"/>
                <a:gd name="T96" fmla="*/ 298 w 899"/>
                <a:gd name="T97" fmla="*/ 41 h 267"/>
                <a:gd name="T98" fmla="*/ 746 w 899"/>
                <a:gd name="T99" fmla="*/ 90 h 267"/>
                <a:gd name="T100" fmla="*/ 851 w 899"/>
                <a:gd name="T101" fmla="*/ 28 h 267"/>
                <a:gd name="T102" fmla="*/ 770 w 899"/>
                <a:gd name="T103" fmla="*/ 172 h 267"/>
                <a:gd name="T104" fmla="*/ 746 w 899"/>
                <a:gd name="T105" fmla="*/ 167 h 267"/>
                <a:gd name="T106" fmla="*/ 728 w 899"/>
                <a:gd name="T107" fmla="*/ 167 h 267"/>
                <a:gd name="T108" fmla="*/ 699 w 899"/>
                <a:gd name="T109" fmla="*/ 172 h 267"/>
                <a:gd name="T110" fmla="*/ 661 w 899"/>
                <a:gd name="T111" fmla="*/ 189 h 267"/>
                <a:gd name="T112" fmla="*/ 637 w 899"/>
                <a:gd name="T113" fmla="*/ 20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9" h="267">
                  <a:moveTo>
                    <a:pt x="797" y="183"/>
                  </a:moveTo>
                  <a:lnTo>
                    <a:pt x="899" y="0"/>
                  </a:lnTo>
                  <a:lnTo>
                    <a:pt x="763" y="0"/>
                  </a:lnTo>
                  <a:lnTo>
                    <a:pt x="728" y="62"/>
                  </a:lnTo>
                  <a:lnTo>
                    <a:pt x="377" y="62"/>
                  </a:lnTo>
                  <a:lnTo>
                    <a:pt x="308" y="14"/>
                  </a:lnTo>
                  <a:lnTo>
                    <a:pt x="0" y="14"/>
                  </a:lnTo>
                  <a:lnTo>
                    <a:pt x="84" y="205"/>
                  </a:lnTo>
                  <a:lnTo>
                    <a:pt x="84" y="205"/>
                  </a:lnTo>
                  <a:lnTo>
                    <a:pt x="19" y="227"/>
                  </a:lnTo>
                  <a:lnTo>
                    <a:pt x="29" y="253"/>
                  </a:lnTo>
                  <a:lnTo>
                    <a:pt x="29" y="253"/>
                  </a:lnTo>
                  <a:lnTo>
                    <a:pt x="98" y="229"/>
                  </a:lnTo>
                  <a:lnTo>
                    <a:pt x="164" y="212"/>
                  </a:lnTo>
                  <a:lnTo>
                    <a:pt x="193" y="205"/>
                  </a:lnTo>
                  <a:lnTo>
                    <a:pt x="222" y="200"/>
                  </a:lnTo>
                  <a:lnTo>
                    <a:pt x="250" y="195"/>
                  </a:lnTo>
                  <a:lnTo>
                    <a:pt x="276" y="193"/>
                  </a:lnTo>
                  <a:lnTo>
                    <a:pt x="301" y="191"/>
                  </a:lnTo>
                  <a:lnTo>
                    <a:pt x="325" y="191"/>
                  </a:lnTo>
                  <a:lnTo>
                    <a:pt x="346" y="193"/>
                  </a:lnTo>
                  <a:lnTo>
                    <a:pt x="369" y="195"/>
                  </a:lnTo>
                  <a:lnTo>
                    <a:pt x="387" y="200"/>
                  </a:lnTo>
                  <a:lnTo>
                    <a:pt x="405" y="205"/>
                  </a:lnTo>
                  <a:lnTo>
                    <a:pt x="422" y="212"/>
                  </a:lnTo>
                  <a:lnTo>
                    <a:pt x="437" y="219"/>
                  </a:lnTo>
                  <a:lnTo>
                    <a:pt x="437" y="219"/>
                  </a:lnTo>
                  <a:lnTo>
                    <a:pt x="456" y="233"/>
                  </a:lnTo>
                  <a:lnTo>
                    <a:pt x="456" y="233"/>
                  </a:lnTo>
                  <a:lnTo>
                    <a:pt x="472" y="243"/>
                  </a:lnTo>
                  <a:lnTo>
                    <a:pt x="489" y="253"/>
                  </a:lnTo>
                  <a:lnTo>
                    <a:pt x="499" y="258"/>
                  </a:lnTo>
                  <a:lnTo>
                    <a:pt x="511" y="262"/>
                  </a:lnTo>
                  <a:lnTo>
                    <a:pt x="524" y="265"/>
                  </a:lnTo>
                  <a:lnTo>
                    <a:pt x="536" y="265"/>
                  </a:lnTo>
                  <a:lnTo>
                    <a:pt x="536" y="265"/>
                  </a:lnTo>
                  <a:lnTo>
                    <a:pt x="548" y="267"/>
                  </a:lnTo>
                  <a:lnTo>
                    <a:pt x="548" y="267"/>
                  </a:lnTo>
                  <a:lnTo>
                    <a:pt x="561" y="265"/>
                  </a:lnTo>
                  <a:lnTo>
                    <a:pt x="577" y="264"/>
                  </a:lnTo>
                  <a:lnTo>
                    <a:pt x="591" y="260"/>
                  </a:lnTo>
                  <a:lnTo>
                    <a:pt x="603" y="255"/>
                  </a:lnTo>
                  <a:lnTo>
                    <a:pt x="629" y="241"/>
                  </a:lnTo>
                  <a:lnTo>
                    <a:pt x="651" y="227"/>
                  </a:lnTo>
                  <a:lnTo>
                    <a:pt x="651" y="227"/>
                  </a:lnTo>
                  <a:lnTo>
                    <a:pt x="673" y="215"/>
                  </a:lnTo>
                  <a:lnTo>
                    <a:pt x="696" y="203"/>
                  </a:lnTo>
                  <a:lnTo>
                    <a:pt x="706" y="200"/>
                  </a:lnTo>
                  <a:lnTo>
                    <a:pt x="718" y="196"/>
                  </a:lnTo>
                  <a:lnTo>
                    <a:pt x="730" y="195"/>
                  </a:lnTo>
                  <a:lnTo>
                    <a:pt x="742" y="195"/>
                  </a:lnTo>
                  <a:lnTo>
                    <a:pt x="742" y="195"/>
                  </a:lnTo>
                  <a:lnTo>
                    <a:pt x="756" y="196"/>
                  </a:lnTo>
                  <a:lnTo>
                    <a:pt x="768" y="200"/>
                  </a:lnTo>
                  <a:lnTo>
                    <a:pt x="780" y="205"/>
                  </a:lnTo>
                  <a:lnTo>
                    <a:pt x="792" y="210"/>
                  </a:lnTo>
                  <a:lnTo>
                    <a:pt x="804" y="219"/>
                  </a:lnTo>
                  <a:lnTo>
                    <a:pt x="816" y="229"/>
                  </a:lnTo>
                  <a:lnTo>
                    <a:pt x="828" y="239"/>
                  </a:lnTo>
                  <a:lnTo>
                    <a:pt x="840" y="253"/>
                  </a:lnTo>
                  <a:lnTo>
                    <a:pt x="861" y="234"/>
                  </a:lnTo>
                  <a:lnTo>
                    <a:pt x="861" y="234"/>
                  </a:lnTo>
                  <a:lnTo>
                    <a:pt x="846" y="217"/>
                  </a:lnTo>
                  <a:lnTo>
                    <a:pt x="830" y="203"/>
                  </a:lnTo>
                  <a:lnTo>
                    <a:pt x="813" y="191"/>
                  </a:lnTo>
                  <a:lnTo>
                    <a:pt x="797" y="183"/>
                  </a:lnTo>
                  <a:lnTo>
                    <a:pt x="797" y="183"/>
                  </a:lnTo>
                  <a:close/>
                  <a:moveTo>
                    <a:pt x="637" y="205"/>
                  </a:moveTo>
                  <a:lnTo>
                    <a:pt x="637" y="205"/>
                  </a:lnTo>
                  <a:lnTo>
                    <a:pt x="615" y="219"/>
                  </a:lnTo>
                  <a:lnTo>
                    <a:pt x="591" y="229"/>
                  </a:lnTo>
                  <a:lnTo>
                    <a:pt x="579" y="234"/>
                  </a:lnTo>
                  <a:lnTo>
                    <a:pt x="565" y="238"/>
                  </a:lnTo>
                  <a:lnTo>
                    <a:pt x="553" y="239"/>
                  </a:lnTo>
                  <a:lnTo>
                    <a:pt x="539" y="239"/>
                  </a:lnTo>
                  <a:lnTo>
                    <a:pt x="539" y="239"/>
                  </a:lnTo>
                  <a:lnTo>
                    <a:pt x="529" y="238"/>
                  </a:lnTo>
                  <a:lnTo>
                    <a:pt x="518" y="234"/>
                  </a:lnTo>
                  <a:lnTo>
                    <a:pt x="501" y="229"/>
                  </a:lnTo>
                  <a:lnTo>
                    <a:pt x="486" y="220"/>
                  </a:lnTo>
                  <a:lnTo>
                    <a:pt x="472" y="210"/>
                  </a:lnTo>
                  <a:lnTo>
                    <a:pt x="472" y="210"/>
                  </a:lnTo>
                  <a:lnTo>
                    <a:pt x="451" y="196"/>
                  </a:lnTo>
                  <a:lnTo>
                    <a:pt x="451" y="196"/>
                  </a:lnTo>
                  <a:lnTo>
                    <a:pt x="437" y="188"/>
                  </a:lnTo>
                  <a:lnTo>
                    <a:pt x="422" y="181"/>
                  </a:lnTo>
                  <a:lnTo>
                    <a:pt x="406" y="176"/>
                  </a:lnTo>
                  <a:lnTo>
                    <a:pt x="389" y="171"/>
                  </a:lnTo>
                  <a:lnTo>
                    <a:pt x="372" y="167"/>
                  </a:lnTo>
                  <a:lnTo>
                    <a:pt x="353" y="165"/>
                  </a:lnTo>
                  <a:lnTo>
                    <a:pt x="332" y="164"/>
                  </a:lnTo>
                  <a:lnTo>
                    <a:pt x="312" y="164"/>
                  </a:lnTo>
                  <a:lnTo>
                    <a:pt x="269" y="165"/>
                  </a:lnTo>
                  <a:lnTo>
                    <a:pt x="220" y="172"/>
                  </a:lnTo>
                  <a:lnTo>
                    <a:pt x="167" y="183"/>
                  </a:lnTo>
                  <a:lnTo>
                    <a:pt x="112" y="198"/>
                  </a:lnTo>
                  <a:lnTo>
                    <a:pt x="41" y="41"/>
                  </a:lnTo>
                  <a:lnTo>
                    <a:pt x="298" y="41"/>
                  </a:lnTo>
                  <a:lnTo>
                    <a:pt x="367" y="90"/>
                  </a:lnTo>
                  <a:lnTo>
                    <a:pt x="746" y="90"/>
                  </a:lnTo>
                  <a:lnTo>
                    <a:pt x="780" y="28"/>
                  </a:lnTo>
                  <a:lnTo>
                    <a:pt x="851" y="28"/>
                  </a:lnTo>
                  <a:lnTo>
                    <a:pt x="770" y="172"/>
                  </a:lnTo>
                  <a:lnTo>
                    <a:pt x="770" y="172"/>
                  </a:lnTo>
                  <a:lnTo>
                    <a:pt x="758" y="169"/>
                  </a:lnTo>
                  <a:lnTo>
                    <a:pt x="746" y="167"/>
                  </a:lnTo>
                  <a:lnTo>
                    <a:pt x="746" y="167"/>
                  </a:lnTo>
                  <a:lnTo>
                    <a:pt x="728" y="167"/>
                  </a:lnTo>
                  <a:lnTo>
                    <a:pt x="715" y="169"/>
                  </a:lnTo>
                  <a:lnTo>
                    <a:pt x="699" y="172"/>
                  </a:lnTo>
                  <a:lnTo>
                    <a:pt x="687" y="177"/>
                  </a:lnTo>
                  <a:lnTo>
                    <a:pt x="661" y="189"/>
                  </a:lnTo>
                  <a:lnTo>
                    <a:pt x="637" y="205"/>
                  </a:lnTo>
                  <a:lnTo>
                    <a:pt x="637"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72727"/>
                </a:solidFill>
              </a:endParaRPr>
            </a:p>
          </p:txBody>
        </p:sp>
      </p:grpSp>
      <p:grpSp>
        <p:nvGrpSpPr>
          <p:cNvPr id="62" name="Group 61">
            <a:extLst>
              <a:ext uri="{FF2B5EF4-FFF2-40B4-BE49-F238E27FC236}">
                <a16:creationId xmlns:a16="http://schemas.microsoft.com/office/drawing/2014/main" id="{0CFB4B3D-544B-4FF5-887D-9E98CE682436}"/>
              </a:ext>
            </a:extLst>
          </p:cNvPr>
          <p:cNvGrpSpPr/>
          <p:nvPr/>
        </p:nvGrpSpPr>
        <p:grpSpPr>
          <a:xfrm>
            <a:off x="926591" y="1356954"/>
            <a:ext cx="711200" cy="658813"/>
            <a:chOff x="2093913" y="2708275"/>
            <a:chExt cx="711200" cy="658813"/>
          </a:xfrm>
          <a:solidFill>
            <a:srgbClr val="272727"/>
          </a:solidFill>
        </p:grpSpPr>
        <p:sp>
          <p:nvSpPr>
            <p:cNvPr id="63" name="Rectangle 165">
              <a:extLst>
                <a:ext uri="{FF2B5EF4-FFF2-40B4-BE49-F238E27FC236}">
                  <a16:creationId xmlns:a16="http://schemas.microsoft.com/office/drawing/2014/main" id="{BB99D881-247E-4AA3-ADC1-3AE23C73AE41}"/>
                </a:ext>
              </a:extLst>
            </p:cNvPr>
            <p:cNvSpPr>
              <a:spLocks noChangeArrowheads="1"/>
            </p:cNvSpPr>
            <p:nvPr/>
          </p:nvSpPr>
          <p:spPr bwMode="auto">
            <a:xfrm>
              <a:off x="2165351" y="3028950"/>
              <a:ext cx="22225" cy="206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166">
              <a:extLst>
                <a:ext uri="{FF2B5EF4-FFF2-40B4-BE49-F238E27FC236}">
                  <a16:creationId xmlns:a16="http://schemas.microsoft.com/office/drawing/2014/main" id="{CC3DE5B3-9328-4F73-8645-731FCB7F0A3F}"/>
                </a:ext>
              </a:extLst>
            </p:cNvPr>
            <p:cNvSpPr>
              <a:spLocks noChangeArrowheads="1"/>
            </p:cNvSpPr>
            <p:nvPr/>
          </p:nvSpPr>
          <p:spPr bwMode="auto">
            <a:xfrm>
              <a:off x="2197101" y="3028950"/>
              <a:ext cx="22225" cy="206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Rectangle 167">
              <a:extLst>
                <a:ext uri="{FF2B5EF4-FFF2-40B4-BE49-F238E27FC236}">
                  <a16:creationId xmlns:a16="http://schemas.microsoft.com/office/drawing/2014/main" id="{8C77497B-F21F-488C-8729-286A900DA818}"/>
                </a:ext>
              </a:extLst>
            </p:cNvPr>
            <p:cNvSpPr>
              <a:spLocks noChangeArrowheads="1"/>
            </p:cNvSpPr>
            <p:nvPr/>
          </p:nvSpPr>
          <p:spPr bwMode="auto">
            <a:xfrm>
              <a:off x="2165351" y="3060700"/>
              <a:ext cx="22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Rectangle 168">
              <a:extLst>
                <a:ext uri="{FF2B5EF4-FFF2-40B4-BE49-F238E27FC236}">
                  <a16:creationId xmlns:a16="http://schemas.microsoft.com/office/drawing/2014/main" id="{9C6549AA-0035-494F-A01C-7E8FA9C36986}"/>
                </a:ext>
              </a:extLst>
            </p:cNvPr>
            <p:cNvSpPr>
              <a:spLocks noChangeArrowheads="1"/>
            </p:cNvSpPr>
            <p:nvPr/>
          </p:nvSpPr>
          <p:spPr bwMode="auto">
            <a:xfrm>
              <a:off x="2197101" y="3060700"/>
              <a:ext cx="22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169">
              <a:extLst>
                <a:ext uri="{FF2B5EF4-FFF2-40B4-BE49-F238E27FC236}">
                  <a16:creationId xmlns:a16="http://schemas.microsoft.com/office/drawing/2014/main" id="{670D213B-7758-4D19-8E81-A77925CD7880}"/>
                </a:ext>
              </a:extLst>
            </p:cNvPr>
            <p:cNvSpPr>
              <a:spLocks noChangeArrowheads="1"/>
            </p:cNvSpPr>
            <p:nvPr/>
          </p:nvSpPr>
          <p:spPr bwMode="auto">
            <a:xfrm>
              <a:off x="2165351" y="3094038"/>
              <a:ext cx="22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Rectangle 170">
              <a:extLst>
                <a:ext uri="{FF2B5EF4-FFF2-40B4-BE49-F238E27FC236}">
                  <a16:creationId xmlns:a16="http://schemas.microsoft.com/office/drawing/2014/main" id="{09243540-59D7-4D00-B6D6-C812F54EA18F}"/>
                </a:ext>
              </a:extLst>
            </p:cNvPr>
            <p:cNvSpPr>
              <a:spLocks noChangeArrowheads="1"/>
            </p:cNvSpPr>
            <p:nvPr/>
          </p:nvSpPr>
          <p:spPr bwMode="auto">
            <a:xfrm>
              <a:off x="2197101" y="3094038"/>
              <a:ext cx="22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171">
              <a:extLst>
                <a:ext uri="{FF2B5EF4-FFF2-40B4-BE49-F238E27FC236}">
                  <a16:creationId xmlns:a16="http://schemas.microsoft.com/office/drawing/2014/main" id="{CABD5897-7345-411A-81C4-FD54F148EAC7}"/>
                </a:ext>
              </a:extLst>
            </p:cNvPr>
            <p:cNvSpPr>
              <a:spLocks noEditPoints="1"/>
            </p:cNvSpPr>
            <p:nvPr/>
          </p:nvSpPr>
          <p:spPr bwMode="auto">
            <a:xfrm>
              <a:off x="2098676" y="2787650"/>
              <a:ext cx="187325" cy="350837"/>
            </a:xfrm>
            <a:custGeom>
              <a:avLst/>
              <a:gdLst>
                <a:gd name="T0" fmla="*/ 234 w 234"/>
                <a:gd name="T1" fmla="*/ 207 h 441"/>
                <a:gd name="T2" fmla="*/ 200 w 234"/>
                <a:gd name="T3" fmla="*/ 207 h 441"/>
                <a:gd name="T4" fmla="*/ 200 w 234"/>
                <a:gd name="T5" fmla="*/ 145 h 441"/>
                <a:gd name="T6" fmla="*/ 172 w 234"/>
                <a:gd name="T7" fmla="*/ 145 h 441"/>
                <a:gd name="T8" fmla="*/ 172 w 234"/>
                <a:gd name="T9" fmla="*/ 0 h 441"/>
                <a:gd name="T10" fmla="*/ 145 w 234"/>
                <a:gd name="T11" fmla="*/ 0 h 441"/>
                <a:gd name="T12" fmla="*/ 145 w 234"/>
                <a:gd name="T13" fmla="*/ 145 h 441"/>
                <a:gd name="T14" fmla="*/ 34 w 234"/>
                <a:gd name="T15" fmla="*/ 145 h 441"/>
                <a:gd name="T16" fmla="*/ 34 w 234"/>
                <a:gd name="T17" fmla="*/ 207 h 441"/>
                <a:gd name="T18" fmla="*/ 0 w 234"/>
                <a:gd name="T19" fmla="*/ 207 h 441"/>
                <a:gd name="T20" fmla="*/ 0 w 234"/>
                <a:gd name="T21" fmla="*/ 283 h 441"/>
                <a:gd name="T22" fmla="*/ 34 w 234"/>
                <a:gd name="T23" fmla="*/ 283 h 441"/>
                <a:gd name="T24" fmla="*/ 34 w 234"/>
                <a:gd name="T25" fmla="*/ 441 h 441"/>
                <a:gd name="T26" fmla="*/ 62 w 234"/>
                <a:gd name="T27" fmla="*/ 441 h 441"/>
                <a:gd name="T28" fmla="*/ 62 w 234"/>
                <a:gd name="T29" fmla="*/ 283 h 441"/>
                <a:gd name="T30" fmla="*/ 172 w 234"/>
                <a:gd name="T31" fmla="*/ 283 h 441"/>
                <a:gd name="T32" fmla="*/ 172 w 234"/>
                <a:gd name="T33" fmla="*/ 441 h 441"/>
                <a:gd name="T34" fmla="*/ 200 w 234"/>
                <a:gd name="T35" fmla="*/ 441 h 441"/>
                <a:gd name="T36" fmla="*/ 200 w 234"/>
                <a:gd name="T37" fmla="*/ 283 h 441"/>
                <a:gd name="T38" fmla="*/ 234 w 234"/>
                <a:gd name="T39" fmla="*/ 283 h 441"/>
                <a:gd name="T40" fmla="*/ 234 w 234"/>
                <a:gd name="T41" fmla="*/ 207 h 441"/>
                <a:gd name="T42" fmla="*/ 62 w 234"/>
                <a:gd name="T43" fmla="*/ 172 h 441"/>
                <a:gd name="T44" fmla="*/ 172 w 234"/>
                <a:gd name="T45" fmla="*/ 172 h 441"/>
                <a:gd name="T46" fmla="*/ 172 w 234"/>
                <a:gd name="T47" fmla="*/ 207 h 441"/>
                <a:gd name="T48" fmla="*/ 62 w 234"/>
                <a:gd name="T49" fmla="*/ 207 h 441"/>
                <a:gd name="T50" fmla="*/ 62 w 234"/>
                <a:gd name="T51" fmla="*/ 172 h 441"/>
                <a:gd name="T52" fmla="*/ 207 w 234"/>
                <a:gd name="T53" fmla="*/ 255 h 441"/>
                <a:gd name="T54" fmla="*/ 200 w 234"/>
                <a:gd name="T55" fmla="*/ 255 h 441"/>
                <a:gd name="T56" fmla="*/ 34 w 234"/>
                <a:gd name="T57" fmla="*/ 255 h 441"/>
                <a:gd name="T58" fmla="*/ 27 w 234"/>
                <a:gd name="T59" fmla="*/ 255 h 441"/>
                <a:gd name="T60" fmla="*/ 27 w 234"/>
                <a:gd name="T61" fmla="*/ 234 h 441"/>
                <a:gd name="T62" fmla="*/ 34 w 234"/>
                <a:gd name="T63" fmla="*/ 234 h 441"/>
                <a:gd name="T64" fmla="*/ 200 w 234"/>
                <a:gd name="T65" fmla="*/ 234 h 441"/>
                <a:gd name="T66" fmla="*/ 207 w 234"/>
                <a:gd name="T67" fmla="*/ 234 h 441"/>
                <a:gd name="T68" fmla="*/ 207 w 234"/>
                <a:gd name="T69" fmla="*/ 255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441">
                  <a:moveTo>
                    <a:pt x="234" y="207"/>
                  </a:moveTo>
                  <a:lnTo>
                    <a:pt x="200" y="207"/>
                  </a:lnTo>
                  <a:lnTo>
                    <a:pt x="200" y="145"/>
                  </a:lnTo>
                  <a:lnTo>
                    <a:pt x="172" y="145"/>
                  </a:lnTo>
                  <a:lnTo>
                    <a:pt x="172" y="0"/>
                  </a:lnTo>
                  <a:lnTo>
                    <a:pt x="145" y="0"/>
                  </a:lnTo>
                  <a:lnTo>
                    <a:pt x="145" y="145"/>
                  </a:lnTo>
                  <a:lnTo>
                    <a:pt x="34" y="145"/>
                  </a:lnTo>
                  <a:lnTo>
                    <a:pt x="34" y="207"/>
                  </a:lnTo>
                  <a:lnTo>
                    <a:pt x="0" y="207"/>
                  </a:lnTo>
                  <a:lnTo>
                    <a:pt x="0" y="283"/>
                  </a:lnTo>
                  <a:lnTo>
                    <a:pt x="34" y="283"/>
                  </a:lnTo>
                  <a:lnTo>
                    <a:pt x="34" y="441"/>
                  </a:lnTo>
                  <a:lnTo>
                    <a:pt x="62" y="441"/>
                  </a:lnTo>
                  <a:lnTo>
                    <a:pt x="62" y="283"/>
                  </a:lnTo>
                  <a:lnTo>
                    <a:pt x="172" y="283"/>
                  </a:lnTo>
                  <a:lnTo>
                    <a:pt x="172" y="441"/>
                  </a:lnTo>
                  <a:lnTo>
                    <a:pt x="200" y="441"/>
                  </a:lnTo>
                  <a:lnTo>
                    <a:pt x="200" y="283"/>
                  </a:lnTo>
                  <a:lnTo>
                    <a:pt x="234" y="283"/>
                  </a:lnTo>
                  <a:lnTo>
                    <a:pt x="234" y="207"/>
                  </a:lnTo>
                  <a:close/>
                  <a:moveTo>
                    <a:pt x="62" y="172"/>
                  </a:moveTo>
                  <a:lnTo>
                    <a:pt x="172" y="172"/>
                  </a:lnTo>
                  <a:lnTo>
                    <a:pt x="172" y="207"/>
                  </a:lnTo>
                  <a:lnTo>
                    <a:pt x="62" y="207"/>
                  </a:lnTo>
                  <a:lnTo>
                    <a:pt x="62" y="172"/>
                  </a:lnTo>
                  <a:close/>
                  <a:moveTo>
                    <a:pt x="207" y="255"/>
                  </a:moveTo>
                  <a:lnTo>
                    <a:pt x="200" y="255"/>
                  </a:lnTo>
                  <a:lnTo>
                    <a:pt x="34" y="255"/>
                  </a:lnTo>
                  <a:lnTo>
                    <a:pt x="27" y="255"/>
                  </a:lnTo>
                  <a:lnTo>
                    <a:pt x="27" y="234"/>
                  </a:lnTo>
                  <a:lnTo>
                    <a:pt x="34" y="234"/>
                  </a:lnTo>
                  <a:lnTo>
                    <a:pt x="200" y="234"/>
                  </a:lnTo>
                  <a:lnTo>
                    <a:pt x="207" y="234"/>
                  </a:lnTo>
                  <a:lnTo>
                    <a:pt x="207"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172">
              <a:extLst>
                <a:ext uri="{FF2B5EF4-FFF2-40B4-BE49-F238E27FC236}">
                  <a16:creationId xmlns:a16="http://schemas.microsoft.com/office/drawing/2014/main" id="{C66652A1-CBE9-44AF-886A-A67967551498}"/>
                </a:ext>
              </a:extLst>
            </p:cNvPr>
            <p:cNvSpPr>
              <a:spLocks/>
            </p:cNvSpPr>
            <p:nvPr/>
          </p:nvSpPr>
          <p:spPr bwMode="auto">
            <a:xfrm>
              <a:off x="2093913" y="3148013"/>
              <a:ext cx="336550" cy="190500"/>
            </a:xfrm>
            <a:custGeom>
              <a:avLst/>
              <a:gdLst>
                <a:gd name="T0" fmla="*/ 112 w 424"/>
                <a:gd name="T1" fmla="*/ 182 h 239"/>
                <a:gd name="T2" fmla="*/ 41 w 424"/>
                <a:gd name="T3" fmla="*/ 27 h 239"/>
                <a:gd name="T4" fmla="*/ 298 w 424"/>
                <a:gd name="T5" fmla="*/ 27 h 239"/>
                <a:gd name="T6" fmla="*/ 367 w 424"/>
                <a:gd name="T7" fmla="*/ 76 h 239"/>
                <a:gd name="T8" fmla="*/ 420 w 424"/>
                <a:gd name="T9" fmla="*/ 76 h 239"/>
                <a:gd name="T10" fmla="*/ 420 w 424"/>
                <a:gd name="T11" fmla="*/ 48 h 239"/>
                <a:gd name="T12" fmla="*/ 377 w 424"/>
                <a:gd name="T13" fmla="*/ 48 h 239"/>
                <a:gd name="T14" fmla="*/ 308 w 424"/>
                <a:gd name="T15" fmla="*/ 0 h 239"/>
                <a:gd name="T16" fmla="*/ 0 w 424"/>
                <a:gd name="T17" fmla="*/ 0 h 239"/>
                <a:gd name="T18" fmla="*/ 84 w 424"/>
                <a:gd name="T19" fmla="*/ 191 h 239"/>
                <a:gd name="T20" fmla="*/ 84 w 424"/>
                <a:gd name="T21" fmla="*/ 191 h 239"/>
                <a:gd name="T22" fmla="*/ 19 w 424"/>
                <a:gd name="T23" fmla="*/ 213 h 239"/>
                <a:gd name="T24" fmla="*/ 29 w 424"/>
                <a:gd name="T25" fmla="*/ 239 h 239"/>
                <a:gd name="T26" fmla="*/ 29 w 424"/>
                <a:gd name="T27" fmla="*/ 239 h 239"/>
                <a:gd name="T28" fmla="*/ 72 w 424"/>
                <a:gd name="T29" fmla="*/ 224 h 239"/>
                <a:gd name="T30" fmla="*/ 112 w 424"/>
                <a:gd name="T31" fmla="*/ 212 h 239"/>
                <a:gd name="T32" fmla="*/ 148 w 424"/>
                <a:gd name="T33" fmla="*/ 201 h 239"/>
                <a:gd name="T34" fmla="*/ 183 w 424"/>
                <a:gd name="T35" fmla="*/ 193 h 239"/>
                <a:gd name="T36" fmla="*/ 212 w 424"/>
                <a:gd name="T37" fmla="*/ 186 h 239"/>
                <a:gd name="T38" fmla="*/ 241 w 424"/>
                <a:gd name="T39" fmla="*/ 181 h 239"/>
                <a:gd name="T40" fmla="*/ 265 w 424"/>
                <a:gd name="T41" fmla="*/ 179 h 239"/>
                <a:gd name="T42" fmla="*/ 289 w 424"/>
                <a:gd name="T43" fmla="*/ 177 h 239"/>
                <a:gd name="T44" fmla="*/ 310 w 424"/>
                <a:gd name="T45" fmla="*/ 177 h 239"/>
                <a:gd name="T46" fmla="*/ 329 w 424"/>
                <a:gd name="T47" fmla="*/ 179 h 239"/>
                <a:gd name="T48" fmla="*/ 344 w 424"/>
                <a:gd name="T49" fmla="*/ 181 h 239"/>
                <a:gd name="T50" fmla="*/ 360 w 424"/>
                <a:gd name="T51" fmla="*/ 184 h 239"/>
                <a:gd name="T52" fmla="*/ 374 w 424"/>
                <a:gd name="T53" fmla="*/ 189 h 239"/>
                <a:gd name="T54" fmla="*/ 387 w 424"/>
                <a:gd name="T55" fmla="*/ 194 h 239"/>
                <a:gd name="T56" fmla="*/ 410 w 424"/>
                <a:gd name="T57" fmla="*/ 205 h 239"/>
                <a:gd name="T58" fmla="*/ 424 w 424"/>
                <a:gd name="T59" fmla="*/ 182 h 239"/>
                <a:gd name="T60" fmla="*/ 424 w 424"/>
                <a:gd name="T61" fmla="*/ 182 h 239"/>
                <a:gd name="T62" fmla="*/ 403 w 424"/>
                <a:gd name="T63" fmla="*/ 170 h 239"/>
                <a:gd name="T64" fmla="*/ 379 w 424"/>
                <a:gd name="T65" fmla="*/ 160 h 239"/>
                <a:gd name="T66" fmla="*/ 365 w 424"/>
                <a:gd name="T67" fmla="*/ 157 h 239"/>
                <a:gd name="T68" fmla="*/ 350 w 424"/>
                <a:gd name="T69" fmla="*/ 153 h 239"/>
                <a:gd name="T70" fmla="*/ 334 w 424"/>
                <a:gd name="T71" fmla="*/ 151 h 239"/>
                <a:gd name="T72" fmla="*/ 317 w 424"/>
                <a:gd name="T73" fmla="*/ 150 h 239"/>
                <a:gd name="T74" fmla="*/ 298 w 424"/>
                <a:gd name="T75" fmla="*/ 150 h 239"/>
                <a:gd name="T76" fmla="*/ 277 w 424"/>
                <a:gd name="T77" fmla="*/ 150 h 239"/>
                <a:gd name="T78" fmla="*/ 255 w 424"/>
                <a:gd name="T79" fmla="*/ 151 h 239"/>
                <a:gd name="T80" fmla="*/ 229 w 424"/>
                <a:gd name="T81" fmla="*/ 155 h 239"/>
                <a:gd name="T82" fmla="*/ 203 w 424"/>
                <a:gd name="T83" fmla="*/ 160 h 239"/>
                <a:gd name="T84" fmla="*/ 176 w 424"/>
                <a:gd name="T85" fmla="*/ 167 h 239"/>
                <a:gd name="T86" fmla="*/ 112 w 424"/>
                <a:gd name="T87" fmla="*/ 182 h 239"/>
                <a:gd name="T88" fmla="*/ 112 w 424"/>
                <a:gd name="T89" fmla="*/ 18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4" h="239">
                  <a:moveTo>
                    <a:pt x="112" y="182"/>
                  </a:moveTo>
                  <a:lnTo>
                    <a:pt x="41" y="27"/>
                  </a:lnTo>
                  <a:lnTo>
                    <a:pt x="298" y="27"/>
                  </a:lnTo>
                  <a:lnTo>
                    <a:pt x="367" y="76"/>
                  </a:lnTo>
                  <a:lnTo>
                    <a:pt x="420" y="76"/>
                  </a:lnTo>
                  <a:lnTo>
                    <a:pt x="420" y="48"/>
                  </a:lnTo>
                  <a:lnTo>
                    <a:pt x="377" y="48"/>
                  </a:lnTo>
                  <a:lnTo>
                    <a:pt x="308" y="0"/>
                  </a:lnTo>
                  <a:lnTo>
                    <a:pt x="0" y="0"/>
                  </a:lnTo>
                  <a:lnTo>
                    <a:pt x="84" y="191"/>
                  </a:lnTo>
                  <a:lnTo>
                    <a:pt x="84" y="191"/>
                  </a:lnTo>
                  <a:lnTo>
                    <a:pt x="19" y="213"/>
                  </a:lnTo>
                  <a:lnTo>
                    <a:pt x="29" y="239"/>
                  </a:lnTo>
                  <a:lnTo>
                    <a:pt x="29" y="239"/>
                  </a:lnTo>
                  <a:lnTo>
                    <a:pt x="72" y="224"/>
                  </a:lnTo>
                  <a:lnTo>
                    <a:pt x="112" y="212"/>
                  </a:lnTo>
                  <a:lnTo>
                    <a:pt x="148" y="201"/>
                  </a:lnTo>
                  <a:lnTo>
                    <a:pt x="183" y="193"/>
                  </a:lnTo>
                  <a:lnTo>
                    <a:pt x="212" y="186"/>
                  </a:lnTo>
                  <a:lnTo>
                    <a:pt x="241" y="181"/>
                  </a:lnTo>
                  <a:lnTo>
                    <a:pt x="265" y="179"/>
                  </a:lnTo>
                  <a:lnTo>
                    <a:pt x="289" y="177"/>
                  </a:lnTo>
                  <a:lnTo>
                    <a:pt x="310" y="177"/>
                  </a:lnTo>
                  <a:lnTo>
                    <a:pt x="329" y="179"/>
                  </a:lnTo>
                  <a:lnTo>
                    <a:pt x="344" y="181"/>
                  </a:lnTo>
                  <a:lnTo>
                    <a:pt x="360" y="184"/>
                  </a:lnTo>
                  <a:lnTo>
                    <a:pt x="374" y="189"/>
                  </a:lnTo>
                  <a:lnTo>
                    <a:pt x="387" y="194"/>
                  </a:lnTo>
                  <a:lnTo>
                    <a:pt x="410" y="205"/>
                  </a:lnTo>
                  <a:lnTo>
                    <a:pt x="424" y="182"/>
                  </a:lnTo>
                  <a:lnTo>
                    <a:pt x="424" y="182"/>
                  </a:lnTo>
                  <a:lnTo>
                    <a:pt x="403" y="170"/>
                  </a:lnTo>
                  <a:lnTo>
                    <a:pt x="379" y="160"/>
                  </a:lnTo>
                  <a:lnTo>
                    <a:pt x="365" y="157"/>
                  </a:lnTo>
                  <a:lnTo>
                    <a:pt x="350" y="153"/>
                  </a:lnTo>
                  <a:lnTo>
                    <a:pt x="334" y="151"/>
                  </a:lnTo>
                  <a:lnTo>
                    <a:pt x="317" y="150"/>
                  </a:lnTo>
                  <a:lnTo>
                    <a:pt x="298" y="150"/>
                  </a:lnTo>
                  <a:lnTo>
                    <a:pt x="277" y="150"/>
                  </a:lnTo>
                  <a:lnTo>
                    <a:pt x="255" y="151"/>
                  </a:lnTo>
                  <a:lnTo>
                    <a:pt x="229" y="155"/>
                  </a:lnTo>
                  <a:lnTo>
                    <a:pt x="203" y="160"/>
                  </a:lnTo>
                  <a:lnTo>
                    <a:pt x="176" y="167"/>
                  </a:lnTo>
                  <a:lnTo>
                    <a:pt x="112" y="182"/>
                  </a:lnTo>
                  <a:lnTo>
                    <a:pt x="112"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173">
              <a:extLst>
                <a:ext uri="{FF2B5EF4-FFF2-40B4-BE49-F238E27FC236}">
                  <a16:creationId xmlns:a16="http://schemas.microsoft.com/office/drawing/2014/main" id="{A74D2843-A235-412B-A7BB-B68782045B86}"/>
                </a:ext>
              </a:extLst>
            </p:cNvPr>
            <p:cNvSpPr>
              <a:spLocks/>
            </p:cNvSpPr>
            <p:nvPr/>
          </p:nvSpPr>
          <p:spPr bwMode="auto">
            <a:xfrm>
              <a:off x="2668588" y="3165475"/>
              <a:ext cx="42863" cy="49212"/>
            </a:xfrm>
            <a:custGeom>
              <a:avLst/>
              <a:gdLst>
                <a:gd name="T0" fmla="*/ 55 w 55"/>
                <a:gd name="T1" fmla="*/ 62 h 62"/>
                <a:gd name="T2" fmla="*/ 18 w 55"/>
                <a:gd name="T3" fmla="*/ 62 h 62"/>
                <a:gd name="T4" fmla="*/ 18 w 55"/>
                <a:gd name="T5" fmla="*/ 62 h 62"/>
                <a:gd name="T6" fmla="*/ 11 w 55"/>
                <a:gd name="T7" fmla="*/ 61 h 62"/>
                <a:gd name="T8" fmla="*/ 5 w 55"/>
                <a:gd name="T9" fmla="*/ 57 h 62"/>
                <a:gd name="T10" fmla="*/ 2 w 55"/>
                <a:gd name="T11" fmla="*/ 52 h 62"/>
                <a:gd name="T12" fmla="*/ 0 w 55"/>
                <a:gd name="T13" fmla="*/ 45 h 62"/>
                <a:gd name="T14" fmla="*/ 0 w 55"/>
                <a:gd name="T15" fmla="*/ 0 h 62"/>
                <a:gd name="T16" fmla="*/ 14 w 55"/>
                <a:gd name="T17" fmla="*/ 0 h 62"/>
                <a:gd name="T18" fmla="*/ 14 w 55"/>
                <a:gd name="T19" fmla="*/ 45 h 62"/>
                <a:gd name="T20" fmla="*/ 14 w 55"/>
                <a:gd name="T21" fmla="*/ 45 h 62"/>
                <a:gd name="T22" fmla="*/ 16 w 55"/>
                <a:gd name="T23" fmla="*/ 47 h 62"/>
                <a:gd name="T24" fmla="*/ 18 w 55"/>
                <a:gd name="T25" fmla="*/ 49 h 62"/>
                <a:gd name="T26" fmla="*/ 55 w 55"/>
                <a:gd name="T27" fmla="*/ 49 h 62"/>
                <a:gd name="T28" fmla="*/ 55 w 55"/>
                <a:gd name="T2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62">
                  <a:moveTo>
                    <a:pt x="55" y="62"/>
                  </a:moveTo>
                  <a:lnTo>
                    <a:pt x="18" y="62"/>
                  </a:lnTo>
                  <a:lnTo>
                    <a:pt x="18" y="62"/>
                  </a:lnTo>
                  <a:lnTo>
                    <a:pt x="11" y="61"/>
                  </a:lnTo>
                  <a:lnTo>
                    <a:pt x="5" y="57"/>
                  </a:lnTo>
                  <a:lnTo>
                    <a:pt x="2" y="52"/>
                  </a:lnTo>
                  <a:lnTo>
                    <a:pt x="0" y="45"/>
                  </a:lnTo>
                  <a:lnTo>
                    <a:pt x="0" y="0"/>
                  </a:lnTo>
                  <a:lnTo>
                    <a:pt x="14" y="0"/>
                  </a:lnTo>
                  <a:lnTo>
                    <a:pt x="14" y="45"/>
                  </a:lnTo>
                  <a:lnTo>
                    <a:pt x="14" y="45"/>
                  </a:lnTo>
                  <a:lnTo>
                    <a:pt x="16" y="47"/>
                  </a:lnTo>
                  <a:lnTo>
                    <a:pt x="18" y="49"/>
                  </a:lnTo>
                  <a:lnTo>
                    <a:pt x="55" y="49"/>
                  </a:lnTo>
                  <a:lnTo>
                    <a:pt x="55"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174">
              <a:extLst>
                <a:ext uri="{FF2B5EF4-FFF2-40B4-BE49-F238E27FC236}">
                  <a16:creationId xmlns:a16="http://schemas.microsoft.com/office/drawing/2014/main" id="{D000F54D-88C2-4475-BCC4-9865E6A53771}"/>
                </a:ext>
              </a:extLst>
            </p:cNvPr>
            <p:cNvSpPr>
              <a:spLocks noEditPoints="1"/>
            </p:cNvSpPr>
            <p:nvPr/>
          </p:nvSpPr>
          <p:spPr bwMode="auto">
            <a:xfrm>
              <a:off x="2452688" y="3078163"/>
              <a:ext cx="352425" cy="288925"/>
            </a:xfrm>
            <a:custGeom>
              <a:avLst/>
              <a:gdLst>
                <a:gd name="T0" fmla="*/ 250 w 443"/>
                <a:gd name="T1" fmla="*/ 69 h 365"/>
                <a:gd name="T2" fmla="*/ 246 w 443"/>
                <a:gd name="T3" fmla="*/ 23 h 365"/>
                <a:gd name="T4" fmla="*/ 227 w 443"/>
                <a:gd name="T5" fmla="*/ 4 h 365"/>
                <a:gd name="T6" fmla="*/ 2 w 443"/>
                <a:gd name="T7" fmla="*/ 28 h 365"/>
                <a:gd name="T8" fmla="*/ 219 w 443"/>
                <a:gd name="T9" fmla="*/ 31 h 365"/>
                <a:gd name="T10" fmla="*/ 2 w 443"/>
                <a:gd name="T11" fmla="*/ 193 h 365"/>
                <a:gd name="T12" fmla="*/ 313 w 443"/>
                <a:gd name="T13" fmla="*/ 97 h 365"/>
                <a:gd name="T14" fmla="*/ 389 w 443"/>
                <a:gd name="T15" fmla="*/ 195 h 365"/>
                <a:gd name="T16" fmla="*/ 410 w 443"/>
                <a:gd name="T17" fmla="*/ 212 h 365"/>
                <a:gd name="T18" fmla="*/ 415 w 443"/>
                <a:gd name="T19" fmla="*/ 269 h 365"/>
                <a:gd name="T20" fmla="*/ 406 w 443"/>
                <a:gd name="T21" fmla="*/ 276 h 365"/>
                <a:gd name="T22" fmla="*/ 375 w 443"/>
                <a:gd name="T23" fmla="*/ 257 h 365"/>
                <a:gd name="T24" fmla="*/ 343 w 443"/>
                <a:gd name="T25" fmla="*/ 234 h 365"/>
                <a:gd name="T26" fmla="*/ 310 w 443"/>
                <a:gd name="T27" fmla="*/ 233 h 365"/>
                <a:gd name="T28" fmla="*/ 274 w 443"/>
                <a:gd name="T29" fmla="*/ 250 h 365"/>
                <a:gd name="T30" fmla="*/ 129 w 443"/>
                <a:gd name="T31" fmla="*/ 276 h 365"/>
                <a:gd name="T32" fmla="*/ 114 w 443"/>
                <a:gd name="T33" fmla="*/ 250 h 365"/>
                <a:gd name="T34" fmla="*/ 77 w 443"/>
                <a:gd name="T35" fmla="*/ 233 h 365"/>
                <a:gd name="T36" fmla="*/ 50 w 443"/>
                <a:gd name="T37" fmla="*/ 234 h 365"/>
                <a:gd name="T38" fmla="*/ 12 w 443"/>
                <a:gd name="T39" fmla="*/ 262 h 365"/>
                <a:gd name="T40" fmla="*/ 0 w 443"/>
                <a:gd name="T41" fmla="*/ 300 h 365"/>
                <a:gd name="T42" fmla="*/ 12 w 443"/>
                <a:gd name="T43" fmla="*/ 336 h 365"/>
                <a:gd name="T44" fmla="*/ 53 w 443"/>
                <a:gd name="T45" fmla="*/ 364 h 365"/>
                <a:gd name="T46" fmla="*/ 91 w 443"/>
                <a:gd name="T47" fmla="*/ 360 h 365"/>
                <a:gd name="T48" fmla="*/ 126 w 443"/>
                <a:gd name="T49" fmla="*/ 327 h 365"/>
                <a:gd name="T50" fmla="*/ 255 w 443"/>
                <a:gd name="T51" fmla="*/ 303 h 365"/>
                <a:gd name="T52" fmla="*/ 275 w 443"/>
                <a:gd name="T53" fmla="*/ 348 h 365"/>
                <a:gd name="T54" fmla="*/ 320 w 443"/>
                <a:gd name="T55" fmla="*/ 365 h 365"/>
                <a:gd name="T56" fmla="*/ 356 w 443"/>
                <a:gd name="T57" fmla="*/ 355 h 365"/>
                <a:gd name="T58" fmla="*/ 386 w 443"/>
                <a:gd name="T59" fmla="*/ 315 h 365"/>
                <a:gd name="T60" fmla="*/ 413 w 443"/>
                <a:gd name="T61" fmla="*/ 303 h 365"/>
                <a:gd name="T62" fmla="*/ 436 w 443"/>
                <a:gd name="T63" fmla="*/ 288 h 365"/>
                <a:gd name="T64" fmla="*/ 443 w 443"/>
                <a:gd name="T65" fmla="*/ 231 h 365"/>
                <a:gd name="T66" fmla="*/ 432 w 443"/>
                <a:gd name="T67" fmla="*/ 197 h 365"/>
                <a:gd name="T68" fmla="*/ 394 w 443"/>
                <a:gd name="T69" fmla="*/ 167 h 365"/>
                <a:gd name="T70" fmla="*/ 65 w 443"/>
                <a:gd name="T71" fmla="*/ 338 h 365"/>
                <a:gd name="T72" fmla="*/ 40 w 443"/>
                <a:gd name="T73" fmla="*/ 326 h 365"/>
                <a:gd name="T74" fmla="*/ 27 w 443"/>
                <a:gd name="T75" fmla="*/ 300 h 365"/>
                <a:gd name="T76" fmla="*/ 29 w 443"/>
                <a:gd name="T77" fmla="*/ 293 h 365"/>
                <a:gd name="T78" fmla="*/ 41 w 443"/>
                <a:gd name="T79" fmla="*/ 271 h 365"/>
                <a:gd name="T80" fmla="*/ 65 w 443"/>
                <a:gd name="T81" fmla="*/ 260 h 365"/>
                <a:gd name="T82" fmla="*/ 93 w 443"/>
                <a:gd name="T83" fmla="*/ 272 h 365"/>
                <a:gd name="T84" fmla="*/ 105 w 443"/>
                <a:gd name="T85" fmla="*/ 300 h 365"/>
                <a:gd name="T86" fmla="*/ 98 w 443"/>
                <a:gd name="T87" fmla="*/ 321 h 365"/>
                <a:gd name="T88" fmla="*/ 74 w 443"/>
                <a:gd name="T89" fmla="*/ 338 h 365"/>
                <a:gd name="T90" fmla="*/ 320 w 443"/>
                <a:gd name="T91" fmla="*/ 338 h 365"/>
                <a:gd name="T92" fmla="*/ 294 w 443"/>
                <a:gd name="T93" fmla="*/ 326 h 365"/>
                <a:gd name="T94" fmla="*/ 282 w 443"/>
                <a:gd name="T95" fmla="*/ 300 h 365"/>
                <a:gd name="T96" fmla="*/ 289 w 443"/>
                <a:gd name="T97" fmla="*/ 278 h 365"/>
                <a:gd name="T98" fmla="*/ 313 w 443"/>
                <a:gd name="T99" fmla="*/ 262 h 365"/>
                <a:gd name="T100" fmla="*/ 336 w 443"/>
                <a:gd name="T101" fmla="*/ 264 h 365"/>
                <a:gd name="T102" fmla="*/ 356 w 443"/>
                <a:gd name="T103" fmla="*/ 284 h 365"/>
                <a:gd name="T104" fmla="*/ 358 w 443"/>
                <a:gd name="T105" fmla="*/ 307 h 365"/>
                <a:gd name="T106" fmla="*/ 343 w 443"/>
                <a:gd name="T107" fmla="*/ 331 h 365"/>
                <a:gd name="T108" fmla="*/ 320 w 443"/>
                <a:gd name="T109" fmla="*/ 338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3" h="365">
                  <a:moveTo>
                    <a:pt x="382" y="166"/>
                  </a:moveTo>
                  <a:lnTo>
                    <a:pt x="377" y="166"/>
                  </a:lnTo>
                  <a:lnTo>
                    <a:pt x="331" y="69"/>
                  </a:lnTo>
                  <a:lnTo>
                    <a:pt x="250" y="69"/>
                  </a:lnTo>
                  <a:lnTo>
                    <a:pt x="250" y="36"/>
                  </a:lnTo>
                  <a:lnTo>
                    <a:pt x="250" y="36"/>
                  </a:lnTo>
                  <a:lnTo>
                    <a:pt x="250" y="30"/>
                  </a:lnTo>
                  <a:lnTo>
                    <a:pt x="246" y="23"/>
                  </a:lnTo>
                  <a:lnTo>
                    <a:pt x="243" y="16"/>
                  </a:lnTo>
                  <a:lnTo>
                    <a:pt x="238" y="11"/>
                  </a:lnTo>
                  <a:lnTo>
                    <a:pt x="232" y="7"/>
                  </a:lnTo>
                  <a:lnTo>
                    <a:pt x="227" y="4"/>
                  </a:lnTo>
                  <a:lnTo>
                    <a:pt x="219" y="0"/>
                  </a:lnTo>
                  <a:lnTo>
                    <a:pt x="212" y="0"/>
                  </a:lnTo>
                  <a:lnTo>
                    <a:pt x="2" y="0"/>
                  </a:lnTo>
                  <a:lnTo>
                    <a:pt x="2" y="28"/>
                  </a:lnTo>
                  <a:lnTo>
                    <a:pt x="212" y="28"/>
                  </a:lnTo>
                  <a:lnTo>
                    <a:pt x="212" y="28"/>
                  </a:lnTo>
                  <a:lnTo>
                    <a:pt x="215" y="28"/>
                  </a:lnTo>
                  <a:lnTo>
                    <a:pt x="219" y="31"/>
                  </a:lnTo>
                  <a:lnTo>
                    <a:pt x="222" y="33"/>
                  </a:lnTo>
                  <a:lnTo>
                    <a:pt x="222" y="36"/>
                  </a:lnTo>
                  <a:lnTo>
                    <a:pt x="222" y="193"/>
                  </a:lnTo>
                  <a:lnTo>
                    <a:pt x="2" y="193"/>
                  </a:lnTo>
                  <a:lnTo>
                    <a:pt x="2" y="221"/>
                  </a:lnTo>
                  <a:lnTo>
                    <a:pt x="250" y="221"/>
                  </a:lnTo>
                  <a:lnTo>
                    <a:pt x="250" y="97"/>
                  </a:lnTo>
                  <a:lnTo>
                    <a:pt x="313" y="97"/>
                  </a:lnTo>
                  <a:lnTo>
                    <a:pt x="360" y="193"/>
                  </a:lnTo>
                  <a:lnTo>
                    <a:pt x="382" y="193"/>
                  </a:lnTo>
                  <a:lnTo>
                    <a:pt x="382" y="193"/>
                  </a:lnTo>
                  <a:lnTo>
                    <a:pt x="389" y="195"/>
                  </a:lnTo>
                  <a:lnTo>
                    <a:pt x="396" y="197"/>
                  </a:lnTo>
                  <a:lnTo>
                    <a:pt x="401" y="200"/>
                  </a:lnTo>
                  <a:lnTo>
                    <a:pt x="406" y="205"/>
                  </a:lnTo>
                  <a:lnTo>
                    <a:pt x="410" y="212"/>
                  </a:lnTo>
                  <a:lnTo>
                    <a:pt x="413" y="219"/>
                  </a:lnTo>
                  <a:lnTo>
                    <a:pt x="415" y="226"/>
                  </a:lnTo>
                  <a:lnTo>
                    <a:pt x="415" y="231"/>
                  </a:lnTo>
                  <a:lnTo>
                    <a:pt x="415" y="269"/>
                  </a:lnTo>
                  <a:lnTo>
                    <a:pt x="415" y="269"/>
                  </a:lnTo>
                  <a:lnTo>
                    <a:pt x="413" y="272"/>
                  </a:lnTo>
                  <a:lnTo>
                    <a:pt x="412" y="274"/>
                  </a:lnTo>
                  <a:lnTo>
                    <a:pt x="406" y="276"/>
                  </a:lnTo>
                  <a:lnTo>
                    <a:pt x="384" y="276"/>
                  </a:lnTo>
                  <a:lnTo>
                    <a:pt x="384" y="276"/>
                  </a:lnTo>
                  <a:lnTo>
                    <a:pt x="381" y="265"/>
                  </a:lnTo>
                  <a:lnTo>
                    <a:pt x="375" y="257"/>
                  </a:lnTo>
                  <a:lnTo>
                    <a:pt x="368" y="250"/>
                  </a:lnTo>
                  <a:lnTo>
                    <a:pt x="360" y="243"/>
                  </a:lnTo>
                  <a:lnTo>
                    <a:pt x="351" y="238"/>
                  </a:lnTo>
                  <a:lnTo>
                    <a:pt x="343" y="234"/>
                  </a:lnTo>
                  <a:lnTo>
                    <a:pt x="332" y="233"/>
                  </a:lnTo>
                  <a:lnTo>
                    <a:pt x="320" y="231"/>
                  </a:lnTo>
                  <a:lnTo>
                    <a:pt x="320" y="231"/>
                  </a:lnTo>
                  <a:lnTo>
                    <a:pt x="310" y="233"/>
                  </a:lnTo>
                  <a:lnTo>
                    <a:pt x="300" y="234"/>
                  </a:lnTo>
                  <a:lnTo>
                    <a:pt x="291" y="238"/>
                  </a:lnTo>
                  <a:lnTo>
                    <a:pt x="282" y="243"/>
                  </a:lnTo>
                  <a:lnTo>
                    <a:pt x="274" y="250"/>
                  </a:lnTo>
                  <a:lnTo>
                    <a:pt x="267" y="257"/>
                  </a:lnTo>
                  <a:lnTo>
                    <a:pt x="262" y="265"/>
                  </a:lnTo>
                  <a:lnTo>
                    <a:pt x="258" y="276"/>
                  </a:lnTo>
                  <a:lnTo>
                    <a:pt x="129" y="276"/>
                  </a:lnTo>
                  <a:lnTo>
                    <a:pt x="129" y="276"/>
                  </a:lnTo>
                  <a:lnTo>
                    <a:pt x="126" y="265"/>
                  </a:lnTo>
                  <a:lnTo>
                    <a:pt x="119" y="259"/>
                  </a:lnTo>
                  <a:lnTo>
                    <a:pt x="114" y="250"/>
                  </a:lnTo>
                  <a:lnTo>
                    <a:pt x="105" y="245"/>
                  </a:lnTo>
                  <a:lnTo>
                    <a:pt x="96" y="240"/>
                  </a:lnTo>
                  <a:lnTo>
                    <a:pt x="88" y="234"/>
                  </a:lnTo>
                  <a:lnTo>
                    <a:pt x="77" y="233"/>
                  </a:lnTo>
                  <a:lnTo>
                    <a:pt x="65" y="233"/>
                  </a:lnTo>
                  <a:lnTo>
                    <a:pt x="65" y="233"/>
                  </a:lnTo>
                  <a:lnTo>
                    <a:pt x="57" y="233"/>
                  </a:lnTo>
                  <a:lnTo>
                    <a:pt x="50" y="234"/>
                  </a:lnTo>
                  <a:lnTo>
                    <a:pt x="34" y="240"/>
                  </a:lnTo>
                  <a:lnTo>
                    <a:pt x="22" y="250"/>
                  </a:lnTo>
                  <a:lnTo>
                    <a:pt x="12" y="262"/>
                  </a:lnTo>
                  <a:lnTo>
                    <a:pt x="12" y="262"/>
                  </a:lnTo>
                  <a:lnTo>
                    <a:pt x="7" y="271"/>
                  </a:lnTo>
                  <a:lnTo>
                    <a:pt x="3" y="279"/>
                  </a:lnTo>
                  <a:lnTo>
                    <a:pt x="0" y="290"/>
                  </a:lnTo>
                  <a:lnTo>
                    <a:pt x="0" y="300"/>
                  </a:lnTo>
                  <a:lnTo>
                    <a:pt x="0" y="300"/>
                  </a:lnTo>
                  <a:lnTo>
                    <a:pt x="2" y="312"/>
                  </a:lnTo>
                  <a:lnTo>
                    <a:pt x="5" y="326"/>
                  </a:lnTo>
                  <a:lnTo>
                    <a:pt x="12" y="336"/>
                  </a:lnTo>
                  <a:lnTo>
                    <a:pt x="19" y="346"/>
                  </a:lnTo>
                  <a:lnTo>
                    <a:pt x="29" y="353"/>
                  </a:lnTo>
                  <a:lnTo>
                    <a:pt x="40" y="360"/>
                  </a:lnTo>
                  <a:lnTo>
                    <a:pt x="53" y="364"/>
                  </a:lnTo>
                  <a:lnTo>
                    <a:pt x="65" y="365"/>
                  </a:lnTo>
                  <a:lnTo>
                    <a:pt x="65" y="365"/>
                  </a:lnTo>
                  <a:lnTo>
                    <a:pt x="79" y="364"/>
                  </a:lnTo>
                  <a:lnTo>
                    <a:pt x="91" y="360"/>
                  </a:lnTo>
                  <a:lnTo>
                    <a:pt x="102" y="355"/>
                  </a:lnTo>
                  <a:lnTo>
                    <a:pt x="112" y="348"/>
                  </a:lnTo>
                  <a:lnTo>
                    <a:pt x="119" y="338"/>
                  </a:lnTo>
                  <a:lnTo>
                    <a:pt x="126" y="327"/>
                  </a:lnTo>
                  <a:lnTo>
                    <a:pt x="129" y="315"/>
                  </a:lnTo>
                  <a:lnTo>
                    <a:pt x="133" y="303"/>
                  </a:lnTo>
                  <a:lnTo>
                    <a:pt x="255" y="303"/>
                  </a:lnTo>
                  <a:lnTo>
                    <a:pt x="255" y="303"/>
                  </a:lnTo>
                  <a:lnTo>
                    <a:pt x="257" y="315"/>
                  </a:lnTo>
                  <a:lnTo>
                    <a:pt x="262" y="327"/>
                  </a:lnTo>
                  <a:lnTo>
                    <a:pt x="267" y="338"/>
                  </a:lnTo>
                  <a:lnTo>
                    <a:pt x="275" y="348"/>
                  </a:lnTo>
                  <a:lnTo>
                    <a:pt x="286" y="355"/>
                  </a:lnTo>
                  <a:lnTo>
                    <a:pt x="296" y="360"/>
                  </a:lnTo>
                  <a:lnTo>
                    <a:pt x="308" y="364"/>
                  </a:lnTo>
                  <a:lnTo>
                    <a:pt x="320" y="365"/>
                  </a:lnTo>
                  <a:lnTo>
                    <a:pt x="320" y="365"/>
                  </a:lnTo>
                  <a:lnTo>
                    <a:pt x="334" y="364"/>
                  </a:lnTo>
                  <a:lnTo>
                    <a:pt x="346" y="360"/>
                  </a:lnTo>
                  <a:lnTo>
                    <a:pt x="356" y="355"/>
                  </a:lnTo>
                  <a:lnTo>
                    <a:pt x="367" y="348"/>
                  </a:lnTo>
                  <a:lnTo>
                    <a:pt x="374" y="338"/>
                  </a:lnTo>
                  <a:lnTo>
                    <a:pt x="381" y="327"/>
                  </a:lnTo>
                  <a:lnTo>
                    <a:pt x="386" y="315"/>
                  </a:lnTo>
                  <a:lnTo>
                    <a:pt x="387" y="303"/>
                  </a:lnTo>
                  <a:lnTo>
                    <a:pt x="406" y="303"/>
                  </a:lnTo>
                  <a:lnTo>
                    <a:pt x="406" y="303"/>
                  </a:lnTo>
                  <a:lnTo>
                    <a:pt x="413" y="303"/>
                  </a:lnTo>
                  <a:lnTo>
                    <a:pt x="420" y="300"/>
                  </a:lnTo>
                  <a:lnTo>
                    <a:pt x="427" y="298"/>
                  </a:lnTo>
                  <a:lnTo>
                    <a:pt x="432" y="293"/>
                  </a:lnTo>
                  <a:lnTo>
                    <a:pt x="436" y="288"/>
                  </a:lnTo>
                  <a:lnTo>
                    <a:pt x="439" y="283"/>
                  </a:lnTo>
                  <a:lnTo>
                    <a:pt x="443" y="276"/>
                  </a:lnTo>
                  <a:lnTo>
                    <a:pt x="443" y="269"/>
                  </a:lnTo>
                  <a:lnTo>
                    <a:pt x="443" y="231"/>
                  </a:lnTo>
                  <a:lnTo>
                    <a:pt x="443" y="231"/>
                  </a:lnTo>
                  <a:lnTo>
                    <a:pt x="441" y="221"/>
                  </a:lnTo>
                  <a:lnTo>
                    <a:pt x="437" y="209"/>
                  </a:lnTo>
                  <a:lnTo>
                    <a:pt x="432" y="197"/>
                  </a:lnTo>
                  <a:lnTo>
                    <a:pt x="425" y="186"/>
                  </a:lnTo>
                  <a:lnTo>
                    <a:pt x="417" y="178"/>
                  </a:lnTo>
                  <a:lnTo>
                    <a:pt x="406" y="171"/>
                  </a:lnTo>
                  <a:lnTo>
                    <a:pt x="394" y="167"/>
                  </a:lnTo>
                  <a:lnTo>
                    <a:pt x="382" y="166"/>
                  </a:lnTo>
                  <a:lnTo>
                    <a:pt x="382" y="166"/>
                  </a:lnTo>
                  <a:close/>
                  <a:moveTo>
                    <a:pt x="65" y="338"/>
                  </a:moveTo>
                  <a:lnTo>
                    <a:pt x="65" y="338"/>
                  </a:lnTo>
                  <a:lnTo>
                    <a:pt x="58" y="338"/>
                  </a:lnTo>
                  <a:lnTo>
                    <a:pt x="52" y="334"/>
                  </a:lnTo>
                  <a:lnTo>
                    <a:pt x="45" y="331"/>
                  </a:lnTo>
                  <a:lnTo>
                    <a:pt x="40" y="326"/>
                  </a:lnTo>
                  <a:lnTo>
                    <a:pt x="34" y="321"/>
                  </a:lnTo>
                  <a:lnTo>
                    <a:pt x="31" y="314"/>
                  </a:lnTo>
                  <a:lnTo>
                    <a:pt x="27" y="307"/>
                  </a:lnTo>
                  <a:lnTo>
                    <a:pt x="27" y="300"/>
                  </a:lnTo>
                  <a:lnTo>
                    <a:pt x="27" y="300"/>
                  </a:lnTo>
                  <a:lnTo>
                    <a:pt x="27" y="291"/>
                  </a:lnTo>
                  <a:lnTo>
                    <a:pt x="29" y="293"/>
                  </a:lnTo>
                  <a:lnTo>
                    <a:pt x="29" y="293"/>
                  </a:lnTo>
                  <a:lnTo>
                    <a:pt x="31" y="284"/>
                  </a:lnTo>
                  <a:lnTo>
                    <a:pt x="34" y="278"/>
                  </a:lnTo>
                  <a:lnTo>
                    <a:pt x="34" y="278"/>
                  </a:lnTo>
                  <a:lnTo>
                    <a:pt x="41" y="271"/>
                  </a:lnTo>
                  <a:lnTo>
                    <a:pt x="48" y="265"/>
                  </a:lnTo>
                  <a:lnTo>
                    <a:pt x="57" y="262"/>
                  </a:lnTo>
                  <a:lnTo>
                    <a:pt x="65" y="260"/>
                  </a:lnTo>
                  <a:lnTo>
                    <a:pt x="65" y="260"/>
                  </a:lnTo>
                  <a:lnTo>
                    <a:pt x="74" y="262"/>
                  </a:lnTo>
                  <a:lnTo>
                    <a:pt x="81" y="264"/>
                  </a:lnTo>
                  <a:lnTo>
                    <a:pt x="88" y="267"/>
                  </a:lnTo>
                  <a:lnTo>
                    <a:pt x="93" y="272"/>
                  </a:lnTo>
                  <a:lnTo>
                    <a:pt x="98" y="278"/>
                  </a:lnTo>
                  <a:lnTo>
                    <a:pt x="102" y="284"/>
                  </a:lnTo>
                  <a:lnTo>
                    <a:pt x="103" y="291"/>
                  </a:lnTo>
                  <a:lnTo>
                    <a:pt x="105" y="300"/>
                  </a:lnTo>
                  <a:lnTo>
                    <a:pt x="105" y="300"/>
                  </a:lnTo>
                  <a:lnTo>
                    <a:pt x="103" y="307"/>
                  </a:lnTo>
                  <a:lnTo>
                    <a:pt x="102" y="314"/>
                  </a:lnTo>
                  <a:lnTo>
                    <a:pt x="98" y="321"/>
                  </a:lnTo>
                  <a:lnTo>
                    <a:pt x="93" y="326"/>
                  </a:lnTo>
                  <a:lnTo>
                    <a:pt x="88" y="331"/>
                  </a:lnTo>
                  <a:lnTo>
                    <a:pt x="81" y="334"/>
                  </a:lnTo>
                  <a:lnTo>
                    <a:pt x="74" y="338"/>
                  </a:lnTo>
                  <a:lnTo>
                    <a:pt x="65" y="338"/>
                  </a:lnTo>
                  <a:lnTo>
                    <a:pt x="65" y="338"/>
                  </a:lnTo>
                  <a:close/>
                  <a:moveTo>
                    <a:pt x="320" y="338"/>
                  </a:moveTo>
                  <a:lnTo>
                    <a:pt x="320" y="338"/>
                  </a:lnTo>
                  <a:lnTo>
                    <a:pt x="313" y="338"/>
                  </a:lnTo>
                  <a:lnTo>
                    <a:pt x="306" y="334"/>
                  </a:lnTo>
                  <a:lnTo>
                    <a:pt x="300" y="331"/>
                  </a:lnTo>
                  <a:lnTo>
                    <a:pt x="294" y="326"/>
                  </a:lnTo>
                  <a:lnTo>
                    <a:pt x="289" y="321"/>
                  </a:lnTo>
                  <a:lnTo>
                    <a:pt x="286" y="314"/>
                  </a:lnTo>
                  <a:lnTo>
                    <a:pt x="284" y="307"/>
                  </a:lnTo>
                  <a:lnTo>
                    <a:pt x="282" y="300"/>
                  </a:lnTo>
                  <a:lnTo>
                    <a:pt x="282" y="300"/>
                  </a:lnTo>
                  <a:lnTo>
                    <a:pt x="284" y="291"/>
                  </a:lnTo>
                  <a:lnTo>
                    <a:pt x="286" y="284"/>
                  </a:lnTo>
                  <a:lnTo>
                    <a:pt x="289" y="278"/>
                  </a:lnTo>
                  <a:lnTo>
                    <a:pt x="294" y="272"/>
                  </a:lnTo>
                  <a:lnTo>
                    <a:pt x="300" y="267"/>
                  </a:lnTo>
                  <a:lnTo>
                    <a:pt x="306" y="264"/>
                  </a:lnTo>
                  <a:lnTo>
                    <a:pt x="313" y="262"/>
                  </a:lnTo>
                  <a:lnTo>
                    <a:pt x="320" y="260"/>
                  </a:lnTo>
                  <a:lnTo>
                    <a:pt x="320" y="260"/>
                  </a:lnTo>
                  <a:lnTo>
                    <a:pt x="329" y="262"/>
                  </a:lnTo>
                  <a:lnTo>
                    <a:pt x="336" y="264"/>
                  </a:lnTo>
                  <a:lnTo>
                    <a:pt x="343" y="267"/>
                  </a:lnTo>
                  <a:lnTo>
                    <a:pt x="348" y="272"/>
                  </a:lnTo>
                  <a:lnTo>
                    <a:pt x="353" y="278"/>
                  </a:lnTo>
                  <a:lnTo>
                    <a:pt x="356" y="284"/>
                  </a:lnTo>
                  <a:lnTo>
                    <a:pt x="358" y="291"/>
                  </a:lnTo>
                  <a:lnTo>
                    <a:pt x="360" y="300"/>
                  </a:lnTo>
                  <a:lnTo>
                    <a:pt x="360" y="300"/>
                  </a:lnTo>
                  <a:lnTo>
                    <a:pt x="358" y="307"/>
                  </a:lnTo>
                  <a:lnTo>
                    <a:pt x="356" y="314"/>
                  </a:lnTo>
                  <a:lnTo>
                    <a:pt x="353" y="321"/>
                  </a:lnTo>
                  <a:lnTo>
                    <a:pt x="348" y="326"/>
                  </a:lnTo>
                  <a:lnTo>
                    <a:pt x="343" y="331"/>
                  </a:lnTo>
                  <a:lnTo>
                    <a:pt x="336" y="334"/>
                  </a:lnTo>
                  <a:lnTo>
                    <a:pt x="329" y="338"/>
                  </a:lnTo>
                  <a:lnTo>
                    <a:pt x="320" y="338"/>
                  </a:lnTo>
                  <a:lnTo>
                    <a:pt x="320"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175">
              <a:extLst>
                <a:ext uri="{FF2B5EF4-FFF2-40B4-BE49-F238E27FC236}">
                  <a16:creationId xmlns:a16="http://schemas.microsoft.com/office/drawing/2014/main" id="{2028FED3-CE4D-4702-A758-13F68B3F2984}"/>
                </a:ext>
              </a:extLst>
            </p:cNvPr>
            <p:cNvSpPr>
              <a:spLocks/>
            </p:cNvSpPr>
            <p:nvPr/>
          </p:nvSpPr>
          <p:spPr bwMode="auto">
            <a:xfrm>
              <a:off x="2690813" y="3295650"/>
              <a:ext cx="38100" cy="38100"/>
            </a:xfrm>
            <a:custGeom>
              <a:avLst/>
              <a:gdLst>
                <a:gd name="T0" fmla="*/ 0 w 46"/>
                <a:gd name="T1" fmla="*/ 24 h 46"/>
                <a:gd name="T2" fmla="*/ 0 w 46"/>
                <a:gd name="T3" fmla="*/ 24 h 46"/>
                <a:gd name="T4" fmla="*/ 1 w 46"/>
                <a:gd name="T5" fmla="*/ 33 h 46"/>
                <a:gd name="T6" fmla="*/ 6 w 46"/>
                <a:gd name="T7" fmla="*/ 39 h 46"/>
                <a:gd name="T8" fmla="*/ 13 w 46"/>
                <a:gd name="T9" fmla="*/ 45 h 46"/>
                <a:gd name="T10" fmla="*/ 22 w 46"/>
                <a:gd name="T11" fmla="*/ 46 h 46"/>
                <a:gd name="T12" fmla="*/ 22 w 46"/>
                <a:gd name="T13" fmla="*/ 46 h 46"/>
                <a:gd name="T14" fmla="*/ 32 w 46"/>
                <a:gd name="T15" fmla="*/ 45 h 46"/>
                <a:gd name="T16" fmla="*/ 39 w 46"/>
                <a:gd name="T17" fmla="*/ 39 h 46"/>
                <a:gd name="T18" fmla="*/ 44 w 46"/>
                <a:gd name="T19" fmla="*/ 33 h 46"/>
                <a:gd name="T20" fmla="*/ 46 w 46"/>
                <a:gd name="T21" fmla="*/ 24 h 46"/>
                <a:gd name="T22" fmla="*/ 46 w 46"/>
                <a:gd name="T23" fmla="*/ 24 h 46"/>
                <a:gd name="T24" fmla="*/ 44 w 46"/>
                <a:gd name="T25" fmla="*/ 14 h 46"/>
                <a:gd name="T26" fmla="*/ 39 w 46"/>
                <a:gd name="T27" fmla="*/ 7 h 46"/>
                <a:gd name="T28" fmla="*/ 32 w 46"/>
                <a:gd name="T29" fmla="*/ 2 h 46"/>
                <a:gd name="T30" fmla="*/ 22 w 46"/>
                <a:gd name="T31" fmla="*/ 0 h 46"/>
                <a:gd name="T32" fmla="*/ 22 w 46"/>
                <a:gd name="T33" fmla="*/ 0 h 46"/>
                <a:gd name="T34" fmla="*/ 13 w 46"/>
                <a:gd name="T35" fmla="*/ 2 h 46"/>
                <a:gd name="T36" fmla="*/ 6 w 46"/>
                <a:gd name="T37" fmla="*/ 7 h 46"/>
                <a:gd name="T38" fmla="*/ 1 w 46"/>
                <a:gd name="T39" fmla="*/ 14 h 46"/>
                <a:gd name="T40" fmla="*/ 0 w 46"/>
                <a:gd name="T41" fmla="*/ 24 h 46"/>
                <a:gd name="T42" fmla="*/ 0 w 46"/>
                <a:gd name="T43" fmla="*/ 2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46">
                  <a:moveTo>
                    <a:pt x="0" y="24"/>
                  </a:moveTo>
                  <a:lnTo>
                    <a:pt x="0" y="24"/>
                  </a:lnTo>
                  <a:lnTo>
                    <a:pt x="1" y="33"/>
                  </a:lnTo>
                  <a:lnTo>
                    <a:pt x="6" y="39"/>
                  </a:lnTo>
                  <a:lnTo>
                    <a:pt x="13" y="45"/>
                  </a:lnTo>
                  <a:lnTo>
                    <a:pt x="22" y="46"/>
                  </a:lnTo>
                  <a:lnTo>
                    <a:pt x="22" y="46"/>
                  </a:lnTo>
                  <a:lnTo>
                    <a:pt x="32" y="45"/>
                  </a:lnTo>
                  <a:lnTo>
                    <a:pt x="39" y="39"/>
                  </a:lnTo>
                  <a:lnTo>
                    <a:pt x="44" y="33"/>
                  </a:lnTo>
                  <a:lnTo>
                    <a:pt x="46" y="24"/>
                  </a:lnTo>
                  <a:lnTo>
                    <a:pt x="46" y="24"/>
                  </a:lnTo>
                  <a:lnTo>
                    <a:pt x="44" y="14"/>
                  </a:lnTo>
                  <a:lnTo>
                    <a:pt x="39" y="7"/>
                  </a:lnTo>
                  <a:lnTo>
                    <a:pt x="32" y="2"/>
                  </a:lnTo>
                  <a:lnTo>
                    <a:pt x="22" y="0"/>
                  </a:lnTo>
                  <a:lnTo>
                    <a:pt x="22" y="0"/>
                  </a:lnTo>
                  <a:lnTo>
                    <a:pt x="13" y="2"/>
                  </a:lnTo>
                  <a:lnTo>
                    <a:pt x="6" y="7"/>
                  </a:lnTo>
                  <a:lnTo>
                    <a:pt x="1" y="14"/>
                  </a:lnTo>
                  <a:lnTo>
                    <a:pt x="0" y="24"/>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176">
              <a:extLst>
                <a:ext uri="{FF2B5EF4-FFF2-40B4-BE49-F238E27FC236}">
                  <a16:creationId xmlns:a16="http://schemas.microsoft.com/office/drawing/2014/main" id="{0E385A35-0F86-41B6-A9EE-A3731F446F78}"/>
                </a:ext>
              </a:extLst>
            </p:cNvPr>
            <p:cNvSpPr>
              <a:spLocks/>
            </p:cNvSpPr>
            <p:nvPr/>
          </p:nvSpPr>
          <p:spPr bwMode="auto">
            <a:xfrm>
              <a:off x="2486026" y="3295650"/>
              <a:ext cx="36513" cy="38100"/>
            </a:xfrm>
            <a:custGeom>
              <a:avLst/>
              <a:gdLst>
                <a:gd name="T0" fmla="*/ 0 w 47"/>
                <a:gd name="T1" fmla="*/ 24 h 46"/>
                <a:gd name="T2" fmla="*/ 0 w 47"/>
                <a:gd name="T3" fmla="*/ 24 h 46"/>
                <a:gd name="T4" fmla="*/ 2 w 47"/>
                <a:gd name="T5" fmla="*/ 33 h 46"/>
                <a:gd name="T6" fmla="*/ 7 w 47"/>
                <a:gd name="T7" fmla="*/ 39 h 46"/>
                <a:gd name="T8" fmla="*/ 14 w 47"/>
                <a:gd name="T9" fmla="*/ 45 h 46"/>
                <a:gd name="T10" fmla="*/ 23 w 47"/>
                <a:gd name="T11" fmla="*/ 46 h 46"/>
                <a:gd name="T12" fmla="*/ 23 w 47"/>
                <a:gd name="T13" fmla="*/ 46 h 46"/>
                <a:gd name="T14" fmla="*/ 33 w 47"/>
                <a:gd name="T15" fmla="*/ 45 h 46"/>
                <a:gd name="T16" fmla="*/ 40 w 47"/>
                <a:gd name="T17" fmla="*/ 39 h 46"/>
                <a:gd name="T18" fmla="*/ 45 w 47"/>
                <a:gd name="T19" fmla="*/ 33 h 46"/>
                <a:gd name="T20" fmla="*/ 47 w 47"/>
                <a:gd name="T21" fmla="*/ 24 h 46"/>
                <a:gd name="T22" fmla="*/ 47 w 47"/>
                <a:gd name="T23" fmla="*/ 24 h 46"/>
                <a:gd name="T24" fmla="*/ 45 w 47"/>
                <a:gd name="T25" fmla="*/ 14 h 46"/>
                <a:gd name="T26" fmla="*/ 40 w 47"/>
                <a:gd name="T27" fmla="*/ 7 h 46"/>
                <a:gd name="T28" fmla="*/ 33 w 47"/>
                <a:gd name="T29" fmla="*/ 2 h 46"/>
                <a:gd name="T30" fmla="*/ 23 w 47"/>
                <a:gd name="T31" fmla="*/ 0 h 46"/>
                <a:gd name="T32" fmla="*/ 23 w 47"/>
                <a:gd name="T33" fmla="*/ 0 h 46"/>
                <a:gd name="T34" fmla="*/ 14 w 47"/>
                <a:gd name="T35" fmla="*/ 2 h 46"/>
                <a:gd name="T36" fmla="*/ 7 w 47"/>
                <a:gd name="T37" fmla="*/ 7 h 46"/>
                <a:gd name="T38" fmla="*/ 2 w 47"/>
                <a:gd name="T39" fmla="*/ 14 h 46"/>
                <a:gd name="T40" fmla="*/ 0 w 47"/>
                <a:gd name="T41" fmla="*/ 24 h 46"/>
                <a:gd name="T42" fmla="*/ 0 w 47"/>
                <a:gd name="T43" fmla="*/ 2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46">
                  <a:moveTo>
                    <a:pt x="0" y="24"/>
                  </a:moveTo>
                  <a:lnTo>
                    <a:pt x="0" y="24"/>
                  </a:lnTo>
                  <a:lnTo>
                    <a:pt x="2" y="33"/>
                  </a:lnTo>
                  <a:lnTo>
                    <a:pt x="7" y="39"/>
                  </a:lnTo>
                  <a:lnTo>
                    <a:pt x="14" y="45"/>
                  </a:lnTo>
                  <a:lnTo>
                    <a:pt x="23" y="46"/>
                  </a:lnTo>
                  <a:lnTo>
                    <a:pt x="23" y="46"/>
                  </a:lnTo>
                  <a:lnTo>
                    <a:pt x="33" y="45"/>
                  </a:lnTo>
                  <a:lnTo>
                    <a:pt x="40" y="39"/>
                  </a:lnTo>
                  <a:lnTo>
                    <a:pt x="45" y="33"/>
                  </a:lnTo>
                  <a:lnTo>
                    <a:pt x="47" y="24"/>
                  </a:lnTo>
                  <a:lnTo>
                    <a:pt x="47" y="24"/>
                  </a:lnTo>
                  <a:lnTo>
                    <a:pt x="45" y="14"/>
                  </a:lnTo>
                  <a:lnTo>
                    <a:pt x="40" y="7"/>
                  </a:lnTo>
                  <a:lnTo>
                    <a:pt x="33" y="2"/>
                  </a:lnTo>
                  <a:lnTo>
                    <a:pt x="23" y="0"/>
                  </a:lnTo>
                  <a:lnTo>
                    <a:pt x="23" y="0"/>
                  </a:lnTo>
                  <a:lnTo>
                    <a:pt x="14" y="2"/>
                  </a:lnTo>
                  <a:lnTo>
                    <a:pt x="7" y="7"/>
                  </a:lnTo>
                  <a:lnTo>
                    <a:pt x="2" y="14"/>
                  </a:lnTo>
                  <a:lnTo>
                    <a:pt x="0" y="24"/>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77">
              <a:extLst>
                <a:ext uri="{FF2B5EF4-FFF2-40B4-BE49-F238E27FC236}">
                  <a16:creationId xmlns:a16="http://schemas.microsoft.com/office/drawing/2014/main" id="{7CBC035B-AEEF-406F-8F5A-D7E6DEF84F5F}"/>
                </a:ext>
              </a:extLst>
            </p:cNvPr>
            <p:cNvSpPr>
              <a:spLocks/>
            </p:cNvSpPr>
            <p:nvPr/>
          </p:nvSpPr>
          <p:spPr bwMode="auto">
            <a:xfrm>
              <a:off x="2403476" y="2708275"/>
              <a:ext cx="396875" cy="369887"/>
            </a:xfrm>
            <a:custGeom>
              <a:avLst/>
              <a:gdLst>
                <a:gd name="T0" fmla="*/ 391 w 499"/>
                <a:gd name="T1" fmla="*/ 210 h 465"/>
                <a:gd name="T2" fmla="*/ 437 w 499"/>
                <a:gd name="T3" fmla="*/ 157 h 465"/>
                <a:gd name="T4" fmla="*/ 458 w 499"/>
                <a:gd name="T5" fmla="*/ 126 h 465"/>
                <a:gd name="T6" fmla="*/ 468 w 499"/>
                <a:gd name="T7" fmla="*/ 86 h 465"/>
                <a:gd name="T8" fmla="*/ 467 w 499"/>
                <a:gd name="T9" fmla="*/ 69 h 465"/>
                <a:gd name="T10" fmla="*/ 443 w 499"/>
                <a:gd name="T11" fmla="*/ 43 h 465"/>
                <a:gd name="T12" fmla="*/ 432 w 499"/>
                <a:gd name="T13" fmla="*/ 36 h 465"/>
                <a:gd name="T14" fmla="*/ 415 w 499"/>
                <a:gd name="T15" fmla="*/ 33 h 465"/>
                <a:gd name="T16" fmla="*/ 375 w 499"/>
                <a:gd name="T17" fmla="*/ 43 h 465"/>
                <a:gd name="T18" fmla="*/ 288 w 499"/>
                <a:gd name="T19" fmla="*/ 124 h 465"/>
                <a:gd name="T20" fmla="*/ 217 w 499"/>
                <a:gd name="T21" fmla="*/ 64 h 465"/>
                <a:gd name="T22" fmla="*/ 33 w 499"/>
                <a:gd name="T23" fmla="*/ 42 h 465"/>
                <a:gd name="T24" fmla="*/ 141 w 499"/>
                <a:gd name="T25" fmla="*/ 169 h 465"/>
                <a:gd name="T26" fmla="*/ 143 w 499"/>
                <a:gd name="T27" fmla="*/ 193 h 465"/>
                <a:gd name="T28" fmla="*/ 150 w 499"/>
                <a:gd name="T29" fmla="*/ 204 h 465"/>
                <a:gd name="T30" fmla="*/ 165 w 499"/>
                <a:gd name="T31" fmla="*/ 212 h 465"/>
                <a:gd name="T32" fmla="*/ 198 w 499"/>
                <a:gd name="T33" fmla="*/ 207 h 465"/>
                <a:gd name="T34" fmla="*/ 45 w 499"/>
                <a:gd name="T35" fmla="*/ 305 h 465"/>
                <a:gd name="T36" fmla="*/ 50 w 499"/>
                <a:gd name="T37" fmla="*/ 445 h 465"/>
                <a:gd name="T38" fmla="*/ 40 w 499"/>
                <a:gd name="T39" fmla="*/ 350 h 465"/>
                <a:gd name="T40" fmla="*/ 239 w 499"/>
                <a:gd name="T41" fmla="*/ 209 h 465"/>
                <a:gd name="T42" fmla="*/ 191 w 499"/>
                <a:gd name="T43" fmla="*/ 178 h 465"/>
                <a:gd name="T44" fmla="*/ 172 w 499"/>
                <a:gd name="T45" fmla="*/ 185 h 465"/>
                <a:gd name="T46" fmla="*/ 167 w 499"/>
                <a:gd name="T47" fmla="*/ 181 h 465"/>
                <a:gd name="T48" fmla="*/ 174 w 499"/>
                <a:gd name="T49" fmla="*/ 160 h 465"/>
                <a:gd name="T50" fmla="*/ 79 w 499"/>
                <a:gd name="T51" fmla="*/ 35 h 465"/>
                <a:gd name="T52" fmla="*/ 244 w 499"/>
                <a:gd name="T53" fmla="*/ 114 h 465"/>
                <a:gd name="T54" fmla="*/ 365 w 499"/>
                <a:gd name="T55" fmla="*/ 83 h 465"/>
                <a:gd name="T56" fmla="*/ 387 w 499"/>
                <a:gd name="T57" fmla="*/ 67 h 465"/>
                <a:gd name="T58" fmla="*/ 415 w 499"/>
                <a:gd name="T59" fmla="*/ 61 h 465"/>
                <a:gd name="T60" fmla="*/ 439 w 499"/>
                <a:gd name="T61" fmla="*/ 78 h 465"/>
                <a:gd name="T62" fmla="*/ 441 w 499"/>
                <a:gd name="T63" fmla="*/ 86 h 465"/>
                <a:gd name="T64" fmla="*/ 434 w 499"/>
                <a:gd name="T65" fmla="*/ 114 h 465"/>
                <a:gd name="T66" fmla="*/ 341 w 499"/>
                <a:gd name="T67" fmla="*/ 209 h 465"/>
                <a:gd name="T68" fmla="*/ 399 w 499"/>
                <a:gd name="T69" fmla="*/ 278 h 465"/>
                <a:gd name="T70" fmla="*/ 456 w 499"/>
                <a:gd name="T71" fmla="*/ 427 h 465"/>
                <a:gd name="T72" fmla="*/ 343 w 499"/>
                <a:gd name="T73" fmla="*/ 327 h 465"/>
                <a:gd name="T74" fmla="*/ 325 w 499"/>
                <a:gd name="T75" fmla="*/ 331 h 465"/>
                <a:gd name="T76" fmla="*/ 322 w 499"/>
                <a:gd name="T77" fmla="*/ 327 h 465"/>
                <a:gd name="T78" fmla="*/ 327 w 499"/>
                <a:gd name="T79" fmla="*/ 312 h 465"/>
                <a:gd name="T80" fmla="*/ 139 w 499"/>
                <a:gd name="T81" fmla="*/ 384 h 465"/>
                <a:gd name="T82" fmla="*/ 172 w 499"/>
                <a:gd name="T83" fmla="*/ 395 h 465"/>
                <a:gd name="T84" fmla="*/ 298 w 499"/>
                <a:gd name="T85" fmla="*/ 307 h 465"/>
                <a:gd name="T86" fmla="*/ 298 w 499"/>
                <a:gd name="T87" fmla="*/ 341 h 465"/>
                <a:gd name="T88" fmla="*/ 313 w 499"/>
                <a:gd name="T89" fmla="*/ 355 h 465"/>
                <a:gd name="T90" fmla="*/ 346 w 499"/>
                <a:gd name="T91" fmla="*/ 355 h 465"/>
                <a:gd name="T92" fmla="*/ 422 w 499"/>
                <a:gd name="T93" fmla="*/ 29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99" h="465">
                  <a:moveTo>
                    <a:pt x="422" y="293"/>
                  </a:moveTo>
                  <a:lnTo>
                    <a:pt x="434" y="281"/>
                  </a:lnTo>
                  <a:lnTo>
                    <a:pt x="391" y="210"/>
                  </a:lnTo>
                  <a:lnTo>
                    <a:pt x="381" y="222"/>
                  </a:lnTo>
                  <a:lnTo>
                    <a:pt x="375" y="214"/>
                  </a:lnTo>
                  <a:lnTo>
                    <a:pt x="437" y="157"/>
                  </a:lnTo>
                  <a:lnTo>
                    <a:pt x="437" y="157"/>
                  </a:lnTo>
                  <a:lnTo>
                    <a:pt x="449" y="143"/>
                  </a:lnTo>
                  <a:lnTo>
                    <a:pt x="458" y="126"/>
                  </a:lnTo>
                  <a:lnTo>
                    <a:pt x="467" y="107"/>
                  </a:lnTo>
                  <a:lnTo>
                    <a:pt x="468" y="97"/>
                  </a:lnTo>
                  <a:lnTo>
                    <a:pt x="468" y="86"/>
                  </a:lnTo>
                  <a:lnTo>
                    <a:pt x="468" y="86"/>
                  </a:lnTo>
                  <a:lnTo>
                    <a:pt x="468" y="76"/>
                  </a:lnTo>
                  <a:lnTo>
                    <a:pt x="467" y="69"/>
                  </a:lnTo>
                  <a:lnTo>
                    <a:pt x="463" y="62"/>
                  </a:lnTo>
                  <a:lnTo>
                    <a:pt x="460" y="59"/>
                  </a:lnTo>
                  <a:lnTo>
                    <a:pt x="443" y="43"/>
                  </a:lnTo>
                  <a:lnTo>
                    <a:pt x="443" y="43"/>
                  </a:lnTo>
                  <a:lnTo>
                    <a:pt x="439" y="40"/>
                  </a:lnTo>
                  <a:lnTo>
                    <a:pt x="432" y="36"/>
                  </a:lnTo>
                  <a:lnTo>
                    <a:pt x="425" y="33"/>
                  </a:lnTo>
                  <a:lnTo>
                    <a:pt x="415" y="33"/>
                  </a:lnTo>
                  <a:lnTo>
                    <a:pt x="415" y="33"/>
                  </a:lnTo>
                  <a:lnTo>
                    <a:pt x="406" y="33"/>
                  </a:lnTo>
                  <a:lnTo>
                    <a:pt x="396" y="36"/>
                  </a:lnTo>
                  <a:lnTo>
                    <a:pt x="375" y="43"/>
                  </a:lnTo>
                  <a:lnTo>
                    <a:pt x="358" y="54"/>
                  </a:lnTo>
                  <a:lnTo>
                    <a:pt x="344" y="64"/>
                  </a:lnTo>
                  <a:lnTo>
                    <a:pt x="288" y="124"/>
                  </a:lnTo>
                  <a:lnTo>
                    <a:pt x="277" y="119"/>
                  </a:lnTo>
                  <a:lnTo>
                    <a:pt x="288" y="109"/>
                  </a:lnTo>
                  <a:lnTo>
                    <a:pt x="217" y="64"/>
                  </a:lnTo>
                  <a:lnTo>
                    <a:pt x="205" y="76"/>
                  </a:lnTo>
                  <a:lnTo>
                    <a:pt x="76" y="0"/>
                  </a:lnTo>
                  <a:lnTo>
                    <a:pt x="33" y="42"/>
                  </a:lnTo>
                  <a:lnTo>
                    <a:pt x="146" y="155"/>
                  </a:lnTo>
                  <a:lnTo>
                    <a:pt x="146" y="155"/>
                  </a:lnTo>
                  <a:lnTo>
                    <a:pt x="141" y="169"/>
                  </a:lnTo>
                  <a:lnTo>
                    <a:pt x="139" y="181"/>
                  </a:lnTo>
                  <a:lnTo>
                    <a:pt x="141" y="188"/>
                  </a:lnTo>
                  <a:lnTo>
                    <a:pt x="143" y="193"/>
                  </a:lnTo>
                  <a:lnTo>
                    <a:pt x="145" y="198"/>
                  </a:lnTo>
                  <a:lnTo>
                    <a:pt x="150" y="204"/>
                  </a:lnTo>
                  <a:lnTo>
                    <a:pt x="150" y="204"/>
                  </a:lnTo>
                  <a:lnTo>
                    <a:pt x="153" y="207"/>
                  </a:lnTo>
                  <a:lnTo>
                    <a:pt x="158" y="210"/>
                  </a:lnTo>
                  <a:lnTo>
                    <a:pt x="165" y="212"/>
                  </a:lnTo>
                  <a:lnTo>
                    <a:pt x="170" y="212"/>
                  </a:lnTo>
                  <a:lnTo>
                    <a:pt x="184" y="212"/>
                  </a:lnTo>
                  <a:lnTo>
                    <a:pt x="198" y="207"/>
                  </a:lnTo>
                  <a:lnTo>
                    <a:pt x="201" y="210"/>
                  </a:lnTo>
                  <a:lnTo>
                    <a:pt x="108" y="324"/>
                  </a:lnTo>
                  <a:lnTo>
                    <a:pt x="45" y="305"/>
                  </a:lnTo>
                  <a:lnTo>
                    <a:pt x="0" y="348"/>
                  </a:lnTo>
                  <a:lnTo>
                    <a:pt x="50" y="400"/>
                  </a:lnTo>
                  <a:lnTo>
                    <a:pt x="50" y="445"/>
                  </a:lnTo>
                  <a:lnTo>
                    <a:pt x="77" y="445"/>
                  </a:lnTo>
                  <a:lnTo>
                    <a:pt x="77" y="389"/>
                  </a:lnTo>
                  <a:lnTo>
                    <a:pt x="40" y="350"/>
                  </a:lnTo>
                  <a:lnTo>
                    <a:pt x="53" y="336"/>
                  </a:lnTo>
                  <a:lnTo>
                    <a:pt x="117" y="357"/>
                  </a:lnTo>
                  <a:lnTo>
                    <a:pt x="239" y="209"/>
                  </a:lnTo>
                  <a:lnTo>
                    <a:pt x="201" y="171"/>
                  </a:lnTo>
                  <a:lnTo>
                    <a:pt x="191" y="178"/>
                  </a:lnTo>
                  <a:lnTo>
                    <a:pt x="191" y="178"/>
                  </a:lnTo>
                  <a:lnTo>
                    <a:pt x="184" y="183"/>
                  </a:lnTo>
                  <a:lnTo>
                    <a:pt x="177" y="185"/>
                  </a:lnTo>
                  <a:lnTo>
                    <a:pt x="172" y="185"/>
                  </a:lnTo>
                  <a:lnTo>
                    <a:pt x="169" y="185"/>
                  </a:lnTo>
                  <a:lnTo>
                    <a:pt x="169" y="185"/>
                  </a:lnTo>
                  <a:lnTo>
                    <a:pt x="167" y="181"/>
                  </a:lnTo>
                  <a:lnTo>
                    <a:pt x="167" y="176"/>
                  </a:lnTo>
                  <a:lnTo>
                    <a:pt x="170" y="169"/>
                  </a:lnTo>
                  <a:lnTo>
                    <a:pt x="174" y="160"/>
                  </a:lnTo>
                  <a:lnTo>
                    <a:pt x="181" y="152"/>
                  </a:lnTo>
                  <a:lnTo>
                    <a:pt x="72" y="42"/>
                  </a:lnTo>
                  <a:lnTo>
                    <a:pt x="79" y="35"/>
                  </a:lnTo>
                  <a:lnTo>
                    <a:pt x="210" y="111"/>
                  </a:lnTo>
                  <a:lnTo>
                    <a:pt x="222" y="100"/>
                  </a:lnTo>
                  <a:lnTo>
                    <a:pt x="244" y="114"/>
                  </a:lnTo>
                  <a:lnTo>
                    <a:pt x="232" y="124"/>
                  </a:lnTo>
                  <a:lnTo>
                    <a:pt x="293" y="160"/>
                  </a:lnTo>
                  <a:lnTo>
                    <a:pt x="365" y="83"/>
                  </a:lnTo>
                  <a:lnTo>
                    <a:pt x="365" y="83"/>
                  </a:lnTo>
                  <a:lnTo>
                    <a:pt x="374" y="76"/>
                  </a:lnTo>
                  <a:lnTo>
                    <a:pt x="387" y="67"/>
                  </a:lnTo>
                  <a:lnTo>
                    <a:pt x="403" y="62"/>
                  </a:lnTo>
                  <a:lnTo>
                    <a:pt x="415" y="61"/>
                  </a:lnTo>
                  <a:lnTo>
                    <a:pt x="415" y="61"/>
                  </a:lnTo>
                  <a:lnTo>
                    <a:pt x="420" y="61"/>
                  </a:lnTo>
                  <a:lnTo>
                    <a:pt x="424" y="62"/>
                  </a:lnTo>
                  <a:lnTo>
                    <a:pt x="439" y="78"/>
                  </a:lnTo>
                  <a:lnTo>
                    <a:pt x="439" y="78"/>
                  </a:lnTo>
                  <a:lnTo>
                    <a:pt x="441" y="81"/>
                  </a:lnTo>
                  <a:lnTo>
                    <a:pt x="441" y="86"/>
                  </a:lnTo>
                  <a:lnTo>
                    <a:pt x="441" y="86"/>
                  </a:lnTo>
                  <a:lnTo>
                    <a:pt x="439" y="100"/>
                  </a:lnTo>
                  <a:lnTo>
                    <a:pt x="434" y="114"/>
                  </a:lnTo>
                  <a:lnTo>
                    <a:pt x="427" y="128"/>
                  </a:lnTo>
                  <a:lnTo>
                    <a:pt x="418" y="138"/>
                  </a:lnTo>
                  <a:lnTo>
                    <a:pt x="341" y="209"/>
                  </a:lnTo>
                  <a:lnTo>
                    <a:pt x="374" y="266"/>
                  </a:lnTo>
                  <a:lnTo>
                    <a:pt x="386" y="255"/>
                  </a:lnTo>
                  <a:lnTo>
                    <a:pt x="399" y="278"/>
                  </a:lnTo>
                  <a:lnTo>
                    <a:pt x="387" y="290"/>
                  </a:lnTo>
                  <a:lnTo>
                    <a:pt x="465" y="419"/>
                  </a:lnTo>
                  <a:lnTo>
                    <a:pt x="456" y="427"/>
                  </a:lnTo>
                  <a:lnTo>
                    <a:pt x="351" y="322"/>
                  </a:lnTo>
                  <a:lnTo>
                    <a:pt x="343" y="327"/>
                  </a:lnTo>
                  <a:lnTo>
                    <a:pt x="343" y="327"/>
                  </a:lnTo>
                  <a:lnTo>
                    <a:pt x="336" y="329"/>
                  </a:lnTo>
                  <a:lnTo>
                    <a:pt x="331" y="331"/>
                  </a:lnTo>
                  <a:lnTo>
                    <a:pt x="325" y="331"/>
                  </a:lnTo>
                  <a:lnTo>
                    <a:pt x="324" y="331"/>
                  </a:lnTo>
                  <a:lnTo>
                    <a:pt x="324" y="331"/>
                  </a:lnTo>
                  <a:lnTo>
                    <a:pt x="322" y="327"/>
                  </a:lnTo>
                  <a:lnTo>
                    <a:pt x="322" y="324"/>
                  </a:lnTo>
                  <a:lnTo>
                    <a:pt x="324" y="317"/>
                  </a:lnTo>
                  <a:lnTo>
                    <a:pt x="327" y="312"/>
                  </a:lnTo>
                  <a:lnTo>
                    <a:pt x="332" y="302"/>
                  </a:lnTo>
                  <a:lnTo>
                    <a:pt x="291" y="260"/>
                  </a:lnTo>
                  <a:lnTo>
                    <a:pt x="139" y="384"/>
                  </a:lnTo>
                  <a:lnTo>
                    <a:pt x="160" y="450"/>
                  </a:lnTo>
                  <a:lnTo>
                    <a:pt x="186" y="441"/>
                  </a:lnTo>
                  <a:lnTo>
                    <a:pt x="172" y="395"/>
                  </a:lnTo>
                  <a:lnTo>
                    <a:pt x="289" y="298"/>
                  </a:lnTo>
                  <a:lnTo>
                    <a:pt x="298" y="307"/>
                  </a:lnTo>
                  <a:lnTo>
                    <a:pt x="298" y="307"/>
                  </a:lnTo>
                  <a:lnTo>
                    <a:pt x="296" y="319"/>
                  </a:lnTo>
                  <a:lnTo>
                    <a:pt x="296" y="331"/>
                  </a:lnTo>
                  <a:lnTo>
                    <a:pt x="298" y="341"/>
                  </a:lnTo>
                  <a:lnTo>
                    <a:pt x="305" y="350"/>
                  </a:lnTo>
                  <a:lnTo>
                    <a:pt x="305" y="350"/>
                  </a:lnTo>
                  <a:lnTo>
                    <a:pt x="313" y="355"/>
                  </a:lnTo>
                  <a:lnTo>
                    <a:pt x="324" y="358"/>
                  </a:lnTo>
                  <a:lnTo>
                    <a:pt x="334" y="358"/>
                  </a:lnTo>
                  <a:lnTo>
                    <a:pt x="346" y="355"/>
                  </a:lnTo>
                  <a:lnTo>
                    <a:pt x="456" y="465"/>
                  </a:lnTo>
                  <a:lnTo>
                    <a:pt x="499" y="424"/>
                  </a:lnTo>
                  <a:lnTo>
                    <a:pt x="422"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6" name="Group 75">
            <a:extLst>
              <a:ext uri="{FF2B5EF4-FFF2-40B4-BE49-F238E27FC236}">
                <a16:creationId xmlns:a16="http://schemas.microsoft.com/office/drawing/2014/main" id="{E75455E9-0B09-4350-95EB-259B8A9BD565}"/>
              </a:ext>
            </a:extLst>
          </p:cNvPr>
          <p:cNvGrpSpPr/>
          <p:nvPr/>
        </p:nvGrpSpPr>
        <p:grpSpPr>
          <a:xfrm>
            <a:off x="7469080" y="1356954"/>
            <a:ext cx="624971" cy="620747"/>
            <a:chOff x="6249988" y="311150"/>
            <a:chExt cx="704851" cy="700087"/>
          </a:xfrm>
          <a:solidFill>
            <a:srgbClr val="272727"/>
          </a:solidFill>
        </p:grpSpPr>
        <p:sp>
          <p:nvSpPr>
            <p:cNvPr id="77" name="Freeform 106">
              <a:extLst>
                <a:ext uri="{FF2B5EF4-FFF2-40B4-BE49-F238E27FC236}">
                  <a16:creationId xmlns:a16="http://schemas.microsoft.com/office/drawing/2014/main" id="{E6ED3C18-F5CC-4434-9248-A1A1F236882A}"/>
                </a:ext>
              </a:extLst>
            </p:cNvPr>
            <p:cNvSpPr>
              <a:spLocks/>
            </p:cNvSpPr>
            <p:nvPr/>
          </p:nvSpPr>
          <p:spPr bwMode="auto">
            <a:xfrm>
              <a:off x="6249988" y="311150"/>
              <a:ext cx="530225" cy="700087"/>
            </a:xfrm>
            <a:custGeom>
              <a:avLst/>
              <a:gdLst>
                <a:gd name="T0" fmla="*/ 669 w 669"/>
                <a:gd name="T1" fmla="*/ 881 h 881"/>
                <a:gd name="T2" fmla="*/ 0 w 669"/>
                <a:gd name="T3" fmla="*/ 881 h 881"/>
                <a:gd name="T4" fmla="*/ 0 w 669"/>
                <a:gd name="T5" fmla="*/ 0 h 881"/>
                <a:gd name="T6" fmla="*/ 669 w 669"/>
                <a:gd name="T7" fmla="*/ 0 h 881"/>
                <a:gd name="T8" fmla="*/ 669 w 669"/>
                <a:gd name="T9" fmla="*/ 200 h 881"/>
                <a:gd name="T10" fmla="*/ 641 w 669"/>
                <a:gd name="T11" fmla="*/ 200 h 881"/>
                <a:gd name="T12" fmla="*/ 641 w 669"/>
                <a:gd name="T13" fmla="*/ 27 h 881"/>
                <a:gd name="T14" fmla="*/ 28 w 669"/>
                <a:gd name="T15" fmla="*/ 27 h 881"/>
                <a:gd name="T16" fmla="*/ 28 w 669"/>
                <a:gd name="T17" fmla="*/ 854 h 881"/>
                <a:gd name="T18" fmla="*/ 641 w 669"/>
                <a:gd name="T19" fmla="*/ 854 h 881"/>
                <a:gd name="T20" fmla="*/ 641 w 669"/>
                <a:gd name="T21" fmla="*/ 640 h 881"/>
                <a:gd name="T22" fmla="*/ 669 w 669"/>
                <a:gd name="T23" fmla="*/ 640 h 881"/>
                <a:gd name="T24" fmla="*/ 669 w 669"/>
                <a:gd name="T25" fmla="*/ 881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9" h="881">
                  <a:moveTo>
                    <a:pt x="669" y="881"/>
                  </a:moveTo>
                  <a:lnTo>
                    <a:pt x="0" y="881"/>
                  </a:lnTo>
                  <a:lnTo>
                    <a:pt x="0" y="0"/>
                  </a:lnTo>
                  <a:lnTo>
                    <a:pt x="669" y="0"/>
                  </a:lnTo>
                  <a:lnTo>
                    <a:pt x="669" y="200"/>
                  </a:lnTo>
                  <a:lnTo>
                    <a:pt x="641" y="200"/>
                  </a:lnTo>
                  <a:lnTo>
                    <a:pt x="641" y="27"/>
                  </a:lnTo>
                  <a:lnTo>
                    <a:pt x="28" y="27"/>
                  </a:lnTo>
                  <a:lnTo>
                    <a:pt x="28" y="854"/>
                  </a:lnTo>
                  <a:lnTo>
                    <a:pt x="641" y="854"/>
                  </a:lnTo>
                  <a:lnTo>
                    <a:pt x="641" y="640"/>
                  </a:lnTo>
                  <a:lnTo>
                    <a:pt x="669" y="640"/>
                  </a:lnTo>
                  <a:lnTo>
                    <a:pt x="669" y="8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Rectangle 107">
              <a:extLst>
                <a:ext uri="{FF2B5EF4-FFF2-40B4-BE49-F238E27FC236}">
                  <a16:creationId xmlns:a16="http://schemas.microsoft.com/office/drawing/2014/main" id="{236C3948-2A7F-4C62-8936-51A6869CC6A7}"/>
                </a:ext>
              </a:extLst>
            </p:cNvPr>
            <p:cNvSpPr>
              <a:spLocks noChangeArrowheads="1"/>
            </p:cNvSpPr>
            <p:nvPr/>
          </p:nvSpPr>
          <p:spPr bwMode="auto">
            <a:xfrm>
              <a:off x="6435726" y="534988"/>
              <a:ext cx="130175" cy="11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108">
              <a:extLst>
                <a:ext uri="{FF2B5EF4-FFF2-40B4-BE49-F238E27FC236}">
                  <a16:creationId xmlns:a16="http://schemas.microsoft.com/office/drawing/2014/main" id="{A8B87234-E4C8-473F-9FEB-97D229902A32}"/>
                </a:ext>
              </a:extLst>
            </p:cNvPr>
            <p:cNvSpPr>
              <a:spLocks noEditPoints="1"/>
            </p:cNvSpPr>
            <p:nvPr/>
          </p:nvSpPr>
          <p:spPr bwMode="auto">
            <a:xfrm>
              <a:off x="6369051" y="523875"/>
              <a:ext cx="39688" cy="38100"/>
            </a:xfrm>
            <a:custGeom>
              <a:avLst/>
              <a:gdLst>
                <a:gd name="T0" fmla="*/ 48 w 48"/>
                <a:gd name="T1" fmla="*/ 49 h 49"/>
                <a:gd name="T2" fmla="*/ 0 w 48"/>
                <a:gd name="T3" fmla="*/ 49 h 49"/>
                <a:gd name="T4" fmla="*/ 0 w 48"/>
                <a:gd name="T5" fmla="*/ 0 h 49"/>
                <a:gd name="T6" fmla="*/ 48 w 48"/>
                <a:gd name="T7" fmla="*/ 0 h 49"/>
                <a:gd name="T8" fmla="*/ 48 w 48"/>
                <a:gd name="T9" fmla="*/ 49 h 49"/>
                <a:gd name="T10" fmla="*/ 14 w 48"/>
                <a:gd name="T11" fmla="*/ 35 h 49"/>
                <a:gd name="T12" fmla="*/ 34 w 48"/>
                <a:gd name="T13" fmla="*/ 35 h 49"/>
                <a:gd name="T14" fmla="*/ 34 w 48"/>
                <a:gd name="T15" fmla="*/ 14 h 49"/>
                <a:gd name="T16" fmla="*/ 14 w 48"/>
                <a:gd name="T17" fmla="*/ 14 h 49"/>
                <a:gd name="T18" fmla="*/ 14 w 48"/>
                <a:gd name="T19"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48" y="49"/>
                  </a:moveTo>
                  <a:lnTo>
                    <a:pt x="0" y="49"/>
                  </a:lnTo>
                  <a:lnTo>
                    <a:pt x="0" y="0"/>
                  </a:lnTo>
                  <a:lnTo>
                    <a:pt x="48" y="0"/>
                  </a:lnTo>
                  <a:lnTo>
                    <a:pt x="48" y="49"/>
                  </a:lnTo>
                  <a:close/>
                  <a:moveTo>
                    <a:pt x="14" y="35"/>
                  </a:moveTo>
                  <a:lnTo>
                    <a:pt x="34" y="35"/>
                  </a:lnTo>
                  <a:lnTo>
                    <a:pt x="34" y="14"/>
                  </a:lnTo>
                  <a:lnTo>
                    <a:pt x="14" y="14"/>
                  </a:lnTo>
                  <a:lnTo>
                    <a:pt x="1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Rectangle 109">
              <a:extLst>
                <a:ext uri="{FF2B5EF4-FFF2-40B4-BE49-F238E27FC236}">
                  <a16:creationId xmlns:a16="http://schemas.microsoft.com/office/drawing/2014/main" id="{E80BEA4B-FE4D-40AB-AE66-19576DD473C8}"/>
                </a:ext>
              </a:extLst>
            </p:cNvPr>
            <p:cNvSpPr>
              <a:spLocks noChangeArrowheads="1"/>
            </p:cNvSpPr>
            <p:nvPr/>
          </p:nvSpPr>
          <p:spPr bwMode="auto">
            <a:xfrm>
              <a:off x="6435726" y="590550"/>
              <a:ext cx="13017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110">
              <a:extLst>
                <a:ext uri="{FF2B5EF4-FFF2-40B4-BE49-F238E27FC236}">
                  <a16:creationId xmlns:a16="http://schemas.microsoft.com/office/drawing/2014/main" id="{1FE4E633-CF5E-41BA-BE11-C25E1823C195}"/>
                </a:ext>
              </a:extLst>
            </p:cNvPr>
            <p:cNvSpPr>
              <a:spLocks noEditPoints="1"/>
            </p:cNvSpPr>
            <p:nvPr/>
          </p:nvSpPr>
          <p:spPr bwMode="auto">
            <a:xfrm>
              <a:off x="6369051" y="579438"/>
              <a:ext cx="39688" cy="38100"/>
            </a:xfrm>
            <a:custGeom>
              <a:avLst/>
              <a:gdLst>
                <a:gd name="T0" fmla="*/ 48 w 48"/>
                <a:gd name="T1" fmla="*/ 49 h 49"/>
                <a:gd name="T2" fmla="*/ 0 w 48"/>
                <a:gd name="T3" fmla="*/ 49 h 49"/>
                <a:gd name="T4" fmla="*/ 0 w 48"/>
                <a:gd name="T5" fmla="*/ 0 h 49"/>
                <a:gd name="T6" fmla="*/ 48 w 48"/>
                <a:gd name="T7" fmla="*/ 0 h 49"/>
                <a:gd name="T8" fmla="*/ 48 w 48"/>
                <a:gd name="T9" fmla="*/ 49 h 49"/>
                <a:gd name="T10" fmla="*/ 14 w 48"/>
                <a:gd name="T11" fmla="*/ 35 h 49"/>
                <a:gd name="T12" fmla="*/ 34 w 48"/>
                <a:gd name="T13" fmla="*/ 35 h 49"/>
                <a:gd name="T14" fmla="*/ 34 w 48"/>
                <a:gd name="T15" fmla="*/ 14 h 49"/>
                <a:gd name="T16" fmla="*/ 14 w 48"/>
                <a:gd name="T17" fmla="*/ 14 h 49"/>
                <a:gd name="T18" fmla="*/ 14 w 48"/>
                <a:gd name="T19"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48" y="49"/>
                  </a:moveTo>
                  <a:lnTo>
                    <a:pt x="0" y="49"/>
                  </a:lnTo>
                  <a:lnTo>
                    <a:pt x="0" y="0"/>
                  </a:lnTo>
                  <a:lnTo>
                    <a:pt x="48" y="0"/>
                  </a:lnTo>
                  <a:lnTo>
                    <a:pt x="48" y="49"/>
                  </a:lnTo>
                  <a:close/>
                  <a:moveTo>
                    <a:pt x="14" y="35"/>
                  </a:moveTo>
                  <a:lnTo>
                    <a:pt x="34" y="35"/>
                  </a:lnTo>
                  <a:lnTo>
                    <a:pt x="34" y="14"/>
                  </a:lnTo>
                  <a:lnTo>
                    <a:pt x="14" y="14"/>
                  </a:lnTo>
                  <a:lnTo>
                    <a:pt x="1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Rectangle 111">
              <a:extLst>
                <a:ext uri="{FF2B5EF4-FFF2-40B4-BE49-F238E27FC236}">
                  <a16:creationId xmlns:a16="http://schemas.microsoft.com/office/drawing/2014/main" id="{B9203A69-90D1-41FF-95B6-0D06A45D4212}"/>
                </a:ext>
              </a:extLst>
            </p:cNvPr>
            <p:cNvSpPr>
              <a:spLocks noChangeArrowheads="1"/>
            </p:cNvSpPr>
            <p:nvPr/>
          </p:nvSpPr>
          <p:spPr bwMode="auto">
            <a:xfrm>
              <a:off x="6435726" y="649288"/>
              <a:ext cx="130175" cy="11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12">
              <a:extLst>
                <a:ext uri="{FF2B5EF4-FFF2-40B4-BE49-F238E27FC236}">
                  <a16:creationId xmlns:a16="http://schemas.microsoft.com/office/drawing/2014/main" id="{238E41DA-E0B5-402F-8666-5616F7D76BEF}"/>
                </a:ext>
              </a:extLst>
            </p:cNvPr>
            <p:cNvSpPr>
              <a:spLocks noEditPoints="1"/>
            </p:cNvSpPr>
            <p:nvPr/>
          </p:nvSpPr>
          <p:spPr bwMode="auto">
            <a:xfrm>
              <a:off x="6369051" y="639763"/>
              <a:ext cx="39688" cy="38100"/>
            </a:xfrm>
            <a:custGeom>
              <a:avLst/>
              <a:gdLst>
                <a:gd name="T0" fmla="*/ 48 w 48"/>
                <a:gd name="T1" fmla="*/ 48 h 48"/>
                <a:gd name="T2" fmla="*/ 0 w 48"/>
                <a:gd name="T3" fmla="*/ 48 h 48"/>
                <a:gd name="T4" fmla="*/ 0 w 48"/>
                <a:gd name="T5" fmla="*/ 0 h 48"/>
                <a:gd name="T6" fmla="*/ 48 w 48"/>
                <a:gd name="T7" fmla="*/ 0 h 48"/>
                <a:gd name="T8" fmla="*/ 48 w 48"/>
                <a:gd name="T9" fmla="*/ 48 h 48"/>
                <a:gd name="T10" fmla="*/ 14 w 48"/>
                <a:gd name="T11" fmla="*/ 35 h 48"/>
                <a:gd name="T12" fmla="*/ 34 w 48"/>
                <a:gd name="T13" fmla="*/ 35 h 48"/>
                <a:gd name="T14" fmla="*/ 34 w 48"/>
                <a:gd name="T15" fmla="*/ 14 h 48"/>
                <a:gd name="T16" fmla="*/ 14 w 48"/>
                <a:gd name="T17" fmla="*/ 14 h 48"/>
                <a:gd name="T18" fmla="*/ 14 w 48"/>
                <a:gd name="T19" fmla="*/ 3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8" y="48"/>
                  </a:moveTo>
                  <a:lnTo>
                    <a:pt x="0" y="48"/>
                  </a:lnTo>
                  <a:lnTo>
                    <a:pt x="0" y="0"/>
                  </a:lnTo>
                  <a:lnTo>
                    <a:pt x="48" y="0"/>
                  </a:lnTo>
                  <a:lnTo>
                    <a:pt x="48" y="48"/>
                  </a:lnTo>
                  <a:close/>
                  <a:moveTo>
                    <a:pt x="14" y="35"/>
                  </a:moveTo>
                  <a:lnTo>
                    <a:pt x="34" y="35"/>
                  </a:lnTo>
                  <a:lnTo>
                    <a:pt x="34" y="14"/>
                  </a:lnTo>
                  <a:lnTo>
                    <a:pt x="14" y="14"/>
                  </a:lnTo>
                  <a:lnTo>
                    <a:pt x="1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13">
              <a:extLst>
                <a:ext uri="{FF2B5EF4-FFF2-40B4-BE49-F238E27FC236}">
                  <a16:creationId xmlns:a16="http://schemas.microsoft.com/office/drawing/2014/main" id="{4FE500F8-4A4A-49F2-A977-98052B098B78}"/>
                </a:ext>
              </a:extLst>
            </p:cNvPr>
            <p:cNvSpPr>
              <a:spLocks noEditPoints="1"/>
            </p:cNvSpPr>
            <p:nvPr/>
          </p:nvSpPr>
          <p:spPr bwMode="auto">
            <a:xfrm>
              <a:off x="6610351" y="485775"/>
              <a:ext cx="344488" cy="317500"/>
            </a:xfrm>
            <a:custGeom>
              <a:avLst/>
              <a:gdLst>
                <a:gd name="T0" fmla="*/ 95 w 434"/>
                <a:gd name="T1" fmla="*/ 0 h 400"/>
                <a:gd name="T2" fmla="*/ 0 w 434"/>
                <a:gd name="T3" fmla="*/ 135 h 400"/>
                <a:gd name="T4" fmla="*/ 0 w 434"/>
                <a:gd name="T5" fmla="*/ 400 h 400"/>
                <a:gd name="T6" fmla="*/ 329 w 434"/>
                <a:gd name="T7" fmla="*/ 400 h 400"/>
                <a:gd name="T8" fmla="*/ 434 w 434"/>
                <a:gd name="T9" fmla="*/ 274 h 400"/>
                <a:gd name="T10" fmla="*/ 434 w 434"/>
                <a:gd name="T11" fmla="*/ 0 h 400"/>
                <a:gd name="T12" fmla="*/ 95 w 434"/>
                <a:gd name="T13" fmla="*/ 0 h 400"/>
                <a:gd name="T14" fmla="*/ 28 w 434"/>
                <a:gd name="T15" fmla="*/ 372 h 400"/>
                <a:gd name="T16" fmla="*/ 28 w 434"/>
                <a:gd name="T17" fmla="*/ 152 h 400"/>
                <a:gd name="T18" fmla="*/ 110 w 434"/>
                <a:gd name="T19" fmla="*/ 152 h 400"/>
                <a:gd name="T20" fmla="*/ 110 w 434"/>
                <a:gd name="T21" fmla="*/ 358 h 400"/>
                <a:gd name="T22" fmla="*/ 124 w 434"/>
                <a:gd name="T23" fmla="*/ 358 h 400"/>
                <a:gd name="T24" fmla="*/ 124 w 434"/>
                <a:gd name="T25" fmla="*/ 152 h 400"/>
                <a:gd name="T26" fmla="*/ 152 w 434"/>
                <a:gd name="T27" fmla="*/ 152 h 400"/>
                <a:gd name="T28" fmla="*/ 152 w 434"/>
                <a:gd name="T29" fmla="*/ 138 h 400"/>
                <a:gd name="T30" fmla="*/ 129 w 434"/>
                <a:gd name="T31" fmla="*/ 138 h 400"/>
                <a:gd name="T32" fmla="*/ 186 w 434"/>
                <a:gd name="T33" fmla="*/ 48 h 400"/>
                <a:gd name="T34" fmla="*/ 174 w 434"/>
                <a:gd name="T35" fmla="*/ 40 h 400"/>
                <a:gd name="T36" fmla="*/ 112 w 434"/>
                <a:gd name="T37" fmla="*/ 138 h 400"/>
                <a:gd name="T38" fmla="*/ 31 w 434"/>
                <a:gd name="T39" fmla="*/ 138 h 400"/>
                <a:gd name="T40" fmla="*/ 109 w 434"/>
                <a:gd name="T41" fmla="*/ 28 h 400"/>
                <a:gd name="T42" fmla="*/ 401 w 434"/>
                <a:gd name="T43" fmla="*/ 28 h 400"/>
                <a:gd name="T44" fmla="*/ 322 w 434"/>
                <a:gd name="T45" fmla="*/ 138 h 400"/>
                <a:gd name="T46" fmla="*/ 226 w 434"/>
                <a:gd name="T47" fmla="*/ 138 h 400"/>
                <a:gd name="T48" fmla="*/ 279 w 434"/>
                <a:gd name="T49" fmla="*/ 48 h 400"/>
                <a:gd name="T50" fmla="*/ 267 w 434"/>
                <a:gd name="T51" fmla="*/ 42 h 400"/>
                <a:gd name="T52" fmla="*/ 207 w 434"/>
                <a:gd name="T53" fmla="*/ 141 h 400"/>
                <a:gd name="T54" fmla="*/ 207 w 434"/>
                <a:gd name="T55" fmla="*/ 358 h 400"/>
                <a:gd name="T56" fmla="*/ 220 w 434"/>
                <a:gd name="T57" fmla="*/ 358 h 400"/>
                <a:gd name="T58" fmla="*/ 220 w 434"/>
                <a:gd name="T59" fmla="*/ 152 h 400"/>
                <a:gd name="T60" fmla="*/ 317 w 434"/>
                <a:gd name="T61" fmla="*/ 152 h 400"/>
                <a:gd name="T62" fmla="*/ 317 w 434"/>
                <a:gd name="T63" fmla="*/ 370 h 400"/>
                <a:gd name="T64" fmla="*/ 317 w 434"/>
                <a:gd name="T65" fmla="*/ 372 h 400"/>
                <a:gd name="T66" fmla="*/ 28 w 434"/>
                <a:gd name="T67" fmla="*/ 372 h 400"/>
                <a:gd name="T68" fmla="*/ 331 w 434"/>
                <a:gd name="T69" fmla="*/ 355 h 400"/>
                <a:gd name="T70" fmla="*/ 331 w 434"/>
                <a:gd name="T71" fmla="*/ 150 h 400"/>
                <a:gd name="T72" fmla="*/ 406 w 434"/>
                <a:gd name="T73" fmla="*/ 45 h 400"/>
                <a:gd name="T74" fmla="*/ 406 w 434"/>
                <a:gd name="T75" fmla="*/ 264 h 400"/>
                <a:gd name="T76" fmla="*/ 331 w 434"/>
                <a:gd name="T77" fmla="*/ 355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4" h="400">
                  <a:moveTo>
                    <a:pt x="95" y="0"/>
                  </a:moveTo>
                  <a:lnTo>
                    <a:pt x="0" y="135"/>
                  </a:lnTo>
                  <a:lnTo>
                    <a:pt x="0" y="400"/>
                  </a:lnTo>
                  <a:lnTo>
                    <a:pt x="329" y="400"/>
                  </a:lnTo>
                  <a:lnTo>
                    <a:pt x="434" y="274"/>
                  </a:lnTo>
                  <a:lnTo>
                    <a:pt x="434" y="0"/>
                  </a:lnTo>
                  <a:lnTo>
                    <a:pt x="95" y="0"/>
                  </a:lnTo>
                  <a:close/>
                  <a:moveTo>
                    <a:pt x="28" y="372"/>
                  </a:moveTo>
                  <a:lnTo>
                    <a:pt x="28" y="152"/>
                  </a:lnTo>
                  <a:lnTo>
                    <a:pt x="110" y="152"/>
                  </a:lnTo>
                  <a:lnTo>
                    <a:pt x="110" y="358"/>
                  </a:lnTo>
                  <a:lnTo>
                    <a:pt x="124" y="358"/>
                  </a:lnTo>
                  <a:lnTo>
                    <a:pt x="124" y="152"/>
                  </a:lnTo>
                  <a:lnTo>
                    <a:pt x="152" y="152"/>
                  </a:lnTo>
                  <a:lnTo>
                    <a:pt x="152" y="138"/>
                  </a:lnTo>
                  <a:lnTo>
                    <a:pt x="129" y="138"/>
                  </a:lnTo>
                  <a:lnTo>
                    <a:pt x="186" y="48"/>
                  </a:lnTo>
                  <a:lnTo>
                    <a:pt x="174" y="40"/>
                  </a:lnTo>
                  <a:lnTo>
                    <a:pt x="112" y="138"/>
                  </a:lnTo>
                  <a:lnTo>
                    <a:pt x="31" y="138"/>
                  </a:lnTo>
                  <a:lnTo>
                    <a:pt x="109" y="28"/>
                  </a:lnTo>
                  <a:lnTo>
                    <a:pt x="401" y="28"/>
                  </a:lnTo>
                  <a:lnTo>
                    <a:pt x="322" y="138"/>
                  </a:lnTo>
                  <a:lnTo>
                    <a:pt x="226" y="138"/>
                  </a:lnTo>
                  <a:lnTo>
                    <a:pt x="279" y="48"/>
                  </a:lnTo>
                  <a:lnTo>
                    <a:pt x="267" y="42"/>
                  </a:lnTo>
                  <a:lnTo>
                    <a:pt x="207" y="141"/>
                  </a:lnTo>
                  <a:lnTo>
                    <a:pt x="207" y="358"/>
                  </a:lnTo>
                  <a:lnTo>
                    <a:pt x="220" y="358"/>
                  </a:lnTo>
                  <a:lnTo>
                    <a:pt x="220" y="152"/>
                  </a:lnTo>
                  <a:lnTo>
                    <a:pt x="317" y="152"/>
                  </a:lnTo>
                  <a:lnTo>
                    <a:pt x="317" y="370"/>
                  </a:lnTo>
                  <a:lnTo>
                    <a:pt x="317" y="372"/>
                  </a:lnTo>
                  <a:lnTo>
                    <a:pt x="28" y="372"/>
                  </a:lnTo>
                  <a:close/>
                  <a:moveTo>
                    <a:pt x="331" y="355"/>
                  </a:moveTo>
                  <a:lnTo>
                    <a:pt x="331" y="150"/>
                  </a:lnTo>
                  <a:lnTo>
                    <a:pt x="406" y="45"/>
                  </a:lnTo>
                  <a:lnTo>
                    <a:pt x="406" y="264"/>
                  </a:lnTo>
                  <a:lnTo>
                    <a:pt x="331" y="3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Rectangle 114">
              <a:extLst>
                <a:ext uri="{FF2B5EF4-FFF2-40B4-BE49-F238E27FC236}">
                  <a16:creationId xmlns:a16="http://schemas.microsoft.com/office/drawing/2014/main" id="{745694C1-CBC3-4FBB-B2AA-25963A7E7665}"/>
                </a:ext>
              </a:extLst>
            </p:cNvPr>
            <p:cNvSpPr>
              <a:spLocks noChangeArrowheads="1"/>
            </p:cNvSpPr>
            <p:nvPr/>
          </p:nvSpPr>
          <p:spPr bwMode="auto">
            <a:xfrm>
              <a:off x="6742113" y="595313"/>
              <a:ext cx="11113" cy="11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15">
              <a:extLst>
                <a:ext uri="{FF2B5EF4-FFF2-40B4-BE49-F238E27FC236}">
                  <a16:creationId xmlns:a16="http://schemas.microsoft.com/office/drawing/2014/main" id="{25875209-222C-4FC0-AA74-F441BFE45F3C}"/>
                </a:ext>
              </a:extLst>
            </p:cNvPr>
            <p:cNvSpPr>
              <a:spLocks noEditPoints="1"/>
            </p:cNvSpPr>
            <p:nvPr/>
          </p:nvSpPr>
          <p:spPr bwMode="auto">
            <a:xfrm>
              <a:off x="6310313" y="338138"/>
              <a:ext cx="403225" cy="612775"/>
            </a:xfrm>
            <a:custGeom>
              <a:avLst/>
              <a:gdLst>
                <a:gd name="T0" fmla="*/ 510 w 510"/>
                <a:gd name="T1" fmla="*/ 606 h 772"/>
                <a:gd name="T2" fmla="*/ 496 w 510"/>
                <a:gd name="T3" fmla="*/ 627 h 772"/>
                <a:gd name="T4" fmla="*/ 358 w 510"/>
                <a:gd name="T5" fmla="*/ 758 h 772"/>
                <a:gd name="T6" fmla="*/ 14 w 510"/>
                <a:gd name="T7" fmla="*/ 55 h 772"/>
                <a:gd name="T8" fmla="*/ 124 w 510"/>
                <a:gd name="T9" fmla="*/ 76 h 772"/>
                <a:gd name="T10" fmla="*/ 124 w 510"/>
                <a:gd name="T11" fmla="*/ 81 h 772"/>
                <a:gd name="T12" fmla="*/ 129 w 510"/>
                <a:gd name="T13" fmla="*/ 91 h 772"/>
                <a:gd name="T14" fmla="*/ 136 w 510"/>
                <a:gd name="T15" fmla="*/ 98 h 772"/>
                <a:gd name="T16" fmla="*/ 147 w 510"/>
                <a:gd name="T17" fmla="*/ 104 h 772"/>
                <a:gd name="T18" fmla="*/ 351 w 510"/>
                <a:gd name="T19" fmla="*/ 104 h 772"/>
                <a:gd name="T20" fmla="*/ 357 w 510"/>
                <a:gd name="T21" fmla="*/ 104 h 772"/>
                <a:gd name="T22" fmla="*/ 367 w 510"/>
                <a:gd name="T23" fmla="*/ 98 h 772"/>
                <a:gd name="T24" fmla="*/ 374 w 510"/>
                <a:gd name="T25" fmla="*/ 91 h 772"/>
                <a:gd name="T26" fmla="*/ 379 w 510"/>
                <a:gd name="T27" fmla="*/ 81 h 772"/>
                <a:gd name="T28" fmla="*/ 379 w 510"/>
                <a:gd name="T29" fmla="*/ 55 h 772"/>
                <a:gd name="T30" fmla="*/ 496 w 510"/>
                <a:gd name="T31" fmla="*/ 166 h 772"/>
                <a:gd name="T32" fmla="*/ 510 w 510"/>
                <a:gd name="T33" fmla="*/ 42 h 772"/>
                <a:gd name="T34" fmla="*/ 379 w 510"/>
                <a:gd name="T35" fmla="*/ 28 h 772"/>
                <a:gd name="T36" fmla="*/ 379 w 510"/>
                <a:gd name="T37" fmla="*/ 23 h 772"/>
                <a:gd name="T38" fmla="*/ 374 w 510"/>
                <a:gd name="T39" fmla="*/ 12 h 772"/>
                <a:gd name="T40" fmla="*/ 367 w 510"/>
                <a:gd name="T41" fmla="*/ 5 h 772"/>
                <a:gd name="T42" fmla="*/ 357 w 510"/>
                <a:gd name="T43" fmla="*/ 0 h 772"/>
                <a:gd name="T44" fmla="*/ 152 w 510"/>
                <a:gd name="T45" fmla="*/ 0 h 772"/>
                <a:gd name="T46" fmla="*/ 147 w 510"/>
                <a:gd name="T47" fmla="*/ 0 h 772"/>
                <a:gd name="T48" fmla="*/ 136 w 510"/>
                <a:gd name="T49" fmla="*/ 5 h 772"/>
                <a:gd name="T50" fmla="*/ 129 w 510"/>
                <a:gd name="T51" fmla="*/ 12 h 772"/>
                <a:gd name="T52" fmla="*/ 124 w 510"/>
                <a:gd name="T53" fmla="*/ 23 h 772"/>
                <a:gd name="T54" fmla="*/ 124 w 510"/>
                <a:gd name="T55" fmla="*/ 42 h 772"/>
                <a:gd name="T56" fmla="*/ 0 w 510"/>
                <a:gd name="T57" fmla="*/ 772 h 772"/>
                <a:gd name="T58" fmla="*/ 510 w 510"/>
                <a:gd name="T59" fmla="*/ 627 h 772"/>
                <a:gd name="T60" fmla="*/ 152 w 510"/>
                <a:gd name="T61" fmla="*/ 28 h 772"/>
                <a:gd name="T62" fmla="*/ 351 w 510"/>
                <a:gd name="T63" fmla="*/ 42 h 772"/>
                <a:gd name="T64" fmla="*/ 152 w 510"/>
                <a:gd name="T65" fmla="*/ 28 h 772"/>
                <a:gd name="T66" fmla="*/ 351 w 510"/>
                <a:gd name="T67" fmla="*/ 55 h 772"/>
                <a:gd name="T68" fmla="*/ 351 w 510"/>
                <a:gd name="T69" fmla="*/ 76 h 772"/>
                <a:gd name="T70" fmla="*/ 152 w 510"/>
                <a:gd name="T71" fmla="*/ 55 h 772"/>
                <a:gd name="T72" fmla="*/ 372 w 510"/>
                <a:gd name="T73" fmla="*/ 641 h 772"/>
                <a:gd name="T74" fmla="*/ 372 w 510"/>
                <a:gd name="T75" fmla="*/ 749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0" h="772">
                  <a:moveTo>
                    <a:pt x="510" y="627"/>
                  </a:moveTo>
                  <a:lnTo>
                    <a:pt x="510" y="606"/>
                  </a:lnTo>
                  <a:lnTo>
                    <a:pt x="496" y="606"/>
                  </a:lnTo>
                  <a:lnTo>
                    <a:pt x="496" y="627"/>
                  </a:lnTo>
                  <a:lnTo>
                    <a:pt x="358" y="627"/>
                  </a:lnTo>
                  <a:lnTo>
                    <a:pt x="358" y="758"/>
                  </a:lnTo>
                  <a:lnTo>
                    <a:pt x="14" y="758"/>
                  </a:lnTo>
                  <a:lnTo>
                    <a:pt x="14" y="55"/>
                  </a:lnTo>
                  <a:lnTo>
                    <a:pt x="124" y="55"/>
                  </a:lnTo>
                  <a:lnTo>
                    <a:pt x="124" y="76"/>
                  </a:lnTo>
                  <a:lnTo>
                    <a:pt x="124" y="76"/>
                  </a:lnTo>
                  <a:lnTo>
                    <a:pt x="124" y="81"/>
                  </a:lnTo>
                  <a:lnTo>
                    <a:pt x="126" y="86"/>
                  </a:lnTo>
                  <a:lnTo>
                    <a:pt x="129" y="91"/>
                  </a:lnTo>
                  <a:lnTo>
                    <a:pt x="133" y="95"/>
                  </a:lnTo>
                  <a:lnTo>
                    <a:pt x="136" y="98"/>
                  </a:lnTo>
                  <a:lnTo>
                    <a:pt x="141" y="102"/>
                  </a:lnTo>
                  <a:lnTo>
                    <a:pt x="147" y="104"/>
                  </a:lnTo>
                  <a:lnTo>
                    <a:pt x="152" y="104"/>
                  </a:lnTo>
                  <a:lnTo>
                    <a:pt x="351" y="104"/>
                  </a:lnTo>
                  <a:lnTo>
                    <a:pt x="351" y="104"/>
                  </a:lnTo>
                  <a:lnTo>
                    <a:pt x="357" y="104"/>
                  </a:lnTo>
                  <a:lnTo>
                    <a:pt x="362" y="102"/>
                  </a:lnTo>
                  <a:lnTo>
                    <a:pt x="367" y="98"/>
                  </a:lnTo>
                  <a:lnTo>
                    <a:pt x="370" y="95"/>
                  </a:lnTo>
                  <a:lnTo>
                    <a:pt x="374" y="91"/>
                  </a:lnTo>
                  <a:lnTo>
                    <a:pt x="377" y="86"/>
                  </a:lnTo>
                  <a:lnTo>
                    <a:pt x="379" y="81"/>
                  </a:lnTo>
                  <a:lnTo>
                    <a:pt x="379" y="76"/>
                  </a:lnTo>
                  <a:lnTo>
                    <a:pt x="379" y="55"/>
                  </a:lnTo>
                  <a:lnTo>
                    <a:pt x="496" y="55"/>
                  </a:lnTo>
                  <a:lnTo>
                    <a:pt x="496" y="166"/>
                  </a:lnTo>
                  <a:lnTo>
                    <a:pt x="510" y="166"/>
                  </a:lnTo>
                  <a:lnTo>
                    <a:pt x="510" y="42"/>
                  </a:lnTo>
                  <a:lnTo>
                    <a:pt x="379" y="42"/>
                  </a:lnTo>
                  <a:lnTo>
                    <a:pt x="379" y="28"/>
                  </a:lnTo>
                  <a:lnTo>
                    <a:pt x="379" y="28"/>
                  </a:lnTo>
                  <a:lnTo>
                    <a:pt x="379" y="23"/>
                  </a:lnTo>
                  <a:lnTo>
                    <a:pt x="377" y="17"/>
                  </a:lnTo>
                  <a:lnTo>
                    <a:pt x="374" y="12"/>
                  </a:lnTo>
                  <a:lnTo>
                    <a:pt x="370" y="9"/>
                  </a:lnTo>
                  <a:lnTo>
                    <a:pt x="367" y="5"/>
                  </a:lnTo>
                  <a:lnTo>
                    <a:pt x="362" y="2"/>
                  </a:lnTo>
                  <a:lnTo>
                    <a:pt x="357" y="0"/>
                  </a:lnTo>
                  <a:lnTo>
                    <a:pt x="351" y="0"/>
                  </a:lnTo>
                  <a:lnTo>
                    <a:pt x="152" y="0"/>
                  </a:lnTo>
                  <a:lnTo>
                    <a:pt x="152" y="0"/>
                  </a:lnTo>
                  <a:lnTo>
                    <a:pt x="147" y="0"/>
                  </a:lnTo>
                  <a:lnTo>
                    <a:pt x="141" y="2"/>
                  </a:lnTo>
                  <a:lnTo>
                    <a:pt x="136" y="5"/>
                  </a:lnTo>
                  <a:lnTo>
                    <a:pt x="133" y="9"/>
                  </a:lnTo>
                  <a:lnTo>
                    <a:pt x="129" y="12"/>
                  </a:lnTo>
                  <a:lnTo>
                    <a:pt x="126" y="17"/>
                  </a:lnTo>
                  <a:lnTo>
                    <a:pt x="124" y="23"/>
                  </a:lnTo>
                  <a:lnTo>
                    <a:pt x="124" y="28"/>
                  </a:lnTo>
                  <a:lnTo>
                    <a:pt x="124" y="42"/>
                  </a:lnTo>
                  <a:lnTo>
                    <a:pt x="0" y="42"/>
                  </a:lnTo>
                  <a:lnTo>
                    <a:pt x="0" y="772"/>
                  </a:lnTo>
                  <a:lnTo>
                    <a:pt x="365" y="772"/>
                  </a:lnTo>
                  <a:lnTo>
                    <a:pt x="510" y="627"/>
                  </a:lnTo>
                  <a:lnTo>
                    <a:pt x="510" y="627"/>
                  </a:lnTo>
                  <a:close/>
                  <a:moveTo>
                    <a:pt x="152" y="28"/>
                  </a:moveTo>
                  <a:lnTo>
                    <a:pt x="351" y="28"/>
                  </a:lnTo>
                  <a:lnTo>
                    <a:pt x="351" y="42"/>
                  </a:lnTo>
                  <a:lnTo>
                    <a:pt x="152" y="42"/>
                  </a:lnTo>
                  <a:lnTo>
                    <a:pt x="152" y="28"/>
                  </a:lnTo>
                  <a:close/>
                  <a:moveTo>
                    <a:pt x="152" y="55"/>
                  </a:moveTo>
                  <a:lnTo>
                    <a:pt x="351" y="55"/>
                  </a:lnTo>
                  <a:lnTo>
                    <a:pt x="351" y="76"/>
                  </a:lnTo>
                  <a:lnTo>
                    <a:pt x="351" y="76"/>
                  </a:lnTo>
                  <a:lnTo>
                    <a:pt x="152" y="76"/>
                  </a:lnTo>
                  <a:lnTo>
                    <a:pt x="152" y="55"/>
                  </a:lnTo>
                  <a:close/>
                  <a:moveTo>
                    <a:pt x="372" y="749"/>
                  </a:moveTo>
                  <a:lnTo>
                    <a:pt x="372" y="641"/>
                  </a:lnTo>
                  <a:lnTo>
                    <a:pt x="477" y="641"/>
                  </a:lnTo>
                  <a:lnTo>
                    <a:pt x="372" y="7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7" name="Group 86">
            <a:extLst>
              <a:ext uri="{FF2B5EF4-FFF2-40B4-BE49-F238E27FC236}">
                <a16:creationId xmlns:a16="http://schemas.microsoft.com/office/drawing/2014/main" id="{A49EEF1A-CF87-43B1-ACA5-3D29AA6E167A}"/>
              </a:ext>
            </a:extLst>
          </p:cNvPr>
          <p:cNvGrpSpPr/>
          <p:nvPr/>
        </p:nvGrpSpPr>
        <p:grpSpPr>
          <a:xfrm>
            <a:off x="5120109" y="1351683"/>
            <a:ext cx="700088" cy="590550"/>
            <a:chOff x="3138488" y="3952875"/>
            <a:chExt cx="700088" cy="590550"/>
          </a:xfrm>
          <a:solidFill>
            <a:srgbClr val="272727"/>
          </a:solidFill>
        </p:grpSpPr>
        <p:sp>
          <p:nvSpPr>
            <p:cNvPr id="88" name="Freeform 264">
              <a:extLst>
                <a:ext uri="{FF2B5EF4-FFF2-40B4-BE49-F238E27FC236}">
                  <a16:creationId xmlns:a16="http://schemas.microsoft.com/office/drawing/2014/main" id="{7865C9B5-C6D7-4B68-8125-A8CACE00CEC1}"/>
                </a:ext>
              </a:extLst>
            </p:cNvPr>
            <p:cNvSpPr>
              <a:spLocks noEditPoints="1"/>
            </p:cNvSpPr>
            <p:nvPr/>
          </p:nvSpPr>
          <p:spPr bwMode="auto">
            <a:xfrm>
              <a:off x="3482976" y="4187825"/>
              <a:ext cx="355600" cy="355600"/>
            </a:xfrm>
            <a:custGeom>
              <a:avLst/>
              <a:gdLst>
                <a:gd name="T0" fmla="*/ 201 w 447"/>
                <a:gd name="T1" fmla="*/ 446 h 447"/>
                <a:gd name="T2" fmla="*/ 136 w 447"/>
                <a:gd name="T3" fmla="*/ 430 h 447"/>
                <a:gd name="T4" fmla="*/ 81 w 447"/>
                <a:gd name="T5" fmla="*/ 396 h 447"/>
                <a:gd name="T6" fmla="*/ 38 w 447"/>
                <a:gd name="T7" fmla="*/ 349 h 447"/>
                <a:gd name="T8" fmla="*/ 10 w 447"/>
                <a:gd name="T9" fmla="*/ 291 h 447"/>
                <a:gd name="T10" fmla="*/ 0 w 447"/>
                <a:gd name="T11" fmla="*/ 223 h 447"/>
                <a:gd name="T12" fmla="*/ 5 w 447"/>
                <a:gd name="T13" fmla="*/ 179 h 447"/>
                <a:gd name="T14" fmla="*/ 27 w 447"/>
                <a:gd name="T15" fmla="*/ 117 h 447"/>
                <a:gd name="T16" fmla="*/ 65 w 447"/>
                <a:gd name="T17" fmla="*/ 65 h 447"/>
                <a:gd name="T18" fmla="*/ 117 w 447"/>
                <a:gd name="T19" fmla="*/ 27 h 447"/>
                <a:gd name="T20" fmla="*/ 179 w 447"/>
                <a:gd name="T21" fmla="*/ 5 h 447"/>
                <a:gd name="T22" fmla="*/ 224 w 447"/>
                <a:gd name="T23" fmla="*/ 0 h 447"/>
                <a:gd name="T24" fmla="*/ 291 w 447"/>
                <a:gd name="T25" fmla="*/ 10 h 447"/>
                <a:gd name="T26" fmla="*/ 349 w 447"/>
                <a:gd name="T27" fmla="*/ 37 h 447"/>
                <a:gd name="T28" fmla="*/ 396 w 447"/>
                <a:gd name="T29" fmla="*/ 81 h 447"/>
                <a:gd name="T30" fmla="*/ 430 w 447"/>
                <a:gd name="T31" fmla="*/ 136 h 447"/>
                <a:gd name="T32" fmla="*/ 446 w 447"/>
                <a:gd name="T33" fmla="*/ 201 h 447"/>
                <a:gd name="T34" fmla="*/ 446 w 447"/>
                <a:gd name="T35" fmla="*/ 246 h 447"/>
                <a:gd name="T36" fmla="*/ 430 w 447"/>
                <a:gd name="T37" fmla="*/ 311 h 447"/>
                <a:gd name="T38" fmla="*/ 396 w 447"/>
                <a:gd name="T39" fmla="*/ 366 h 447"/>
                <a:gd name="T40" fmla="*/ 349 w 447"/>
                <a:gd name="T41" fmla="*/ 409 h 447"/>
                <a:gd name="T42" fmla="*/ 291 w 447"/>
                <a:gd name="T43" fmla="*/ 437 h 447"/>
                <a:gd name="T44" fmla="*/ 224 w 447"/>
                <a:gd name="T45" fmla="*/ 447 h 447"/>
                <a:gd name="T46" fmla="*/ 224 w 447"/>
                <a:gd name="T47" fmla="*/ 27 h 447"/>
                <a:gd name="T48" fmla="*/ 165 w 447"/>
                <a:gd name="T49" fmla="*/ 36 h 447"/>
                <a:gd name="T50" fmla="*/ 113 w 447"/>
                <a:gd name="T51" fmla="*/ 60 h 447"/>
                <a:gd name="T52" fmla="*/ 72 w 447"/>
                <a:gd name="T53" fmla="*/ 99 h 447"/>
                <a:gd name="T54" fmla="*/ 43 w 447"/>
                <a:gd name="T55" fmla="*/ 148 h 447"/>
                <a:gd name="T56" fmla="*/ 29 w 447"/>
                <a:gd name="T57" fmla="*/ 203 h 447"/>
                <a:gd name="T58" fmla="*/ 29 w 447"/>
                <a:gd name="T59" fmla="*/ 244 h 447"/>
                <a:gd name="T60" fmla="*/ 43 w 447"/>
                <a:gd name="T61" fmla="*/ 299 h 447"/>
                <a:gd name="T62" fmla="*/ 72 w 447"/>
                <a:gd name="T63" fmla="*/ 347 h 447"/>
                <a:gd name="T64" fmla="*/ 113 w 447"/>
                <a:gd name="T65" fmla="*/ 387 h 447"/>
                <a:gd name="T66" fmla="*/ 165 w 447"/>
                <a:gd name="T67" fmla="*/ 411 h 447"/>
                <a:gd name="T68" fmla="*/ 224 w 447"/>
                <a:gd name="T69" fmla="*/ 420 h 447"/>
                <a:gd name="T70" fmla="*/ 263 w 447"/>
                <a:gd name="T71" fmla="*/ 416 h 447"/>
                <a:gd name="T72" fmla="*/ 317 w 447"/>
                <a:gd name="T73" fmla="*/ 396 h 447"/>
                <a:gd name="T74" fmla="*/ 363 w 447"/>
                <a:gd name="T75" fmla="*/ 363 h 447"/>
                <a:gd name="T76" fmla="*/ 396 w 447"/>
                <a:gd name="T77" fmla="*/ 316 h 447"/>
                <a:gd name="T78" fmla="*/ 416 w 447"/>
                <a:gd name="T79" fmla="*/ 263 h 447"/>
                <a:gd name="T80" fmla="*/ 420 w 447"/>
                <a:gd name="T81" fmla="*/ 223 h 447"/>
                <a:gd name="T82" fmla="*/ 411 w 447"/>
                <a:gd name="T83" fmla="*/ 165 h 447"/>
                <a:gd name="T84" fmla="*/ 387 w 447"/>
                <a:gd name="T85" fmla="*/ 113 h 447"/>
                <a:gd name="T86" fmla="*/ 348 w 447"/>
                <a:gd name="T87" fmla="*/ 72 h 447"/>
                <a:gd name="T88" fmla="*/ 299 w 447"/>
                <a:gd name="T89" fmla="*/ 43 h 447"/>
                <a:gd name="T90" fmla="*/ 244 w 447"/>
                <a:gd name="T91" fmla="*/ 29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7" h="447">
                  <a:moveTo>
                    <a:pt x="224" y="447"/>
                  </a:moveTo>
                  <a:lnTo>
                    <a:pt x="224" y="447"/>
                  </a:lnTo>
                  <a:lnTo>
                    <a:pt x="201" y="446"/>
                  </a:lnTo>
                  <a:lnTo>
                    <a:pt x="179" y="442"/>
                  </a:lnTo>
                  <a:lnTo>
                    <a:pt x="156" y="437"/>
                  </a:lnTo>
                  <a:lnTo>
                    <a:pt x="136" y="430"/>
                  </a:lnTo>
                  <a:lnTo>
                    <a:pt x="117" y="420"/>
                  </a:lnTo>
                  <a:lnTo>
                    <a:pt x="98" y="409"/>
                  </a:lnTo>
                  <a:lnTo>
                    <a:pt x="81" y="396"/>
                  </a:lnTo>
                  <a:lnTo>
                    <a:pt x="65" y="382"/>
                  </a:lnTo>
                  <a:lnTo>
                    <a:pt x="51" y="366"/>
                  </a:lnTo>
                  <a:lnTo>
                    <a:pt x="38" y="349"/>
                  </a:lnTo>
                  <a:lnTo>
                    <a:pt x="27" y="330"/>
                  </a:lnTo>
                  <a:lnTo>
                    <a:pt x="17" y="311"/>
                  </a:lnTo>
                  <a:lnTo>
                    <a:pt x="10" y="291"/>
                  </a:lnTo>
                  <a:lnTo>
                    <a:pt x="5" y="268"/>
                  </a:lnTo>
                  <a:lnTo>
                    <a:pt x="1" y="246"/>
                  </a:lnTo>
                  <a:lnTo>
                    <a:pt x="0" y="223"/>
                  </a:lnTo>
                  <a:lnTo>
                    <a:pt x="0" y="223"/>
                  </a:lnTo>
                  <a:lnTo>
                    <a:pt x="1" y="201"/>
                  </a:lnTo>
                  <a:lnTo>
                    <a:pt x="5" y="179"/>
                  </a:lnTo>
                  <a:lnTo>
                    <a:pt x="10" y="156"/>
                  </a:lnTo>
                  <a:lnTo>
                    <a:pt x="17" y="136"/>
                  </a:lnTo>
                  <a:lnTo>
                    <a:pt x="27" y="117"/>
                  </a:lnTo>
                  <a:lnTo>
                    <a:pt x="38" y="98"/>
                  </a:lnTo>
                  <a:lnTo>
                    <a:pt x="51" y="81"/>
                  </a:lnTo>
                  <a:lnTo>
                    <a:pt x="65" y="65"/>
                  </a:lnTo>
                  <a:lnTo>
                    <a:pt x="81" y="51"/>
                  </a:lnTo>
                  <a:lnTo>
                    <a:pt x="98" y="37"/>
                  </a:lnTo>
                  <a:lnTo>
                    <a:pt x="117" y="27"/>
                  </a:lnTo>
                  <a:lnTo>
                    <a:pt x="136" y="17"/>
                  </a:lnTo>
                  <a:lnTo>
                    <a:pt x="156" y="10"/>
                  </a:lnTo>
                  <a:lnTo>
                    <a:pt x="179" y="5"/>
                  </a:lnTo>
                  <a:lnTo>
                    <a:pt x="201" y="1"/>
                  </a:lnTo>
                  <a:lnTo>
                    <a:pt x="224" y="0"/>
                  </a:lnTo>
                  <a:lnTo>
                    <a:pt x="224" y="0"/>
                  </a:lnTo>
                  <a:lnTo>
                    <a:pt x="246" y="1"/>
                  </a:lnTo>
                  <a:lnTo>
                    <a:pt x="268" y="5"/>
                  </a:lnTo>
                  <a:lnTo>
                    <a:pt x="291" y="10"/>
                  </a:lnTo>
                  <a:lnTo>
                    <a:pt x="311" y="17"/>
                  </a:lnTo>
                  <a:lnTo>
                    <a:pt x="330" y="27"/>
                  </a:lnTo>
                  <a:lnTo>
                    <a:pt x="349" y="37"/>
                  </a:lnTo>
                  <a:lnTo>
                    <a:pt x="367" y="51"/>
                  </a:lnTo>
                  <a:lnTo>
                    <a:pt x="382" y="65"/>
                  </a:lnTo>
                  <a:lnTo>
                    <a:pt x="396" y="81"/>
                  </a:lnTo>
                  <a:lnTo>
                    <a:pt x="410" y="98"/>
                  </a:lnTo>
                  <a:lnTo>
                    <a:pt x="420" y="117"/>
                  </a:lnTo>
                  <a:lnTo>
                    <a:pt x="430" y="136"/>
                  </a:lnTo>
                  <a:lnTo>
                    <a:pt x="437" y="156"/>
                  </a:lnTo>
                  <a:lnTo>
                    <a:pt x="442" y="179"/>
                  </a:lnTo>
                  <a:lnTo>
                    <a:pt x="446" y="201"/>
                  </a:lnTo>
                  <a:lnTo>
                    <a:pt x="447" y="223"/>
                  </a:lnTo>
                  <a:lnTo>
                    <a:pt x="447" y="223"/>
                  </a:lnTo>
                  <a:lnTo>
                    <a:pt x="446" y="246"/>
                  </a:lnTo>
                  <a:lnTo>
                    <a:pt x="442" y="268"/>
                  </a:lnTo>
                  <a:lnTo>
                    <a:pt x="437" y="291"/>
                  </a:lnTo>
                  <a:lnTo>
                    <a:pt x="430" y="311"/>
                  </a:lnTo>
                  <a:lnTo>
                    <a:pt x="420" y="330"/>
                  </a:lnTo>
                  <a:lnTo>
                    <a:pt x="410" y="349"/>
                  </a:lnTo>
                  <a:lnTo>
                    <a:pt x="396" y="366"/>
                  </a:lnTo>
                  <a:lnTo>
                    <a:pt x="382" y="382"/>
                  </a:lnTo>
                  <a:lnTo>
                    <a:pt x="367" y="396"/>
                  </a:lnTo>
                  <a:lnTo>
                    <a:pt x="349" y="409"/>
                  </a:lnTo>
                  <a:lnTo>
                    <a:pt x="330" y="420"/>
                  </a:lnTo>
                  <a:lnTo>
                    <a:pt x="311" y="430"/>
                  </a:lnTo>
                  <a:lnTo>
                    <a:pt x="291" y="437"/>
                  </a:lnTo>
                  <a:lnTo>
                    <a:pt x="268" y="442"/>
                  </a:lnTo>
                  <a:lnTo>
                    <a:pt x="246" y="446"/>
                  </a:lnTo>
                  <a:lnTo>
                    <a:pt x="224" y="447"/>
                  </a:lnTo>
                  <a:lnTo>
                    <a:pt x="224" y="447"/>
                  </a:lnTo>
                  <a:close/>
                  <a:moveTo>
                    <a:pt x="224" y="27"/>
                  </a:moveTo>
                  <a:lnTo>
                    <a:pt x="224" y="27"/>
                  </a:lnTo>
                  <a:lnTo>
                    <a:pt x="203" y="29"/>
                  </a:lnTo>
                  <a:lnTo>
                    <a:pt x="184" y="31"/>
                  </a:lnTo>
                  <a:lnTo>
                    <a:pt x="165" y="36"/>
                  </a:lnTo>
                  <a:lnTo>
                    <a:pt x="148" y="43"/>
                  </a:lnTo>
                  <a:lnTo>
                    <a:pt x="131" y="51"/>
                  </a:lnTo>
                  <a:lnTo>
                    <a:pt x="113" y="60"/>
                  </a:lnTo>
                  <a:lnTo>
                    <a:pt x="100" y="72"/>
                  </a:lnTo>
                  <a:lnTo>
                    <a:pt x="84" y="84"/>
                  </a:lnTo>
                  <a:lnTo>
                    <a:pt x="72" y="99"/>
                  </a:lnTo>
                  <a:lnTo>
                    <a:pt x="60" y="113"/>
                  </a:lnTo>
                  <a:lnTo>
                    <a:pt x="51" y="130"/>
                  </a:lnTo>
                  <a:lnTo>
                    <a:pt x="43" y="148"/>
                  </a:lnTo>
                  <a:lnTo>
                    <a:pt x="36" y="165"/>
                  </a:lnTo>
                  <a:lnTo>
                    <a:pt x="31" y="184"/>
                  </a:lnTo>
                  <a:lnTo>
                    <a:pt x="29" y="203"/>
                  </a:lnTo>
                  <a:lnTo>
                    <a:pt x="27" y="223"/>
                  </a:lnTo>
                  <a:lnTo>
                    <a:pt x="27" y="223"/>
                  </a:lnTo>
                  <a:lnTo>
                    <a:pt x="29" y="244"/>
                  </a:lnTo>
                  <a:lnTo>
                    <a:pt x="31" y="263"/>
                  </a:lnTo>
                  <a:lnTo>
                    <a:pt x="36" y="282"/>
                  </a:lnTo>
                  <a:lnTo>
                    <a:pt x="43" y="299"/>
                  </a:lnTo>
                  <a:lnTo>
                    <a:pt x="51" y="316"/>
                  </a:lnTo>
                  <a:lnTo>
                    <a:pt x="60" y="334"/>
                  </a:lnTo>
                  <a:lnTo>
                    <a:pt x="72" y="347"/>
                  </a:lnTo>
                  <a:lnTo>
                    <a:pt x="84" y="363"/>
                  </a:lnTo>
                  <a:lnTo>
                    <a:pt x="100" y="375"/>
                  </a:lnTo>
                  <a:lnTo>
                    <a:pt x="113" y="387"/>
                  </a:lnTo>
                  <a:lnTo>
                    <a:pt x="131" y="396"/>
                  </a:lnTo>
                  <a:lnTo>
                    <a:pt x="148" y="404"/>
                  </a:lnTo>
                  <a:lnTo>
                    <a:pt x="165" y="411"/>
                  </a:lnTo>
                  <a:lnTo>
                    <a:pt x="184" y="416"/>
                  </a:lnTo>
                  <a:lnTo>
                    <a:pt x="203" y="418"/>
                  </a:lnTo>
                  <a:lnTo>
                    <a:pt x="224" y="420"/>
                  </a:lnTo>
                  <a:lnTo>
                    <a:pt x="224" y="420"/>
                  </a:lnTo>
                  <a:lnTo>
                    <a:pt x="244" y="418"/>
                  </a:lnTo>
                  <a:lnTo>
                    <a:pt x="263" y="416"/>
                  </a:lnTo>
                  <a:lnTo>
                    <a:pt x="282" y="411"/>
                  </a:lnTo>
                  <a:lnTo>
                    <a:pt x="299" y="404"/>
                  </a:lnTo>
                  <a:lnTo>
                    <a:pt x="317" y="396"/>
                  </a:lnTo>
                  <a:lnTo>
                    <a:pt x="334" y="387"/>
                  </a:lnTo>
                  <a:lnTo>
                    <a:pt x="348" y="375"/>
                  </a:lnTo>
                  <a:lnTo>
                    <a:pt x="363" y="363"/>
                  </a:lnTo>
                  <a:lnTo>
                    <a:pt x="375" y="347"/>
                  </a:lnTo>
                  <a:lnTo>
                    <a:pt x="387" y="334"/>
                  </a:lnTo>
                  <a:lnTo>
                    <a:pt x="396" y="316"/>
                  </a:lnTo>
                  <a:lnTo>
                    <a:pt x="404" y="299"/>
                  </a:lnTo>
                  <a:lnTo>
                    <a:pt x="411" y="282"/>
                  </a:lnTo>
                  <a:lnTo>
                    <a:pt x="416" y="263"/>
                  </a:lnTo>
                  <a:lnTo>
                    <a:pt x="418" y="244"/>
                  </a:lnTo>
                  <a:lnTo>
                    <a:pt x="420" y="223"/>
                  </a:lnTo>
                  <a:lnTo>
                    <a:pt x="420" y="223"/>
                  </a:lnTo>
                  <a:lnTo>
                    <a:pt x="418" y="203"/>
                  </a:lnTo>
                  <a:lnTo>
                    <a:pt x="416" y="184"/>
                  </a:lnTo>
                  <a:lnTo>
                    <a:pt x="411" y="165"/>
                  </a:lnTo>
                  <a:lnTo>
                    <a:pt x="404" y="148"/>
                  </a:lnTo>
                  <a:lnTo>
                    <a:pt x="396" y="130"/>
                  </a:lnTo>
                  <a:lnTo>
                    <a:pt x="387" y="113"/>
                  </a:lnTo>
                  <a:lnTo>
                    <a:pt x="375" y="99"/>
                  </a:lnTo>
                  <a:lnTo>
                    <a:pt x="363" y="84"/>
                  </a:lnTo>
                  <a:lnTo>
                    <a:pt x="348" y="72"/>
                  </a:lnTo>
                  <a:lnTo>
                    <a:pt x="334" y="60"/>
                  </a:lnTo>
                  <a:lnTo>
                    <a:pt x="317" y="51"/>
                  </a:lnTo>
                  <a:lnTo>
                    <a:pt x="299" y="43"/>
                  </a:lnTo>
                  <a:lnTo>
                    <a:pt x="282" y="36"/>
                  </a:lnTo>
                  <a:lnTo>
                    <a:pt x="263" y="31"/>
                  </a:lnTo>
                  <a:lnTo>
                    <a:pt x="244" y="29"/>
                  </a:lnTo>
                  <a:lnTo>
                    <a:pt x="224" y="27"/>
                  </a:lnTo>
                  <a:lnTo>
                    <a:pt x="2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265">
              <a:extLst>
                <a:ext uri="{FF2B5EF4-FFF2-40B4-BE49-F238E27FC236}">
                  <a16:creationId xmlns:a16="http://schemas.microsoft.com/office/drawing/2014/main" id="{7AC036D1-19B4-454E-9AEF-8D1C059FA271}"/>
                </a:ext>
              </a:extLst>
            </p:cNvPr>
            <p:cNvSpPr>
              <a:spLocks/>
            </p:cNvSpPr>
            <p:nvPr/>
          </p:nvSpPr>
          <p:spPr bwMode="auto">
            <a:xfrm>
              <a:off x="3521076" y="4219575"/>
              <a:ext cx="152400" cy="165100"/>
            </a:xfrm>
            <a:custGeom>
              <a:avLst/>
              <a:gdLst>
                <a:gd name="T0" fmla="*/ 34 w 193"/>
                <a:gd name="T1" fmla="*/ 207 h 207"/>
                <a:gd name="T2" fmla="*/ 27 w 193"/>
                <a:gd name="T3" fmla="*/ 207 h 207"/>
                <a:gd name="T4" fmla="*/ 15 w 193"/>
                <a:gd name="T5" fmla="*/ 200 h 207"/>
                <a:gd name="T6" fmla="*/ 5 w 193"/>
                <a:gd name="T7" fmla="*/ 189 h 207"/>
                <a:gd name="T8" fmla="*/ 0 w 193"/>
                <a:gd name="T9" fmla="*/ 176 h 207"/>
                <a:gd name="T10" fmla="*/ 14 w 193"/>
                <a:gd name="T11" fmla="*/ 169 h 207"/>
                <a:gd name="T12" fmla="*/ 15 w 193"/>
                <a:gd name="T13" fmla="*/ 177 h 207"/>
                <a:gd name="T14" fmla="*/ 26 w 193"/>
                <a:gd name="T15" fmla="*/ 191 h 207"/>
                <a:gd name="T16" fmla="*/ 103 w 193"/>
                <a:gd name="T17" fmla="*/ 193 h 207"/>
                <a:gd name="T18" fmla="*/ 112 w 193"/>
                <a:gd name="T19" fmla="*/ 191 h 207"/>
                <a:gd name="T20" fmla="*/ 122 w 193"/>
                <a:gd name="T21" fmla="*/ 177 h 207"/>
                <a:gd name="T22" fmla="*/ 124 w 193"/>
                <a:gd name="T23" fmla="*/ 143 h 207"/>
                <a:gd name="T24" fmla="*/ 124 w 193"/>
                <a:gd name="T25" fmla="*/ 136 h 207"/>
                <a:gd name="T26" fmla="*/ 129 w 193"/>
                <a:gd name="T27" fmla="*/ 122 h 207"/>
                <a:gd name="T28" fmla="*/ 139 w 193"/>
                <a:gd name="T29" fmla="*/ 112 h 207"/>
                <a:gd name="T30" fmla="*/ 151 w 193"/>
                <a:gd name="T31" fmla="*/ 105 h 207"/>
                <a:gd name="T32" fmla="*/ 158 w 193"/>
                <a:gd name="T33" fmla="*/ 105 h 207"/>
                <a:gd name="T34" fmla="*/ 172 w 193"/>
                <a:gd name="T35" fmla="*/ 96 h 207"/>
                <a:gd name="T36" fmla="*/ 179 w 193"/>
                <a:gd name="T37" fmla="*/ 79 h 207"/>
                <a:gd name="T38" fmla="*/ 179 w 193"/>
                <a:gd name="T39" fmla="*/ 38 h 207"/>
                <a:gd name="T40" fmla="*/ 174 w 193"/>
                <a:gd name="T41" fmla="*/ 21 h 207"/>
                <a:gd name="T42" fmla="*/ 158 w 193"/>
                <a:gd name="T43" fmla="*/ 14 h 207"/>
                <a:gd name="T44" fmla="*/ 158 w 193"/>
                <a:gd name="T45" fmla="*/ 0 h 207"/>
                <a:gd name="T46" fmla="*/ 172 w 193"/>
                <a:gd name="T47" fmla="*/ 3 h 207"/>
                <a:gd name="T48" fmla="*/ 182 w 193"/>
                <a:gd name="T49" fmla="*/ 12 h 207"/>
                <a:gd name="T50" fmla="*/ 189 w 193"/>
                <a:gd name="T51" fmla="*/ 24 h 207"/>
                <a:gd name="T52" fmla="*/ 193 w 193"/>
                <a:gd name="T53" fmla="*/ 38 h 207"/>
                <a:gd name="T54" fmla="*/ 193 w 193"/>
                <a:gd name="T55" fmla="*/ 79 h 207"/>
                <a:gd name="T56" fmla="*/ 189 w 193"/>
                <a:gd name="T57" fmla="*/ 95 h 207"/>
                <a:gd name="T58" fmla="*/ 182 w 193"/>
                <a:gd name="T59" fmla="*/ 107 h 207"/>
                <a:gd name="T60" fmla="*/ 172 w 193"/>
                <a:gd name="T61" fmla="*/ 115 h 207"/>
                <a:gd name="T62" fmla="*/ 158 w 193"/>
                <a:gd name="T63" fmla="*/ 119 h 207"/>
                <a:gd name="T64" fmla="*/ 150 w 193"/>
                <a:gd name="T65" fmla="*/ 120 h 207"/>
                <a:gd name="T66" fmla="*/ 139 w 193"/>
                <a:gd name="T67" fmla="*/ 134 h 207"/>
                <a:gd name="T68" fmla="*/ 138 w 193"/>
                <a:gd name="T69" fmla="*/ 169 h 207"/>
                <a:gd name="T70" fmla="*/ 138 w 193"/>
                <a:gd name="T71" fmla="*/ 176 h 207"/>
                <a:gd name="T72" fmla="*/ 133 w 193"/>
                <a:gd name="T73" fmla="*/ 189 h 207"/>
                <a:gd name="T74" fmla="*/ 122 w 193"/>
                <a:gd name="T75" fmla="*/ 200 h 207"/>
                <a:gd name="T76" fmla="*/ 110 w 193"/>
                <a:gd name="T77" fmla="*/ 207 h 207"/>
                <a:gd name="T78" fmla="*/ 103 w 193"/>
                <a:gd name="T79"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3" h="207">
                  <a:moveTo>
                    <a:pt x="103" y="207"/>
                  </a:moveTo>
                  <a:lnTo>
                    <a:pt x="34" y="207"/>
                  </a:lnTo>
                  <a:lnTo>
                    <a:pt x="34" y="207"/>
                  </a:lnTo>
                  <a:lnTo>
                    <a:pt x="27" y="207"/>
                  </a:lnTo>
                  <a:lnTo>
                    <a:pt x="21" y="203"/>
                  </a:lnTo>
                  <a:lnTo>
                    <a:pt x="15" y="200"/>
                  </a:lnTo>
                  <a:lnTo>
                    <a:pt x="10" y="195"/>
                  </a:lnTo>
                  <a:lnTo>
                    <a:pt x="5" y="189"/>
                  </a:lnTo>
                  <a:lnTo>
                    <a:pt x="3" y="182"/>
                  </a:lnTo>
                  <a:lnTo>
                    <a:pt x="0" y="176"/>
                  </a:lnTo>
                  <a:lnTo>
                    <a:pt x="0" y="169"/>
                  </a:lnTo>
                  <a:lnTo>
                    <a:pt x="14" y="169"/>
                  </a:lnTo>
                  <a:lnTo>
                    <a:pt x="14" y="169"/>
                  </a:lnTo>
                  <a:lnTo>
                    <a:pt x="15" y="177"/>
                  </a:lnTo>
                  <a:lnTo>
                    <a:pt x="19" y="186"/>
                  </a:lnTo>
                  <a:lnTo>
                    <a:pt x="26" y="191"/>
                  </a:lnTo>
                  <a:lnTo>
                    <a:pt x="34" y="193"/>
                  </a:lnTo>
                  <a:lnTo>
                    <a:pt x="103" y="193"/>
                  </a:lnTo>
                  <a:lnTo>
                    <a:pt x="103" y="193"/>
                  </a:lnTo>
                  <a:lnTo>
                    <a:pt x="112" y="191"/>
                  </a:lnTo>
                  <a:lnTo>
                    <a:pt x="119" y="186"/>
                  </a:lnTo>
                  <a:lnTo>
                    <a:pt x="122" y="177"/>
                  </a:lnTo>
                  <a:lnTo>
                    <a:pt x="124" y="169"/>
                  </a:lnTo>
                  <a:lnTo>
                    <a:pt x="124" y="143"/>
                  </a:lnTo>
                  <a:lnTo>
                    <a:pt x="124" y="143"/>
                  </a:lnTo>
                  <a:lnTo>
                    <a:pt x="124" y="136"/>
                  </a:lnTo>
                  <a:lnTo>
                    <a:pt x="127" y="127"/>
                  </a:lnTo>
                  <a:lnTo>
                    <a:pt x="129" y="122"/>
                  </a:lnTo>
                  <a:lnTo>
                    <a:pt x="134" y="115"/>
                  </a:lnTo>
                  <a:lnTo>
                    <a:pt x="139" y="112"/>
                  </a:lnTo>
                  <a:lnTo>
                    <a:pt x="145" y="107"/>
                  </a:lnTo>
                  <a:lnTo>
                    <a:pt x="151" y="105"/>
                  </a:lnTo>
                  <a:lnTo>
                    <a:pt x="158" y="105"/>
                  </a:lnTo>
                  <a:lnTo>
                    <a:pt x="158" y="105"/>
                  </a:lnTo>
                  <a:lnTo>
                    <a:pt x="167" y="103"/>
                  </a:lnTo>
                  <a:lnTo>
                    <a:pt x="172" y="96"/>
                  </a:lnTo>
                  <a:lnTo>
                    <a:pt x="177" y="89"/>
                  </a:lnTo>
                  <a:lnTo>
                    <a:pt x="179" y="79"/>
                  </a:lnTo>
                  <a:lnTo>
                    <a:pt x="179" y="38"/>
                  </a:lnTo>
                  <a:lnTo>
                    <a:pt x="179" y="38"/>
                  </a:lnTo>
                  <a:lnTo>
                    <a:pt x="177" y="29"/>
                  </a:lnTo>
                  <a:lnTo>
                    <a:pt x="174" y="21"/>
                  </a:lnTo>
                  <a:lnTo>
                    <a:pt x="167" y="15"/>
                  </a:lnTo>
                  <a:lnTo>
                    <a:pt x="158" y="14"/>
                  </a:lnTo>
                  <a:lnTo>
                    <a:pt x="158" y="0"/>
                  </a:lnTo>
                  <a:lnTo>
                    <a:pt x="158" y="0"/>
                  </a:lnTo>
                  <a:lnTo>
                    <a:pt x="165" y="0"/>
                  </a:lnTo>
                  <a:lnTo>
                    <a:pt x="172" y="3"/>
                  </a:lnTo>
                  <a:lnTo>
                    <a:pt x="177" y="7"/>
                  </a:lnTo>
                  <a:lnTo>
                    <a:pt x="182" y="12"/>
                  </a:lnTo>
                  <a:lnTo>
                    <a:pt x="188" y="17"/>
                  </a:lnTo>
                  <a:lnTo>
                    <a:pt x="189" y="24"/>
                  </a:lnTo>
                  <a:lnTo>
                    <a:pt x="193" y="31"/>
                  </a:lnTo>
                  <a:lnTo>
                    <a:pt x="193" y="38"/>
                  </a:lnTo>
                  <a:lnTo>
                    <a:pt x="193" y="79"/>
                  </a:lnTo>
                  <a:lnTo>
                    <a:pt x="193" y="79"/>
                  </a:lnTo>
                  <a:lnTo>
                    <a:pt x="193" y="88"/>
                  </a:lnTo>
                  <a:lnTo>
                    <a:pt x="189" y="95"/>
                  </a:lnTo>
                  <a:lnTo>
                    <a:pt x="188" y="102"/>
                  </a:lnTo>
                  <a:lnTo>
                    <a:pt x="182" y="107"/>
                  </a:lnTo>
                  <a:lnTo>
                    <a:pt x="177" y="112"/>
                  </a:lnTo>
                  <a:lnTo>
                    <a:pt x="172" y="115"/>
                  </a:lnTo>
                  <a:lnTo>
                    <a:pt x="165" y="117"/>
                  </a:lnTo>
                  <a:lnTo>
                    <a:pt x="158" y="119"/>
                  </a:lnTo>
                  <a:lnTo>
                    <a:pt x="158" y="119"/>
                  </a:lnTo>
                  <a:lnTo>
                    <a:pt x="150" y="120"/>
                  </a:lnTo>
                  <a:lnTo>
                    <a:pt x="145" y="126"/>
                  </a:lnTo>
                  <a:lnTo>
                    <a:pt x="139" y="134"/>
                  </a:lnTo>
                  <a:lnTo>
                    <a:pt x="138" y="143"/>
                  </a:lnTo>
                  <a:lnTo>
                    <a:pt x="138" y="169"/>
                  </a:lnTo>
                  <a:lnTo>
                    <a:pt x="138" y="169"/>
                  </a:lnTo>
                  <a:lnTo>
                    <a:pt x="138" y="176"/>
                  </a:lnTo>
                  <a:lnTo>
                    <a:pt x="134" y="182"/>
                  </a:lnTo>
                  <a:lnTo>
                    <a:pt x="133" y="189"/>
                  </a:lnTo>
                  <a:lnTo>
                    <a:pt x="127" y="195"/>
                  </a:lnTo>
                  <a:lnTo>
                    <a:pt x="122" y="200"/>
                  </a:lnTo>
                  <a:lnTo>
                    <a:pt x="117" y="203"/>
                  </a:lnTo>
                  <a:lnTo>
                    <a:pt x="110" y="207"/>
                  </a:lnTo>
                  <a:lnTo>
                    <a:pt x="103" y="207"/>
                  </a:lnTo>
                  <a:lnTo>
                    <a:pt x="103"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266">
              <a:extLst>
                <a:ext uri="{FF2B5EF4-FFF2-40B4-BE49-F238E27FC236}">
                  <a16:creationId xmlns:a16="http://schemas.microsoft.com/office/drawing/2014/main" id="{08FD93EC-2DA5-4165-B71A-AA7E6D41C4F0}"/>
                </a:ext>
              </a:extLst>
            </p:cNvPr>
            <p:cNvSpPr>
              <a:spLocks noEditPoints="1"/>
            </p:cNvSpPr>
            <p:nvPr/>
          </p:nvSpPr>
          <p:spPr bwMode="auto">
            <a:xfrm>
              <a:off x="3673476" y="4329113"/>
              <a:ext cx="131763" cy="115887"/>
            </a:xfrm>
            <a:custGeom>
              <a:avLst/>
              <a:gdLst>
                <a:gd name="T0" fmla="*/ 17 w 165"/>
                <a:gd name="T1" fmla="*/ 144 h 144"/>
                <a:gd name="T2" fmla="*/ 10 w 165"/>
                <a:gd name="T3" fmla="*/ 143 h 144"/>
                <a:gd name="T4" fmla="*/ 2 w 165"/>
                <a:gd name="T5" fmla="*/ 134 h 144"/>
                <a:gd name="T6" fmla="*/ 0 w 165"/>
                <a:gd name="T7" fmla="*/ 127 h 144"/>
                <a:gd name="T8" fmla="*/ 8 w 165"/>
                <a:gd name="T9" fmla="*/ 75 h 144"/>
                <a:gd name="T10" fmla="*/ 12 w 165"/>
                <a:gd name="T11" fmla="*/ 70 h 144"/>
                <a:gd name="T12" fmla="*/ 31 w 165"/>
                <a:gd name="T13" fmla="*/ 69 h 144"/>
                <a:gd name="T14" fmla="*/ 33 w 165"/>
                <a:gd name="T15" fmla="*/ 67 h 144"/>
                <a:gd name="T16" fmla="*/ 34 w 165"/>
                <a:gd name="T17" fmla="*/ 63 h 144"/>
                <a:gd name="T18" fmla="*/ 58 w 165"/>
                <a:gd name="T19" fmla="*/ 34 h 144"/>
                <a:gd name="T20" fmla="*/ 60 w 165"/>
                <a:gd name="T21" fmla="*/ 32 h 144"/>
                <a:gd name="T22" fmla="*/ 62 w 165"/>
                <a:gd name="T23" fmla="*/ 17 h 144"/>
                <a:gd name="T24" fmla="*/ 64 w 165"/>
                <a:gd name="T25" fmla="*/ 10 h 144"/>
                <a:gd name="T26" fmla="*/ 72 w 165"/>
                <a:gd name="T27" fmla="*/ 1 h 144"/>
                <a:gd name="T28" fmla="*/ 93 w 165"/>
                <a:gd name="T29" fmla="*/ 0 h 144"/>
                <a:gd name="T30" fmla="*/ 100 w 165"/>
                <a:gd name="T31" fmla="*/ 1 h 144"/>
                <a:gd name="T32" fmla="*/ 108 w 165"/>
                <a:gd name="T33" fmla="*/ 10 h 144"/>
                <a:gd name="T34" fmla="*/ 110 w 165"/>
                <a:gd name="T35" fmla="*/ 31 h 144"/>
                <a:gd name="T36" fmla="*/ 112 w 165"/>
                <a:gd name="T37" fmla="*/ 32 h 144"/>
                <a:gd name="T38" fmla="*/ 113 w 165"/>
                <a:gd name="T39" fmla="*/ 34 h 144"/>
                <a:gd name="T40" fmla="*/ 119 w 165"/>
                <a:gd name="T41" fmla="*/ 36 h 144"/>
                <a:gd name="T42" fmla="*/ 129 w 165"/>
                <a:gd name="T43" fmla="*/ 43 h 144"/>
                <a:gd name="T44" fmla="*/ 165 w 165"/>
                <a:gd name="T45" fmla="*/ 79 h 144"/>
                <a:gd name="T46" fmla="*/ 165 w 165"/>
                <a:gd name="T47" fmla="*/ 82 h 144"/>
                <a:gd name="T48" fmla="*/ 158 w 165"/>
                <a:gd name="T49" fmla="*/ 93 h 144"/>
                <a:gd name="T50" fmla="*/ 126 w 165"/>
                <a:gd name="T51" fmla="*/ 119 h 144"/>
                <a:gd name="T52" fmla="*/ 113 w 165"/>
                <a:gd name="T53" fmla="*/ 124 h 144"/>
                <a:gd name="T54" fmla="*/ 93 w 165"/>
                <a:gd name="T55" fmla="*/ 124 h 144"/>
                <a:gd name="T56" fmla="*/ 89 w 165"/>
                <a:gd name="T57" fmla="*/ 127 h 144"/>
                <a:gd name="T58" fmla="*/ 88 w 165"/>
                <a:gd name="T59" fmla="*/ 134 h 144"/>
                <a:gd name="T60" fmla="*/ 79 w 165"/>
                <a:gd name="T61" fmla="*/ 143 h 144"/>
                <a:gd name="T62" fmla="*/ 72 w 165"/>
                <a:gd name="T63" fmla="*/ 144 h 144"/>
                <a:gd name="T64" fmla="*/ 20 w 165"/>
                <a:gd name="T65" fmla="*/ 82 h 144"/>
                <a:gd name="T66" fmla="*/ 14 w 165"/>
                <a:gd name="T67" fmla="*/ 127 h 144"/>
                <a:gd name="T68" fmla="*/ 15 w 165"/>
                <a:gd name="T69" fmla="*/ 129 h 144"/>
                <a:gd name="T70" fmla="*/ 72 w 165"/>
                <a:gd name="T71" fmla="*/ 131 h 144"/>
                <a:gd name="T72" fmla="*/ 74 w 165"/>
                <a:gd name="T73" fmla="*/ 129 h 144"/>
                <a:gd name="T74" fmla="*/ 76 w 165"/>
                <a:gd name="T75" fmla="*/ 127 h 144"/>
                <a:gd name="T76" fmla="*/ 81 w 165"/>
                <a:gd name="T77" fmla="*/ 115 h 144"/>
                <a:gd name="T78" fmla="*/ 93 w 165"/>
                <a:gd name="T79" fmla="*/ 110 h 144"/>
                <a:gd name="T80" fmla="*/ 113 w 165"/>
                <a:gd name="T81" fmla="*/ 110 h 144"/>
                <a:gd name="T82" fmla="*/ 150 w 165"/>
                <a:gd name="T83" fmla="*/ 84 h 144"/>
                <a:gd name="T84" fmla="*/ 117 w 165"/>
                <a:gd name="T85" fmla="*/ 51 h 144"/>
                <a:gd name="T86" fmla="*/ 115 w 165"/>
                <a:gd name="T87" fmla="*/ 50 h 144"/>
                <a:gd name="T88" fmla="*/ 113 w 165"/>
                <a:gd name="T89" fmla="*/ 48 h 144"/>
                <a:gd name="T90" fmla="*/ 107 w 165"/>
                <a:gd name="T91" fmla="*/ 46 h 144"/>
                <a:gd name="T92" fmla="*/ 98 w 165"/>
                <a:gd name="T93" fmla="*/ 38 h 144"/>
                <a:gd name="T94" fmla="*/ 96 w 165"/>
                <a:gd name="T95" fmla="*/ 17 h 144"/>
                <a:gd name="T96" fmla="*/ 95 w 165"/>
                <a:gd name="T97" fmla="*/ 15 h 144"/>
                <a:gd name="T98" fmla="*/ 79 w 165"/>
                <a:gd name="T99" fmla="*/ 13 h 144"/>
                <a:gd name="T100" fmla="*/ 77 w 165"/>
                <a:gd name="T101" fmla="*/ 15 h 144"/>
                <a:gd name="T102" fmla="*/ 76 w 165"/>
                <a:gd name="T103" fmla="*/ 31 h 144"/>
                <a:gd name="T104" fmla="*/ 74 w 165"/>
                <a:gd name="T105" fmla="*/ 36 h 144"/>
                <a:gd name="T106" fmla="*/ 67 w 165"/>
                <a:gd name="T107" fmla="*/ 44 h 144"/>
                <a:gd name="T108" fmla="*/ 48 w 165"/>
                <a:gd name="T109" fmla="*/ 67 h 144"/>
                <a:gd name="T110" fmla="*/ 46 w 165"/>
                <a:gd name="T111" fmla="*/ 74 h 144"/>
                <a:gd name="T112" fmla="*/ 38 w 165"/>
                <a:gd name="T113" fmla="*/ 81 h 144"/>
                <a:gd name="T114" fmla="*/ 20 w 165"/>
                <a:gd name="T115" fmla="*/ 82 h 144"/>
                <a:gd name="T116" fmla="*/ 112 w 165"/>
                <a:gd name="T117" fmla="*/ 11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5" h="144">
                  <a:moveTo>
                    <a:pt x="72" y="144"/>
                  </a:moveTo>
                  <a:lnTo>
                    <a:pt x="17" y="144"/>
                  </a:lnTo>
                  <a:lnTo>
                    <a:pt x="17" y="144"/>
                  </a:lnTo>
                  <a:lnTo>
                    <a:pt x="10" y="143"/>
                  </a:lnTo>
                  <a:lnTo>
                    <a:pt x="5" y="139"/>
                  </a:lnTo>
                  <a:lnTo>
                    <a:pt x="2" y="134"/>
                  </a:lnTo>
                  <a:lnTo>
                    <a:pt x="0" y="127"/>
                  </a:lnTo>
                  <a:lnTo>
                    <a:pt x="0" y="127"/>
                  </a:lnTo>
                  <a:lnTo>
                    <a:pt x="3" y="93"/>
                  </a:lnTo>
                  <a:lnTo>
                    <a:pt x="8" y="75"/>
                  </a:lnTo>
                  <a:lnTo>
                    <a:pt x="10" y="72"/>
                  </a:lnTo>
                  <a:lnTo>
                    <a:pt x="12" y="70"/>
                  </a:lnTo>
                  <a:lnTo>
                    <a:pt x="17" y="69"/>
                  </a:lnTo>
                  <a:lnTo>
                    <a:pt x="31" y="69"/>
                  </a:lnTo>
                  <a:lnTo>
                    <a:pt x="31" y="69"/>
                  </a:lnTo>
                  <a:lnTo>
                    <a:pt x="33" y="67"/>
                  </a:lnTo>
                  <a:lnTo>
                    <a:pt x="34" y="65"/>
                  </a:lnTo>
                  <a:lnTo>
                    <a:pt x="34" y="63"/>
                  </a:lnTo>
                  <a:lnTo>
                    <a:pt x="55" y="34"/>
                  </a:lnTo>
                  <a:lnTo>
                    <a:pt x="58" y="34"/>
                  </a:lnTo>
                  <a:lnTo>
                    <a:pt x="58" y="34"/>
                  </a:lnTo>
                  <a:lnTo>
                    <a:pt x="60" y="32"/>
                  </a:lnTo>
                  <a:lnTo>
                    <a:pt x="62" y="31"/>
                  </a:lnTo>
                  <a:lnTo>
                    <a:pt x="62" y="17"/>
                  </a:lnTo>
                  <a:lnTo>
                    <a:pt x="62" y="17"/>
                  </a:lnTo>
                  <a:lnTo>
                    <a:pt x="64" y="10"/>
                  </a:lnTo>
                  <a:lnTo>
                    <a:pt x="67" y="5"/>
                  </a:lnTo>
                  <a:lnTo>
                    <a:pt x="72" y="1"/>
                  </a:lnTo>
                  <a:lnTo>
                    <a:pt x="79" y="0"/>
                  </a:lnTo>
                  <a:lnTo>
                    <a:pt x="93" y="0"/>
                  </a:lnTo>
                  <a:lnTo>
                    <a:pt x="93" y="0"/>
                  </a:lnTo>
                  <a:lnTo>
                    <a:pt x="100" y="1"/>
                  </a:lnTo>
                  <a:lnTo>
                    <a:pt x="105" y="5"/>
                  </a:lnTo>
                  <a:lnTo>
                    <a:pt x="108" y="10"/>
                  </a:lnTo>
                  <a:lnTo>
                    <a:pt x="110" y="17"/>
                  </a:lnTo>
                  <a:lnTo>
                    <a:pt x="110" y="31"/>
                  </a:lnTo>
                  <a:lnTo>
                    <a:pt x="110" y="31"/>
                  </a:lnTo>
                  <a:lnTo>
                    <a:pt x="112" y="32"/>
                  </a:lnTo>
                  <a:lnTo>
                    <a:pt x="113" y="34"/>
                  </a:lnTo>
                  <a:lnTo>
                    <a:pt x="113" y="34"/>
                  </a:lnTo>
                  <a:lnTo>
                    <a:pt x="113" y="34"/>
                  </a:lnTo>
                  <a:lnTo>
                    <a:pt x="119" y="36"/>
                  </a:lnTo>
                  <a:lnTo>
                    <a:pt x="124" y="38"/>
                  </a:lnTo>
                  <a:lnTo>
                    <a:pt x="129" y="43"/>
                  </a:lnTo>
                  <a:lnTo>
                    <a:pt x="131" y="48"/>
                  </a:lnTo>
                  <a:lnTo>
                    <a:pt x="165" y="79"/>
                  </a:lnTo>
                  <a:lnTo>
                    <a:pt x="165" y="82"/>
                  </a:lnTo>
                  <a:lnTo>
                    <a:pt x="165" y="82"/>
                  </a:lnTo>
                  <a:lnTo>
                    <a:pt x="163" y="88"/>
                  </a:lnTo>
                  <a:lnTo>
                    <a:pt x="158" y="93"/>
                  </a:lnTo>
                  <a:lnTo>
                    <a:pt x="143" y="106"/>
                  </a:lnTo>
                  <a:lnTo>
                    <a:pt x="126" y="119"/>
                  </a:lnTo>
                  <a:lnTo>
                    <a:pt x="119" y="122"/>
                  </a:lnTo>
                  <a:lnTo>
                    <a:pt x="113" y="124"/>
                  </a:lnTo>
                  <a:lnTo>
                    <a:pt x="93" y="124"/>
                  </a:lnTo>
                  <a:lnTo>
                    <a:pt x="93" y="124"/>
                  </a:lnTo>
                  <a:lnTo>
                    <a:pt x="91" y="125"/>
                  </a:lnTo>
                  <a:lnTo>
                    <a:pt x="89" y="127"/>
                  </a:lnTo>
                  <a:lnTo>
                    <a:pt x="89" y="127"/>
                  </a:lnTo>
                  <a:lnTo>
                    <a:pt x="88" y="134"/>
                  </a:lnTo>
                  <a:lnTo>
                    <a:pt x="84" y="139"/>
                  </a:lnTo>
                  <a:lnTo>
                    <a:pt x="79" y="143"/>
                  </a:lnTo>
                  <a:lnTo>
                    <a:pt x="72" y="144"/>
                  </a:lnTo>
                  <a:lnTo>
                    <a:pt x="72" y="144"/>
                  </a:lnTo>
                  <a:close/>
                  <a:moveTo>
                    <a:pt x="20" y="82"/>
                  </a:moveTo>
                  <a:lnTo>
                    <a:pt x="20" y="82"/>
                  </a:lnTo>
                  <a:lnTo>
                    <a:pt x="17" y="101"/>
                  </a:lnTo>
                  <a:lnTo>
                    <a:pt x="14" y="127"/>
                  </a:lnTo>
                  <a:lnTo>
                    <a:pt x="14" y="127"/>
                  </a:lnTo>
                  <a:lnTo>
                    <a:pt x="15" y="129"/>
                  </a:lnTo>
                  <a:lnTo>
                    <a:pt x="17" y="131"/>
                  </a:lnTo>
                  <a:lnTo>
                    <a:pt x="72" y="131"/>
                  </a:lnTo>
                  <a:lnTo>
                    <a:pt x="72" y="131"/>
                  </a:lnTo>
                  <a:lnTo>
                    <a:pt x="74" y="129"/>
                  </a:lnTo>
                  <a:lnTo>
                    <a:pt x="76" y="127"/>
                  </a:lnTo>
                  <a:lnTo>
                    <a:pt x="76" y="127"/>
                  </a:lnTo>
                  <a:lnTo>
                    <a:pt x="77" y="120"/>
                  </a:lnTo>
                  <a:lnTo>
                    <a:pt x="81" y="115"/>
                  </a:lnTo>
                  <a:lnTo>
                    <a:pt x="86" y="112"/>
                  </a:lnTo>
                  <a:lnTo>
                    <a:pt x="93" y="110"/>
                  </a:lnTo>
                  <a:lnTo>
                    <a:pt x="113" y="110"/>
                  </a:lnTo>
                  <a:lnTo>
                    <a:pt x="113" y="110"/>
                  </a:lnTo>
                  <a:lnTo>
                    <a:pt x="131" y="100"/>
                  </a:lnTo>
                  <a:lnTo>
                    <a:pt x="150" y="84"/>
                  </a:lnTo>
                  <a:lnTo>
                    <a:pt x="117" y="55"/>
                  </a:lnTo>
                  <a:lnTo>
                    <a:pt x="117" y="51"/>
                  </a:lnTo>
                  <a:lnTo>
                    <a:pt x="117" y="51"/>
                  </a:lnTo>
                  <a:lnTo>
                    <a:pt x="115" y="50"/>
                  </a:lnTo>
                  <a:lnTo>
                    <a:pt x="113" y="48"/>
                  </a:lnTo>
                  <a:lnTo>
                    <a:pt x="113" y="48"/>
                  </a:lnTo>
                  <a:lnTo>
                    <a:pt x="113" y="48"/>
                  </a:lnTo>
                  <a:lnTo>
                    <a:pt x="107" y="46"/>
                  </a:lnTo>
                  <a:lnTo>
                    <a:pt x="101" y="43"/>
                  </a:lnTo>
                  <a:lnTo>
                    <a:pt x="98" y="38"/>
                  </a:lnTo>
                  <a:lnTo>
                    <a:pt x="96" y="31"/>
                  </a:lnTo>
                  <a:lnTo>
                    <a:pt x="96" y="17"/>
                  </a:lnTo>
                  <a:lnTo>
                    <a:pt x="96" y="17"/>
                  </a:lnTo>
                  <a:lnTo>
                    <a:pt x="95" y="15"/>
                  </a:lnTo>
                  <a:lnTo>
                    <a:pt x="93" y="13"/>
                  </a:lnTo>
                  <a:lnTo>
                    <a:pt x="79" y="13"/>
                  </a:lnTo>
                  <a:lnTo>
                    <a:pt x="79" y="13"/>
                  </a:lnTo>
                  <a:lnTo>
                    <a:pt x="77" y="15"/>
                  </a:lnTo>
                  <a:lnTo>
                    <a:pt x="76" y="17"/>
                  </a:lnTo>
                  <a:lnTo>
                    <a:pt x="76" y="31"/>
                  </a:lnTo>
                  <a:lnTo>
                    <a:pt x="76" y="31"/>
                  </a:lnTo>
                  <a:lnTo>
                    <a:pt x="74" y="36"/>
                  </a:lnTo>
                  <a:lnTo>
                    <a:pt x="72" y="41"/>
                  </a:lnTo>
                  <a:lnTo>
                    <a:pt x="67" y="44"/>
                  </a:lnTo>
                  <a:lnTo>
                    <a:pt x="62" y="48"/>
                  </a:lnTo>
                  <a:lnTo>
                    <a:pt x="48" y="67"/>
                  </a:lnTo>
                  <a:lnTo>
                    <a:pt x="48" y="67"/>
                  </a:lnTo>
                  <a:lnTo>
                    <a:pt x="46" y="74"/>
                  </a:lnTo>
                  <a:lnTo>
                    <a:pt x="43" y="79"/>
                  </a:lnTo>
                  <a:lnTo>
                    <a:pt x="38" y="81"/>
                  </a:lnTo>
                  <a:lnTo>
                    <a:pt x="31" y="82"/>
                  </a:lnTo>
                  <a:lnTo>
                    <a:pt x="20" y="82"/>
                  </a:lnTo>
                  <a:close/>
                  <a:moveTo>
                    <a:pt x="112" y="110"/>
                  </a:moveTo>
                  <a:lnTo>
                    <a:pt x="112" y="110"/>
                  </a:lnTo>
                  <a:lnTo>
                    <a:pt x="112"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267">
              <a:extLst>
                <a:ext uri="{FF2B5EF4-FFF2-40B4-BE49-F238E27FC236}">
                  <a16:creationId xmlns:a16="http://schemas.microsoft.com/office/drawing/2014/main" id="{B70D578B-8131-404F-94F7-83C7AE383F45}"/>
                </a:ext>
              </a:extLst>
            </p:cNvPr>
            <p:cNvSpPr>
              <a:spLocks noEditPoints="1"/>
            </p:cNvSpPr>
            <p:nvPr/>
          </p:nvSpPr>
          <p:spPr bwMode="auto">
            <a:xfrm>
              <a:off x="3138488" y="3952875"/>
              <a:ext cx="344488" cy="315912"/>
            </a:xfrm>
            <a:custGeom>
              <a:avLst/>
              <a:gdLst>
                <a:gd name="T0" fmla="*/ 94 w 434"/>
                <a:gd name="T1" fmla="*/ 0 h 400"/>
                <a:gd name="T2" fmla="*/ 0 w 434"/>
                <a:gd name="T3" fmla="*/ 135 h 400"/>
                <a:gd name="T4" fmla="*/ 0 w 434"/>
                <a:gd name="T5" fmla="*/ 400 h 400"/>
                <a:gd name="T6" fmla="*/ 329 w 434"/>
                <a:gd name="T7" fmla="*/ 400 h 400"/>
                <a:gd name="T8" fmla="*/ 434 w 434"/>
                <a:gd name="T9" fmla="*/ 274 h 400"/>
                <a:gd name="T10" fmla="*/ 434 w 434"/>
                <a:gd name="T11" fmla="*/ 0 h 400"/>
                <a:gd name="T12" fmla="*/ 94 w 434"/>
                <a:gd name="T13" fmla="*/ 0 h 400"/>
                <a:gd name="T14" fmla="*/ 27 w 434"/>
                <a:gd name="T15" fmla="*/ 372 h 400"/>
                <a:gd name="T16" fmla="*/ 27 w 434"/>
                <a:gd name="T17" fmla="*/ 152 h 400"/>
                <a:gd name="T18" fmla="*/ 110 w 434"/>
                <a:gd name="T19" fmla="*/ 152 h 400"/>
                <a:gd name="T20" fmla="*/ 110 w 434"/>
                <a:gd name="T21" fmla="*/ 359 h 400"/>
                <a:gd name="T22" fmla="*/ 124 w 434"/>
                <a:gd name="T23" fmla="*/ 359 h 400"/>
                <a:gd name="T24" fmla="*/ 124 w 434"/>
                <a:gd name="T25" fmla="*/ 152 h 400"/>
                <a:gd name="T26" fmla="*/ 151 w 434"/>
                <a:gd name="T27" fmla="*/ 152 h 400"/>
                <a:gd name="T28" fmla="*/ 151 w 434"/>
                <a:gd name="T29" fmla="*/ 138 h 400"/>
                <a:gd name="T30" fmla="*/ 129 w 434"/>
                <a:gd name="T31" fmla="*/ 138 h 400"/>
                <a:gd name="T32" fmla="*/ 186 w 434"/>
                <a:gd name="T33" fmla="*/ 49 h 400"/>
                <a:gd name="T34" fmla="*/ 174 w 434"/>
                <a:gd name="T35" fmla="*/ 40 h 400"/>
                <a:gd name="T36" fmla="*/ 112 w 434"/>
                <a:gd name="T37" fmla="*/ 138 h 400"/>
                <a:gd name="T38" fmla="*/ 31 w 434"/>
                <a:gd name="T39" fmla="*/ 138 h 400"/>
                <a:gd name="T40" fmla="*/ 108 w 434"/>
                <a:gd name="T41" fmla="*/ 28 h 400"/>
                <a:gd name="T42" fmla="*/ 401 w 434"/>
                <a:gd name="T43" fmla="*/ 28 h 400"/>
                <a:gd name="T44" fmla="*/ 322 w 434"/>
                <a:gd name="T45" fmla="*/ 138 h 400"/>
                <a:gd name="T46" fmla="*/ 225 w 434"/>
                <a:gd name="T47" fmla="*/ 138 h 400"/>
                <a:gd name="T48" fmla="*/ 279 w 434"/>
                <a:gd name="T49" fmla="*/ 49 h 400"/>
                <a:gd name="T50" fmla="*/ 267 w 434"/>
                <a:gd name="T51" fmla="*/ 42 h 400"/>
                <a:gd name="T52" fmla="*/ 206 w 434"/>
                <a:gd name="T53" fmla="*/ 142 h 400"/>
                <a:gd name="T54" fmla="*/ 206 w 434"/>
                <a:gd name="T55" fmla="*/ 359 h 400"/>
                <a:gd name="T56" fmla="*/ 220 w 434"/>
                <a:gd name="T57" fmla="*/ 359 h 400"/>
                <a:gd name="T58" fmla="*/ 220 w 434"/>
                <a:gd name="T59" fmla="*/ 152 h 400"/>
                <a:gd name="T60" fmla="*/ 317 w 434"/>
                <a:gd name="T61" fmla="*/ 152 h 400"/>
                <a:gd name="T62" fmla="*/ 317 w 434"/>
                <a:gd name="T63" fmla="*/ 371 h 400"/>
                <a:gd name="T64" fmla="*/ 317 w 434"/>
                <a:gd name="T65" fmla="*/ 372 h 400"/>
                <a:gd name="T66" fmla="*/ 27 w 434"/>
                <a:gd name="T67" fmla="*/ 372 h 400"/>
                <a:gd name="T68" fmla="*/ 330 w 434"/>
                <a:gd name="T69" fmla="*/ 355 h 400"/>
                <a:gd name="T70" fmla="*/ 330 w 434"/>
                <a:gd name="T71" fmla="*/ 150 h 400"/>
                <a:gd name="T72" fmla="*/ 406 w 434"/>
                <a:gd name="T73" fmla="*/ 45 h 400"/>
                <a:gd name="T74" fmla="*/ 406 w 434"/>
                <a:gd name="T75" fmla="*/ 264 h 400"/>
                <a:gd name="T76" fmla="*/ 330 w 434"/>
                <a:gd name="T77" fmla="*/ 355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4" h="400">
                  <a:moveTo>
                    <a:pt x="94" y="0"/>
                  </a:moveTo>
                  <a:lnTo>
                    <a:pt x="0" y="135"/>
                  </a:lnTo>
                  <a:lnTo>
                    <a:pt x="0" y="400"/>
                  </a:lnTo>
                  <a:lnTo>
                    <a:pt x="329" y="400"/>
                  </a:lnTo>
                  <a:lnTo>
                    <a:pt x="434" y="274"/>
                  </a:lnTo>
                  <a:lnTo>
                    <a:pt x="434" y="0"/>
                  </a:lnTo>
                  <a:lnTo>
                    <a:pt x="94" y="0"/>
                  </a:lnTo>
                  <a:close/>
                  <a:moveTo>
                    <a:pt x="27" y="372"/>
                  </a:moveTo>
                  <a:lnTo>
                    <a:pt x="27" y="152"/>
                  </a:lnTo>
                  <a:lnTo>
                    <a:pt x="110" y="152"/>
                  </a:lnTo>
                  <a:lnTo>
                    <a:pt x="110" y="359"/>
                  </a:lnTo>
                  <a:lnTo>
                    <a:pt x="124" y="359"/>
                  </a:lnTo>
                  <a:lnTo>
                    <a:pt x="124" y="152"/>
                  </a:lnTo>
                  <a:lnTo>
                    <a:pt x="151" y="152"/>
                  </a:lnTo>
                  <a:lnTo>
                    <a:pt x="151" y="138"/>
                  </a:lnTo>
                  <a:lnTo>
                    <a:pt x="129" y="138"/>
                  </a:lnTo>
                  <a:lnTo>
                    <a:pt x="186" y="49"/>
                  </a:lnTo>
                  <a:lnTo>
                    <a:pt x="174" y="40"/>
                  </a:lnTo>
                  <a:lnTo>
                    <a:pt x="112" y="138"/>
                  </a:lnTo>
                  <a:lnTo>
                    <a:pt x="31" y="138"/>
                  </a:lnTo>
                  <a:lnTo>
                    <a:pt x="108" y="28"/>
                  </a:lnTo>
                  <a:lnTo>
                    <a:pt x="401" y="28"/>
                  </a:lnTo>
                  <a:lnTo>
                    <a:pt x="322" y="138"/>
                  </a:lnTo>
                  <a:lnTo>
                    <a:pt x="225" y="138"/>
                  </a:lnTo>
                  <a:lnTo>
                    <a:pt x="279" y="49"/>
                  </a:lnTo>
                  <a:lnTo>
                    <a:pt x="267" y="42"/>
                  </a:lnTo>
                  <a:lnTo>
                    <a:pt x="206" y="142"/>
                  </a:lnTo>
                  <a:lnTo>
                    <a:pt x="206" y="359"/>
                  </a:lnTo>
                  <a:lnTo>
                    <a:pt x="220" y="359"/>
                  </a:lnTo>
                  <a:lnTo>
                    <a:pt x="220" y="152"/>
                  </a:lnTo>
                  <a:lnTo>
                    <a:pt x="317" y="152"/>
                  </a:lnTo>
                  <a:lnTo>
                    <a:pt x="317" y="371"/>
                  </a:lnTo>
                  <a:lnTo>
                    <a:pt x="317" y="372"/>
                  </a:lnTo>
                  <a:lnTo>
                    <a:pt x="27" y="372"/>
                  </a:lnTo>
                  <a:close/>
                  <a:moveTo>
                    <a:pt x="330" y="355"/>
                  </a:moveTo>
                  <a:lnTo>
                    <a:pt x="330" y="150"/>
                  </a:lnTo>
                  <a:lnTo>
                    <a:pt x="406" y="45"/>
                  </a:lnTo>
                  <a:lnTo>
                    <a:pt x="406" y="264"/>
                  </a:lnTo>
                  <a:lnTo>
                    <a:pt x="330" y="3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Rectangle 268">
              <a:extLst>
                <a:ext uri="{FF2B5EF4-FFF2-40B4-BE49-F238E27FC236}">
                  <a16:creationId xmlns:a16="http://schemas.microsoft.com/office/drawing/2014/main" id="{1A33ADAF-2EBF-4B6F-8DF7-06484B175FB8}"/>
                </a:ext>
              </a:extLst>
            </p:cNvPr>
            <p:cNvSpPr>
              <a:spLocks noChangeArrowheads="1"/>
            </p:cNvSpPr>
            <p:nvPr/>
          </p:nvSpPr>
          <p:spPr bwMode="auto">
            <a:xfrm>
              <a:off x="3270251" y="40624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269">
              <a:extLst>
                <a:ext uri="{FF2B5EF4-FFF2-40B4-BE49-F238E27FC236}">
                  <a16:creationId xmlns:a16="http://schemas.microsoft.com/office/drawing/2014/main" id="{7A474109-0A0C-42FD-B0A8-2EB2AC6ECFD1}"/>
                </a:ext>
              </a:extLst>
            </p:cNvPr>
            <p:cNvSpPr>
              <a:spLocks noEditPoints="1"/>
            </p:cNvSpPr>
            <p:nvPr/>
          </p:nvSpPr>
          <p:spPr bwMode="auto">
            <a:xfrm>
              <a:off x="3270251" y="4306888"/>
              <a:ext cx="185738" cy="169862"/>
            </a:xfrm>
            <a:custGeom>
              <a:avLst/>
              <a:gdLst>
                <a:gd name="T0" fmla="*/ 232 w 232"/>
                <a:gd name="T1" fmla="*/ 216 h 216"/>
                <a:gd name="T2" fmla="*/ 232 w 232"/>
                <a:gd name="T3" fmla="*/ 216 h 216"/>
                <a:gd name="T4" fmla="*/ 205 w 232"/>
                <a:gd name="T5" fmla="*/ 214 h 216"/>
                <a:gd name="T6" fmla="*/ 206 w 232"/>
                <a:gd name="T7" fmla="*/ 200 h 216"/>
                <a:gd name="T8" fmla="*/ 206 w 232"/>
                <a:gd name="T9" fmla="*/ 200 h 216"/>
                <a:gd name="T10" fmla="*/ 232 w 232"/>
                <a:gd name="T11" fmla="*/ 202 h 216"/>
                <a:gd name="T12" fmla="*/ 232 w 232"/>
                <a:gd name="T13" fmla="*/ 216 h 216"/>
                <a:gd name="T14" fmla="*/ 170 w 232"/>
                <a:gd name="T15" fmla="*/ 207 h 216"/>
                <a:gd name="T16" fmla="*/ 170 w 232"/>
                <a:gd name="T17" fmla="*/ 207 h 216"/>
                <a:gd name="T18" fmla="*/ 143 w 232"/>
                <a:gd name="T19" fmla="*/ 198 h 216"/>
                <a:gd name="T20" fmla="*/ 148 w 232"/>
                <a:gd name="T21" fmla="*/ 185 h 216"/>
                <a:gd name="T22" fmla="*/ 148 w 232"/>
                <a:gd name="T23" fmla="*/ 185 h 216"/>
                <a:gd name="T24" fmla="*/ 174 w 232"/>
                <a:gd name="T25" fmla="*/ 195 h 216"/>
                <a:gd name="T26" fmla="*/ 170 w 232"/>
                <a:gd name="T27" fmla="*/ 207 h 216"/>
                <a:gd name="T28" fmla="*/ 112 w 232"/>
                <a:gd name="T29" fmla="*/ 183 h 216"/>
                <a:gd name="T30" fmla="*/ 112 w 232"/>
                <a:gd name="T31" fmla="*/ 183 h 216"/>
                <a:gd name="T32" fmla="*/ 88 w 232"/>
                <a:gd name="T33" fmla="*/ 166 h 216"/>
                <a:gd name="T34" fmla="*/ 96 w 232"/>
                <a:gd name="T35" fmla="*/ 155 h 216"/>
                <a:gd name="T36" fmla="*/ 96 w 232"/>
                <a:gd name="T37" fmla="*/ 155 h 216"/>
                <a:gd name="T38" fmla="*/ 119 w 232"/>
                <a:gd name="T39" fmla="*/ 171 h 216"/>
                <a:gd name="T40" fmla="*/ 112 w 232"/>
                <a:gd name="T41" fmla="*/ 183 h 216"/>
                <a:gd name="T42" fmla="*/ 62 w 232"/>
                <a:gd name="T43" fmla="*/ 142 h 216"/>
                <a:gd name="T44" fmla="*/ 62 w 232"/>
                <a:gd name="T45" fmla="*/ 142 h 216"/>
                <a:gd name="T46" fmla="*/ 43 w 232"/>
                <a:gd name="T47" fmla="*/ 121 h 216"/>
                <a:gd name="T48" fmla="*/ 55 w 232"/>
                <a:gd name="T49" fmla="*/ 112 h 216"/>
                <a:gd name="T50" fmla="*/ 55 w 232"/>
                <a:gd name="T51" fmla="*/ 112 h 216"/>
                <a:gd name="T52" fmla="*/ 72 w 232"/>
                <a:gd name="T53" fmla="*/ 133 h 216"/>
                <a:gd name="T54" fmla="*/ 62 w 232"/>
                <a:gd name="T55" fmla="*/ 142 h 216"/>
                <a:gd name="T56" fmla="*/ 24 w 232"/>
                <a:gd name="T57" fmla="*/ 90 h 216"/>
                <a:gd name="T58" fmla="*/ 24 w 232"/>
                <a:gd name="T59" fmla="*/ 90 h 216"/>
                <a:gd name="T60" fmla="*/ 14 w 232"/>
                <a:gd name="T61" fmla="*/ 64 h 216"/>
                <a:gd name="T62" fmla="*/ 26 w 232"/>
                <a:gd name="T63" fmla="*/ 59 h 216"/>
                <a:gd name="T64" fmla="*/ 26 w 232"/>
                <a:gd name="T65" fmla="*/ 59 h 216"/>
                <a:gd name="T66" fmla="*/ 38 w 232"/>
                <a:gd name="T67" fmla="*/ 83 h 216"/>
                <a:gd name="T68" fmla="*/ 24 w 232"/>
                <a:gd name="T69" fmla="*/ 90 h 216"/>
                <a:gd name="T70" fmla="*/ 3 w 232"/>
                <a:gd name="T71" fmla="*/ 30 h 216"/>
                <a:gd name="T72" fmla="*/ 3 w 232"/>
                <a:gd name="T73" fmla="*/ 30 h 216"/>
                <a:gd name="T74" fmla="*/ 0 w 232"/>
                <a:gd name="T75" fmla="*/ 2 h 216"/>
                <a:gd name="T76" fmla="*/ 12 w 232"/>
                <a:gd name="T77" fmla="*/ 0 h 216"/>
                <a:gd name="T78" fmla="*/ 12 w 232"/>
                <a:gd name="T79" fmla="*/ 0 h 216"/>
                <a:gd name="T80" fmla="*/ 17 w 232"/>
                <a:gd name="T81" fmla="*/ 28 h 216"/>
                <a:gd name="T82" fmla="*/ 3 w 232"/>
                <a:gd name="T83" fmla="*/ 3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16">
                  <a:moveTo>
                    <a:pt x="232" y="216"/>
                  </a:moveTo>
                  <a:lnTo>
                    <a:pt x="232" y="216"/>
                  </a:lnTo>
                  <a:lnTo>
                    <a:pt x="205" y="214"/>
                  </a:lnTo>
                  <a:lnTo>
                    <a:pt x="206" y="200"/>
                  </a:lnTo>
                  <a:lnTo>
                    <a:pt x="206" y="200"/>
                  </a:lnTo>
                  <a:lnTo>
                    <a:pt x="232" y="202"/>
                  </a:lnTo>
                  <a:lnTo>
                    <a:pt x="232" y="216"/>
                  </a:lnTo>
                  <a:close/>
                  <a:moveTo>
                    <a:pt x="170" y="207"/>
                  </a:moveTo>
                  <a:lnTo>
                    <a:pt x="170" y="207"/>
                  </a:lnTo>
                  <a:lnTo>
                    <a:pt x="143" y="198"/>
                  </a:lnTo>
                  <a:lnTo>
                    <a:pt x="148" y="185"/>
                  </a:lnTo>
                  <a:lnTo>
                    <a:pt x="148" y="185"/>
                  </a:lnTo>
                  <a:lnTo>
                    <a:pt x="174" y="195"/>
                  </a:lnTo>
                  <a:lnTo>
                    <a:pt x="170" y="207"/>
                  </a:lnTo>
                  <a:close/>
                  <a:moveTo>
                    <a:pt x="112" y="183"/>
                  </a:moveTo>
                  <a:lnTo>
                    <a:pt x="112" y="183"/>
                  </a:lnTo>
                  <a:lnTo>
                    <a:pt x="88" y="166"/>
                  </a:lnTo>
                  <a:lnTo>
                    <a:pt x="96" y="155"/>
                  </a:lnTo>
                  <a:lnTo>
                    <a:pt x="96" y="155"/>
                  </a:lnTo>
                  <a:lnTo>
                    <a:pt x="119" y="171"/>
                  </a:lnTo>
                  <a:lnTo>
                    <a:pt x="112" y="183"/>
                  </a:lnTo>
                  <a:close/>
                  <a:moveTo>
                    <a:pt x="62" y="142"/>
                  </a:moveTo>
                  <a:lnTo>
                    <a:pt x="62" y="142"/>
                  </a:lnTo>
                  <a:lnTo>
                    <a:pt x="43" y="121"/>
                  </a:lnTo>
                  <a:lnTo>
                    <a:pt x="55" y="112"/>
                  </a:lnTo>
                  <a:lnTo>
                    <a:pt x="55" y="112"/>
                  </a:lnTo>
                  <a:lnTo>
                    <a:pt x="72" y="133"/>
                  </a:lnTo>
                  <a:lnTo>
                    <a:pt x="62" y="142"/>
                  </a:lnTo>
                  <a:close/>
                  <a:moveTo>
                    <a:pt x="24" y="90"/>
                  </a:moveTo>
                  <a:lnTo>
                    <a:pt x="24" y="90"/>
                  </a:lnTo>
                  <a:lnTo>
                    <a:pt x="14" y="64"/>
                  </a:lnTo>
                  <a:lnTo>
                    <a:pt x="26" y="59"/>
                  </a:lnTo>
                  <a:lnTo>
                    <a:pt x="26" y="59"/>
                  </a:lnTo>
                  <a:lnTo>
                    <a:pt x="38" y="83"/>
                  </a:lnTo>
                  <a:lnTo>
                    <a:pt x="24" y="90"/>
                  </a:lnTo>
                  <a:close/>
                  <a:moveTo>
                    <a:pt x="3" y="30"/>
                  </a:moveTo>
                  <a:lnTo>
                    <a:pt x="3" y="30"/>
                  </a:lnTo>
                  <a:lnTo>
                    <a:pt x="0" y="2"/>
                  </a:lnTo>
                  <a:lnTo>
                    <a:pt x="12" y="0"/>
                  </a:lnTo>
                  <a:lnTo>
                    <a:pt x="12" y="0"/>
                  </a:lnTo>
                  <a:lnTo>
                    <a:pt x="17" y="28"/>
                  </a:lnTo>
                  <a:lnTo>
                    <a:pt x="3"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270">
              <a:extLst>
                <a:ext uri="{FF2B5EF4-FFF2-40B4-BE49-F238E27FC236}">
                  <a16:creationId xmlns:a16="http://schemas.microsoft.com/office/drawing/2014/main" id="{FABE5D9A-FD47-4678-AC52-6BD40F36D56C}"/>
                </a:ext>
              </a:extLst>
            </p:cNvPr>
            <p:cNvSpPr>
              <a:spLocks noEditPoints="1"/>
            </p:cNvSpPr>
            <p:nvPr/>
          </p:nvSpPr>
          <p:spPr bwMode="auto">
            <a:xfrm>
              <a:off x="3536951" y="3984625"/>
              <a:ext cx="185738" cy="171450"/>
            </a:xfrm>
            <a:custGeom>
              <a:avLst/>
              <a:gdLst>
                <a:gd name="T0" fmla="*/ 220 w 232"/>
                <a:gd name="T1" fmla="*/ 215 h 215"/>
                <a:gd name="T2" fmla="*/ 220 w 232"/>
                <a:gd name="T3" fmla="*/ 215 h 215"/>
                <a:gd name="T4" fmla="*/ 215 w 232"/>
                <a:gd name="T5" fmla="*/ 189 h 215"/>
                <a:gd name="T6" fmla="*/ 229 w 232"/>
                <a:gd name="T7" fmla="*/ 186 h 215"/>
                <a:gd name="T8" fmla="*/ 229 w 232"/>
                <a:gd name="T9" fmla="*/ 186 h 215"/>
                <a:gd name="T10" fmla="*/ 232 w 232"/>
                <a:gd name="T11" fmla="*/ 213 h 215"/>
                <a:gd name="T12" fmla="*/ 220 w 232"/>
                <a:gd name="T13" fmla="*/ 215 h 215"/>
                <a:gd name="T14" fmla="*/ 206 w 232"/>
                <a:gd name="T15" fmla="*/ 156 h 215"/>
                <a:gd name="T16" fmla="*/ 206 w 232"/>
                <a:gd name="T17" fmla="*/ 156 h 215"/>
                <a:gd name="T18" fmla="*/ 194 w 232"/>
                <a:gd name="T19" fmla="*/ 132 h 215"/>
                <a:gd name="T20" fmla="*/ 208 w 232"/>
                <a:gd name="T21" fmla="*/ 125 h 215"/>
                <a:gd name="T22" fmla="*/ 208 w 232"/>
                <a:gd name="T23" fmla="*/ 125 h 215"/>
                <a:gd name="T24" fmla="*/ 218 w 232"/>
                <a:gd name="T25" fmla="*/ 151 h 215"/>
                <a:gd name="T26" fmla="*/ 206 w 232"/>
                <a:gd name="T27" fmla="*/ 156 h 215"/>
                <a:gd name="T28" fmla="*/ 177 w 232"/>
                <a:gd name="T29" fmla="*/ 103 h 215"/>
                <a:gd name="T30" fmla="*/ 177 w 232"/>
                <a:gd name="T31" fmla="*/ 103 h 215"/>
                <a:gd name="T32" fmla="*/ 160 w 232"/>
                <a:gd name="T33" fmla="*/ 82 h 215"/>
                <a:gd name="T34" fmla="*/ 170 w 232"/>
                <a:gd name="T35" fmla="*/ 74 h 215"/>
                <a:gd name="T36" fmla="*/ 170 w 232"/>
                <a:gd name="T37" fmla="*/ 74 h 215"/>
                <a:gd name="T38" fmla="*/ 189 w 232"/>
                <a:gd name="T39" fmla="*/ 96 h 215"/>
                <a:gd name="T40" fmla="*/ 177 w 232"/>
                <a:gd name="T41" fmla="*/ 103 h 215"/>
                <a:gd name="T42" fmla="*/ 136 w 232"/>
                <a:gd name="T43" fmla="*/ 60 h 215"/>
                <a:gd name="T44" fmla="*/ 136 w 232"/>
                <a:gd name="T45" fmla="*/ 60 h 215"/>
                <a:gd name="T46" fmla="*/ 113 w 232"/>
                <a:gd name="T47" fmla="*/ 46 h 215"/>
                <a:gd name="T48" fmla="*/ 120 w 232"/>
                <a:gd name="T49" fmla="*/ 34 h 215"/>
                <a:gd name="T50" fmla="*/ 120 w 232"/>
                <a:gd name="T51" fmla="*/ 34 h 215"/>
                <a:gd name="T52" fmla="*/ 144 w 232"/>
                <a:gd name="T53" fmla="*/ 50 h 215"/>
                <a:gd name="T54" fmla="*/ 136 w 232"/>
                <a:gd name="T55" fmla="*/ 60 h 215"/>
                <a:gd name="T56" fmla="*/ 84 w 232"/>
                <a:gd name="T57" fmla="*/ 31 h 215"/>
                <a:gd name="T58" fmla="*/ 84 w 232"/>
                <a:gd name="T59" fmla="*/ 31 h 215"/>
                <a:gd name="T60" fmla="*/ 58 w 232"/>
                <a:gd name="T61" fmla="*/ 22 h 215"/>
                <a:gd name="T62" fmla="*/ 62 w 232"/>
                <a:gd name="T63" fmla="*/ 8 h 215"/>
                <a:gd name="T64" fmla="*/ 62 w 232"/>
                <a:gd name="T65" fmla="*/ 8 h 215"/>
                <a:gd name="T66" fmla="*/ 89 w 232"/>
                <a:gd name="T67" fmla="*/ 17 h 215"/>
                <a:gd name="T68" fmla="*/ 84 w 232"/>
                <a:gd name="T69" fmla="*/ 31 h 215"/>
                <a:gd name="T70" fmla="*/ 25 w 232"/>
                <a:gd name="T71" fmla="*/ 15 h 215"/>
                <a:gd name="T72" fmla="*/ 25 w 232"/>
                <a:gd name="T73" fmla="*/ 15 h 215"/>
                <a:gd name="T74" fmla="*/ 0 w 232"/>
                <a:gd name="T75" fmla="*/ 14 h 215"/>
                <a:gd name="T76" fmla="*/ 0 w 232"/>
                <a:gd name="T77" fmla="*/ 0 h 215"/>
                <a:gd name="T78" fmla="*/ 0 w 232"/>
                <a:gd name="T79" fmla="*/ 0 h 215"/>
                <a:gd name="T80" fmla="*/ 27 w 232"/>
                <a:gd name="T81" fmla="*/ 1 h 215"/>
                <a:gd name="T82" fmla="*/ 25 w 232"/>
                <a:gd name="T83" fmla="*/ 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15">
                  <a:moveTo>
                    <a:pt x="220" y="215"/>
                  </a:moveTo>
                  <a:lnTo>
                    <a:pt x="220" y="215"/>
                  </a:lnTo>
                  <a:lnTo>
                    <a:pt x="215" y="189"/>
                  </a:lnTo>
                  <a:lnTo>
                    <a:pt x="229" y="186"/>
                  </a:lnTo>
                  <a:lnTo>
                    <a:pt x="229" y="186"/>
                  </a:lnTo>
                  <a:lnTo>
                    <a:pt x="232" y="213"/>
                  </a:lnTo>
                  <a:lnTo>
                    <a:pt x="220" y="215"/>
                  </a:lnTo>
                  <a:close/>
                  <a:moveTo>
                    <a:pt x="206" y="156"/>
                  </a:moveTo>
                  <a:lnTo>
                    <a:pt x="206" y="156"/>
                  </a:lnTo>
                  <a:lnTo>
                    <a:pt x="194" y="132"/>
                  </a:lnTo>
                  <a:lnTo>
                    <a:pt x="208" y="125"/>
                  </a:lnTo>
                  <a:lnTo>
                    <a:pt x="208" y="125"/>
                  </a:lnTo>
                  <a:lnTo>
                    <a:pt x="218" y="151"/>
                  </a:lnTo>
                  <a:lnTo>
                    <a:pt x="206" y="156"/>
                  </a:lnTo>
                  <a:close/>
                  <a:moveTo>
                    <a:pt x="177" y="103"/>
                  </a:moveTo>
                  <a:lnTo>
                    <a:pt x="177" y="103"/>
                  </a:lnTo>
                  <a:lnTo>
                    <a:pt x="160" y="82"/>
                  </a:lnTo>
                  <a:lnTo>
                    <a:pt x="170" y="74"/>
                  </a:lnTo>
                  <a:lnTo>
                    <a:pt x="170" y="74"/>
                  </a:lnTo>
                  <a:lnTo>
                    <a:pt x="189" y="96"/>
                  </a:lnTo>
                  <a:lnTo>
                    <a:pt x="177" y="103"/>
                  </a:lnTo>
                  <a:close/>
                  <a:moveTo>
                    <a:pt x="136" y="60"/>
                  </a:moveTo>
                  <a:lnTo>
                    <a:pt x="136" y="60"/>
                  </a:lnTo>
                  <a:lnTo>
                    <a:pt x="113" y="46"/>
                  </a:lnTo>
                  <a:lnTo>
                    <a:pt x="120" y="34"/>
                  </a:lnTo>
                  <a:lnTo>
                    <a:pt x="120" y="34"/>
                  </a:lnTo>
                  <a:lnTo>
                    <a:pt x="144" y="50"/>
                  </a:lnTo>
                  <a:lnTo>
                    <a:pt x="136" y="60"/>
                  </a:lnTo>
                  <a:close/>
                  <a:moveTo>
                    <a:pt x="84" y="31"/>
                  </a:moveTo>
                  <a:lnTo>
                    <a:pt x="84" y="31"/>
                  </a:lnTo>
                  <a:lnTo>
                    <a:pt x="58" y="22"/>
                  </a:lnTo>
                  <a:lnTo>
                    <a:pt x="62" y="8"/>
                  </a:lnTo>
                  <a:lnTo>
                    <a:pt x="62" y="8"/>
                  </a:lnTo>
                  <a:lnTo>
                    <a:pt x="89" y="17"/>
                  </a:lnTo>
                  <a:lnTo>
                    <a:pt x="84" y="31"/>
                  </a:lnTo>
                  <a:close/>
                  <a:moveTo>
                    <a:pt x="25" y="15"/>
                  </a:moveTo>
                  <a:lnTo>
                    <a:pt x="25" y="15"/>
                  </a:lnTo>
                  <a:lnTo>
                    <a:pt x="0" y="14"/>
                  </a:lnTo>
                  <a:lnTo>
                    <a:pt x="0" y="0"/>
                  </a:lnTo>
                  <a:lnTo>
                    <a:pt x="0" y="0"/>
                  </a:lnTo>
                  <a:lnTo>
                    <a:pt x="27" y="1"/>
                  </a:lnTo>
                  <a:lnTo>
                    <a:pt x="25"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95015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BF86085-2793-4843-A392-3AC95DC51FF5}"/>
              </a:ext>
            </a:extLst>
          </p:cNvPr>
          <p:cNvCxnSpPr/>
          <p:nvPr/>
        </p:nvCxnSpPr>
        <p:spPr>
          <a:xfrm flipV="1">
            <a:off x="1588149" y="1796731"/>
            <a:ext cx="0" cy="393189"/>
          </a:xfrm>
          <a:prstGeom prst="line">
            <a:avLst/>
          </a:prstGeom>
          <a:ln w="19050">
            <a:solidFill>
              <a:srgbClr val="666666"/>
            </a:solidFill>
            <a:prstDash val="sysDash"/>
          </a:ln>
          <a:effectLst/>
        </p:spPr>
        <p:style>
          <a:lnRef idx="2">
            <a:schemeClr val="accent1"/>
          </a:lnRef>
          <a:fillRef idx="0">
            <a:schemeClr val="accent1"/>
          </a:fillRef>
          <a:effectRef idx="1">
            <a:schemeClr val="accent1"/>
          </a:effectRef>
          <a:fontRef idx="minor">
            <a:schemeClr val="tx1"/>
          </a:fontRef>
        </p:style>
      </p:cxnSp>
      <p:pic>
        <p:nvPicPr>
          <p:cNvPr id="215" name="Picture 214">
            <a:extLst>
              <a:ext uri="{FF2B5EF4-FFF2-40B4-BE49-F238E27FC236}">
                <a16:creationId xmlns:a16="http://schemas.microsoft.com/office/drawing/2014/main" id="{5EED9052-3FE5-4776-A46D-5936BA0A0BA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3229"/>
          <a:stretch/>
        </p:blipFill>
        <p:spPr>
          <a:xfrm>
            <a:off x="7791155" y="2242416"/>
            <a:ext cx="500062" cy="457200"/>
          </a:xfrm>
          <a:prstGeom prst="rect">
            <a:avLst/>
          </a:prstGeom>
        </p:spPr>
      </p:pic>
      <p:pic>
        <p:nvPicPr>
          <p:cNvPr id="219" name="Picture 218">
            <a:extLst>
              <a:ext uri="{FF2B5EF4-FFF2-40B4-BE49-F238E27FC236}">
                <a16:creationId xmlns:a16="http://schemas.microsoft.com/office/drawing/2014/main" id="{44D8CE0A-6467-4FEF-8824-F1C41171588B}"/>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2164"/>
          <a:stretch/>
        </p:blipFill>
        <p:spPr>
          <a:xfrm>
            <a:off x="7470678" y="1549019"/>
            <a:ext cx="466725" cy="495299"/>
          </a:xfrm>
          <a:prstGeom prst="rect">
            <a:avLst/>
          </a:prstGeom>
        </p:spPr>
      </p:pic>
      <p:pic>
        <p:nvPicPr>
          <p:cNvPr id="217" name="Picture 216">
            <a:extLst>
              <a:ext uri="{FF2B5EF4-FFF2-40B4-BE49-F238E27FC236}">
                <a16:creationId xmlns:a16="http://schemas.microsoft.com/office/drawing/2014/main" id="{FA9A5445-C274-4DF1-B647-B8FD0D4D33D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t="-8878"/>
          <a:stretch/>
        </p:blipFill>
        <p:spPr>
          <a:xfrm>
            <a:off x="4962521" y="1557748"/>
            <a:ext cx="471489" cy="490538"/>
          </a:xfrm>
          <a:prstGeom prst="rect">
            <a:avLst/>
          </a:prstGeom>
        </p:spPr>
      </p:pic>
      <p:pic>
        <p:nvPicPr>
          <p:cNvPr id="222" name="Picture 221">
            <a:extLst>
              <a:ext uri="{FF2B5EF4-FFF2-40B4-BE49-F238E27FC236}">
                <a16:creationId xmlns:a16="http://schemas.microsoft.com/office/drawing/2014/main" id="{1767C350-EC42-4E6F-BD39-EEBAE7226F8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793187" y="1547226"/>
            <a:ext cx="519113" cy="495300"/>
          </a:xfrm>
          <a:prstGeom prst="rect">
            <a:avLst/>
          </a:prstGeom>
        </p:spPr>
      </p:pic>
      <p:pic>
        <p:nvPicPr>
          <p:cNvPr id="223" name="Picture 222">
            <a:extLst>
              <a:ext uri="{FF2B5EF4-FFF2-40B4-BE49-F238E27FC236}">
                <a16:creationId xmlns:a16="http://schemas.microsoft.com/office/drawing/2014/main" id="{044A4F2F-DDB9-49DC-9BBB-C82976E8605A}"/>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r="-6303"/>
          <a:stretch/>
        </p:blipFill>
        <p:spPr>
          <a:xfrm>
            <a:off x="6654778" y="1540569"/>
            <a:ext cx="485775" cy="495300"/>
          </a:xfrm>
          <a:prstGeom prst="rect">
            <a:avLst/>
          </a:prstGeom>
        </p:spPr>
      </p:pic>
      <p:cxnSp>
        <p:nvCxnSpPr>
          <p:cNvPr id="144" name="Straight Arrow Connector 143">
            <a:extLst>
              <a:ext uri="{FF2B5EF4-FFF2-40B4-BE49-F238E27FC236}">
                <a16:creationId xmlns:a16="http://schemas.microsoft.com/office/drawing/2014/main" id="{6C42112A-B81C-4439-BF0F-37401285779C}"/>
              </a:ext>
            </a:extLst>
          </p:cNvPr>
          <p:cNvCxnSpPr>
            <a:cxnSpLocks/>
          </p:cNvCxnSpPr>
          <p:nvPr/>
        </p:nvCxnSpPr>
        <p:spPr bwMode="auto">
          <a:xfrm flipH="1" flipV="1">
            <a:off x="1894649" y="928597"/>
            <a:ext cx="655324" cy="1876"/>
          </a:xfrm>
          <a:prstGeom prst="straightConnector1">
            <a:avLst/>
          </a:prstGeom>
          <a:noFill/>
          <a:ln w="19050" cap="flat" cmpd="sng" algn="ctr">
            <a:solidFill>
              <a:schemeClr val="tx1">
                <a:lumMod val="60000"/>
                <a:lumOff val="40000"/>
              </a:schemeClr>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6" name="Straight Arrow Connector 175">
            <a:extLst>
              <a:ext uri="{FF2B5EF4-FFF2-40B4-BE49-F238E27FC236}">
                <a16:creationId xmlns:a16="http://schemas.microsoft.com/office/drawing/2014/main" id="{46E1741D-D63B-448B-B4E4-3D86F65185DB}"/>
              </a:ext>
            </a:extLst>
          </p:cNvPr>
          <p:cNvCxnSpPr>
            <a:cxnSpLocks/>
          </p:cNvCxnSpPr>
          <p:nvPr/>
        </p:nvCxnSpPr>
        <p:spPr bwMode="auto">
          <a:xfrm flipH="1" flipV="1">
            <a:off x="3236393" y="2061631"/>
            <a:ext cx="274320" cy="314047"/>
          </a:xfrm>
          <a:prstGeom prst="straightConnector1">
            <a:avLst/>
          </a:prstGeom>
          <a:noFill/>
          <a:ln w="19050" cap="flat" cmpd="sng" algn="ctr">
            <a:solidFill>
              <a:schemeClr val="tx1">
                <a:lumMod val="60000"/>
                <a:lumOff val="40000"/>
              </a:schemeClr>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 name="Straight Arrow Connector 173">
            <a:extLst>
              <a:ext uri="{FF2B5EF4-FFF2-40B4-BE49-F238E27FC236}">
                <a16:creationId xmlns:a16="http://schemas.microsoft.com/office/drawing/2014/main" id="{CCDBA253-2FA3-4500-B17D-E18C2ECFEC5B}"/>
              </a:ext>
            </a:extLst>
          </p:cNvPr>
          <p:cNvCxnSpPr>
            <a:cxnSpLocks/>
          </p:cNvCxnSpPr>
          <p:nvPr/>
        </p:nvCxnSpPr>
        <p:spPr bwMode="auto">
          <a:xfrm flipV="1">
            <a:off x="2805298" y="2070216"/>
            <a:ext cx="341233" cy="393189"/>
          </a:xfrm>
          <a:prstGeom prst="straightConnector1">
            <a:avLst/>
          </a:prstGeom>
          <a:noFill/>
          <a:ln w="19050" cap="flat" cmpd="sng" algn="ctr">
            <a:solidFill>
              <a:schemeClr val="tx1">
                <a:lumMod val="60000"/>
                <a:lumOff val="40000"/>
              </a:schemeClr>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Straight Arrow Connector 171">
            <a:extLst>
              <a:ext uri="{FF2B5EF4-FFF2-40B4-BE49-F238E27FC236}">
                <a16:creationId xmlns:a16="http://schemas.microsoft.com/office/drawing/2014/main" id="{3A570F6B-DAE9-4DE8-A7CD-FA7E97399AE9}"/>
              </a:ext>
            </a:extLst>
          </p:cNvPr>
          <p:cNvCxnSpPr>
            <a:cxnSpLocks/>
          </p:cNvCxnSpPr>
          <p:nvPr/>
        </p:nvCxnSpPr>
        <p:spPr bwMode="auto">
          <a:xfrm flipH="1" flipV="1">
            <a:off x="2501940" y="2053049"/>
            <a:ext cx="320791" cy="322629"/>
          </a:xfrm>
          <a:prstGeom prst="straightConnector1">
            <a:avLst/>
          </a:prstGeom>
          <a:noFill/>
          <a:ln w="19050" cap="flat" cmpd="sng" algn="ctr">
            <a:solidFill>
              <a:schemeClr val="tx1">
                <a:lumMod val="60000"/>
                <a:lumOff val="40000"/>
              </a:schemeClr>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0" name="Straight Arrow Connector 169">
            <a:extLst>
              <a:ext uri="{FF2B5EF4-FFF2-40B4-BE49-F238E27FC236}">
                <a16:creationId xmlns:a16="http://schemas.microsoft.com/office/drawing/2014/main" id="{82177070-C13E-43DC-9398-49FDFE96CBFF}"/>
              </a:ext>
            </a:extLst>
          </p:cNvPr>
          <p:cNvCxnSpPr>
            <a:cxnSpLocks/>
          </p:cNvCxnSpPr>
          <p:nvPr/>
        </p:nvCxnSpPr>
        <p:spPr bwMode="auto">
          <a:xfrm flipV="1">
            <a:off x="2011606" y="2039555"/>
            <a:ext cx="383866" cy="370605"/>
          </a:xfrm>
          <a:prstGeom prst="straightConnector1">
            <a:avLst/>
          </a:prstGeom>
          <a:noFill/>
          <a:ln w="19050" cap="flat" cmpd="sng" algn="ctr">
            <a:solidFill>
              <a:schemeClr val="tx1">
                <a:lumMod val="60000"/>
                <a:lumOff val="40000"/>
              </a:schemeClr>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 name="Straight Arrow Connector 147">
            <a:extLst>
              <a:ext uri="{FF2B5EF4-FFF2-40B4-BE49-F238E27FC236}">
                <a16:creationId xmlns:a16="http://schemas.microsoft.com/office/drawing/2014/main" id="{49F4177E-C6BD-4A0C-92F3-2C7B10E56AB3}"/>
              </a:ext>
            </a:extLst>
          </p:cNvPr>
          <p:cNvCxnSpPr/>
          <p:nvPr/>
        </p:nvCxnSpPr>
        <p:spPr bwMode="auto">
          <a:xfrm>
            <a:off x="1032924" y="1682153"/>
            <a:ext cx="305888" cy="0"/>
          </a:xfrm>
          <a:prstGeom prst="straightConnector1">
            <a:avLst/>
          </a:prstGeom>
          <a:noFill/>
          <a:ln w="19050" cap="flat" cmpd="sng" algn="ctr">
            <a:solidFill>
              <a:schemeClr val="tx1">
                <a:lumMod val="60000"/>
                <a:lumOff val="40000"/>
              </a:schemeClr>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Straight Arrow Connector 148">
            <a:extLst>
              <a:ext uri="{FF2B5EF4-FFF2-40B4-BE49-F238E27FC236}">
                <a16:creationId xmlns:a16="http://schemas.microsoft.com/office/drawing/2014/main" id="{C1E97D0C-2300-40A7-ABF3-1747EAB03C23}"/>
              </a:ext>
            </a:extLst>
          </p:cNvPr>
          <p:cNvCxnSpPr/>
          <p:nvPr/>
        </p:nvCxnSpPr>
        <p:spPr bwMode="auto">
          <a:xfrm>
            <a:off x="1749550" y="1696442"/>
            <a:ext cx="457200" cy="0"/>
          </a:xfrm>
          <a:prstGeom prst="straightConnector1">
            <a:avLst/>
          </a:prstGeom>
          <a:noFill/>
          <a:ln w="19050" cap="flat" cmpd="sng" algn="ctr">
            <a:solidFill>
              <a:schemeClr val="tx1">
                <a:lumMod val="60000"/>
                <a:lumOff val="40000"/>
              </a:schemeClr>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0" name="Straight Arrow Connector 149">
            <a:extLst>
              <a:ext uri="{FF2B5EF4-FFF2-40B4-BE49-F238E27FC236}">
                <a16:creationId xmlns:a16="http://schemas.microsoft.com/office/drawing/2014/main" id="{62263F88-B398-4B27-A835-B076DB445CDC}"/>
              </a:ext>
            </a:extLst>
          </p:cNvPr>
          <p:cNvCxnSpPr/>
          <p:nvPr/>
        </p:nvCxnSpPr>
        <p:spPr bwMode="auto">
          <a:xfrm>
            <a:off x="2600741" y="1696441"/>
            <a:ext cx="365760" cy="0"/>
          </a:xfrm>
          <a:prstGeom prst="straightConnector1">
            <a:avLst/>
          </a:prstGeom>
          <a:noFill/>
          <a:ln w="19050" cap="flat" cmpd="sng" algn="ctr">
            <a:solidFill>
              <a:schemeClr val="tx1">
                <a:lumMod val="60000"/>
                <a:lumOff val="40000"/>
              </a:schemeClr>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Elbow Connector 28">
            <a:extLst>
              <a:ext uri="{FF2B5EF4-FFF2-40B4-BE49-F238E27FC236}">
                <a16:creationId xmlns:a16="http://schemas.microsoft.com/office/drawing/2014/main" id="{3E67B689-A900-4B57-B8B4-3CBBC0F5C57D}"/>
              </a:ext>
            </a:extLst>
          </p:cNvPr>
          <p:cNvCxnSpPr>
            <a:cxnSpLocks/>
          </p:cNvCxnSpPr>
          <p:nvPr/>
        </p:nvCxnSpPr>
        <p:spPr>
          <a:xfrm rot="16200000" flipH="1" flipV="1">
            <a:off x="2296225" y="1352434"/>
            <a:ext cx="640080" cy="1115568"/>
          </a:xfrm>
          <a:prstGeom prst="bentConnector3">
            <a:avLst>
              <a:gd name="adj1" fmla="val -30516"/>
            </a:avLst>
          </a:prstGeom>
          <a:noFill/>
          <a:ln w="19050" cap="flat" cmpd="sng" algn="ctr">
            <a:solidFill>
              <a:schemeClr val="tx1">
                <a:lumMod val="60000"/>
                <a:lumOff val="40000"/>
              </a:schemeClr>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ext Placeholder 1"/>
          <p:cNvSpPr>
            <a:spLocks noGrp="1"/>
          </p:cNvSpPr>
          <p:nvPr>
            <p:ph type="body" sz="quarter" idx="13"/>
          </p:nvPr>
        </p:nvSpPr>
        <p:spPr>
          <a:xfrm>
            <a:off x="125730" y="144464"/>
            <a:ext cx="7768590" cy="484186"/>
          </a:xfrm>
        </p:spPr>
        <p:txBody>
          <a:bodyPr>
            <a:normAutofit/>
          </a:bodyPr>
          <a:lstStyle/>
          <a:p>
            <a:r>
              <a:rPr lang="en-US" dirty="0"/>
              <a:t>The case for a better way</a:t>
            </a:r>
          </a:p>
        </p:txBody>
      </p:sp>
      <p:sp>
        <p:nvSpPr>
          <p:cNvPr id="6" name="Content Placeholder 5">
            <a:extLst>
              <a:ext uri="{FF2B5EF4-FFF2-40B4-BE49-F238E27FC236}">
                <a16:creationId xmlns:a16="http://schemas.microsoft.com/office/drawing/2014/main" id="{0EE1D576-9D03-434D-A544-C37A99571A41}"/>
              </a:ext>
            </a:extLst>
          </p:cNvPr>
          <p:cNvSpPr txBox="1">
            <a:spLocks/>
          </p:cNvSpPr>
          <p:nvPr/>
        </p:nvSpPr>
        <p:spPr>
          <a:xfrm>
            <a:off x="283541" y="684781"/>
            <a:ext cx="1131386" cy="384268"/>
          </a:xfrm>
          <a:prstGeom prst="rect">
            <a:avLst/>
          </a:prstGeom>
        </p:spPr>
        <p:txBody>
          <a:bodyPr/>
          <a:lstStyle/>
          <a:p>
            <a:pPr marL="171450" indent="-171450" fontAlgn="base">
              <a:lnSpc>
                <a:spcPct val="90000"/>
              </a:lnSpc>
              <a:spcBef>
                <a:spcPts val="750"/>
              </a:spcBef>
              <a:spcAft>
                <a:spcPct val="0"/>
              </a:spcAft>
              <a:buClr>
                <a:schemeClr val="tx1"/>
              </a:buClr>
            </a:pPr>
            <a:r>
              <a:rPr lang="en-US" sz="1600" b="1" kern="0" dirty="0">
                <a:ea typeface="Helvetica Neue for IBM" charset="0"/>
                <a:cs typeface="Helvetica Neue for IBM" charset="0"/>
              </a:rPr>
              <a:t>TODAY</a:t>
            </a:r>
            <a:endParaRPr lang="en-US" sz="1600" dirty="0">
              <a:ea typeface="MS PGothic" pitchFamily="34" charset="-128"/>
              <a:cs typeface="MS PGothic" pitchFamily="34" charset="-128"/>
            </a:endParaRPr>
          </a:p>
        </p:txBody>
      </p:sp>
      <p:sp>
        <p:nvSpPr>
          <p:cNvPr id="7" name="Content Placeholder 6">
            <a:extLst>
              <a:ext uri="{FF2B5EF4-FFF2-40B4-BE49-F238E27FC236}">
                <a16:creationId xmlns:a16="http://schemas.microsoft.com/office/drawing/2014/main" id="{77CA5A59-7E3F-4DAD-A337-E4F280E8CD53}"/>
              </a:ext>
            </a:extLst>
          </p:cNvPr>
          <p:cNvSpPr txBox="1">
            <a:spLocks/>
          </p:cNvSpPr>
          <p:nvPr/>
        </p:nvSpPr>
        <p:spPr>
          <a:xfrm>
            <a:off x="4991618" y="672589"/>
            <a:ext cx="3794746" cy="249206"/>
          </a:xfrm>
          <a:prstGeom prst="rect">
            <a:avLst/>
          </a:prstGeom>
        </p:spPr>
        <p:txBody>
          <a:bodyPr/>
          <a:lstStyle/>
          <a:p>
            <a:pPr marL="171450" indent="-171450" defTabSz="685800" fontAlgn="base">
              <a:lnSpc>
                <a:spcPct val="90000"/>
              </a:lnSpc>
              <a:spcBef>
                <a:spcPts val="750"/>
              </a:spcBef>
              <a:spcAft>
                <a:spcPct val="0"/>
              </a:spcAft>
              <a:buClr>
                <a:schemeClr val="tx1"/>
              </a:buClr>
              <a:defRPr/>
            </a:pPr>
            <a:r>
              <a:rPr lang="en-US" sz="1600" b="1" kern="0" dirty="0">
                <a:ea typeface="Helvetica Neue for IBM" charset="0"/>
                <a:cs typeface="Helvetica Neue for IBM" charset="0"/>
              </a:rPr>
              <a:t>TOMORROW</a:t>
            </a:r>
            <a:endParaRPr lang="en-US" sz="1600" dirty="0">
              <a:ea typeface="MS PGothic" pitchFamily="34" charset="-128"/>
              <a:cs typeface="MS PGothic" pitchFamily="34" charset="-128"/>
            </a:endParaRPr>
          </a:p>
        </p:txBody>
      </p:sp>
      <p:sp>
        <p:nvSpPr>
          <p:cNvPr id="60" name="Content Placeholder 5">
            <a:extLst>
              <a:ext uri="{FF2B5EF4-FFF2-40B4-BE49-F238E27FC236}">
                <a16:creationId xmlns:a16="http://schemas.microsoft.com/office/drawing/2014/main" id="{B422F320-530E-4CAF-B53A-DF7B2238B516}"/>
              </a:ext>
            </a:extLst>
          </p:cNvPr>
          <p:cNvSpPr txBox="1">
            <a:spLocks/>
          </p:cNvSpPr>
          <p:nvPr/>
        </p:nvSpPr>
        <p:spPr>
          <a:xfrm>
            <a:off x="185904" y="3213008"/>
            <a:ext cx="4434864" cy="1785444"/>
          </a:xfrm>
          <a:prstGeom prst="rect">
            <a:avLst/>
          </a:prstGeom>
        </p:spPr>
        <p:txBody>
          <a:bodyPr/>
          <a:lstStyle/>
          <a:p>
            <a:pPr marL="115888" indent="-115888" fontAlgn="base">
              <a:lnSpc>
                <a:spcPct val="90000"/>
              </a:lnSpc>
              <a:spcBef>
                <a:spcPts val="300"/>
              </a:spcBef>
              <a:spcAft>
                <a:spcPct val="0"/>
              </a:spcAft>
              <a:buClr>
                <a:srgbClr val="414C4D"/>
              </a:buClr>
              <a:buFont typeface="Arial" panose="020B0604020202020204" pitchFamily="34" charset="0"/>
              <a:buChar char="•"/>
            </a:pPr>
            <a:r>
              <a:rPr lang="en-US" sz="1050" dirty="0">
                <a:ea typeface="MS PGothic" pitchFamily="34" charset="-128"/>
                <a:cs typeface="MS PGothic" pitchFamily="34" charset="-128"/>
              </a:rPr>
              <a:t>Inconsistent information across organizational boundaries and “blind spots” throughout the supply chain hinder the efficient flow of goods</a:t>
            </a:r>
          </a:p>
          <a:p>
            <a:pPr marL="115888" indent="-115888" fontAlgn="base">
              <a:lnSpc>
                <a:spcPct val="90000"/>
              </a:lnSpc>
              <a:spcBef>
                <a:spcPts val="300"/>
              </a:spcBef>
              <a:spcAft>
                <a:spcPct val="0"/>
              </a:spcAft>
              <a:buClr>
                <a:srgbClr val="414C4D"/>
              </a:buClr>
              <a:buFont typeface="Arial" panose="020B0604020202020204" pitchFamily="34" charset="0"/>
              <a:buChar char="•"/>
            </a:pPr>
            <a:r>
              <a:rPr lang="en-US" sz="1050" dirty="0">
                <a:ea typeface="MS PGothic" pitchFamily="34" charset="-128"/>
                <a:cs typeface="MS PGothic" pitchFamily="34" charset="-128"/>
              </a:rPr>
              <a:t>Complex, cumbersome, and costly peer-to-peer messaging</a:t>
            </a:r>
          </a:p>
          <a:p>
            <a:pPr marL="115888" indent="-115888" fontAlgn="base">
              <a:lnSpc>
                <a:spcPct val="90000"/>
              </a:lnSpc>
              <a:spcBef>
                <a:spcPts val="300"/>
              </a:spcBef>
              <a:spcAft>
                <a:spcPct val="0"/>
              </a:spcAft>
              <a:buClr>
                <a:srgbClr val="414C4D"/>
              </a:buClr>
              <a:buFont typeface="Arial" panose="020B0604020202020204" pitchFamily="34" charset="0"/>
              <a:buChar char="•"/>
            </a:pPr>
            <a:r>
              <a:rPr lang="en-US" sz="1050" dirty="0">
                <a:ea typeface="MS PGothic" pitchFamily="34" charset="-128"/>
                <a:cs typeface="MS PGothic" pitchFamily="34" charset="-128"/>
              </a:rPr>
              <a:t>Manual, time-consuming, paper-based processes</a:t>
            </a:r>
          </a:p>
          <a:p>
            <a:pPr marL="115888" indent="-115888" fontAlgn="base">
              <a:lnSpc>
                <a:spcPct val="90000"/>
              </a:lnSpc>
              <a:spcBef>
                <a:spcPts val="300"/>
              </a:spcBef>
              <a:spcAft>
                <a:spcPct val="0"/>
              </a:spcAft>
              <a:buClr>
                <a:srgbClr val="414C4D"/>
              </a:buClr>
              <a:buFont typeface="Arial" panose="020B0604020202020204" pitchFamily="34" charset="0"/>
              <a:buChar char="•"/>
            </a:pPr>
            <a:r>
              <a:rPr lang="en-US" sz="1050" dirty="0">
                <a:ea typeface="MS PGothic" pitchFamily="34" charset="-128"/>
                <a:cs typeface="MS PGothic" pitchFamily="34" charset="-128"/>
              </a:rPr>
              <a:t>Risk assessments often lack sufficient information; clearance processes subject to fraud</a:t>
            </a:r>
          </a:p>
          <a:p>
            <a:pPr marL="115888" indent="-115888" fontAlgn="base">
              <a:lnSpc>
                <a:spcPct val="90000"/>
              </a:lnSpc>
              <a:spcBef>
                <a:spcPts val="300"/>
              </a:spcBef>
              <a:spcAft>
                <a:spcPct val="0"/>
              </a:spcAft>
              <a:buClr>
                <a:srgbClr val="414C4D"/>
              </a:buClr>
              <a:buFont typeface="Arial" panose="020B0604020202020204" pitchFamily="34" charset="0"/>
              <a:buChar char="•"/>
            </a:pPr>
            <a:r>
              <a:rPr lang="en-US" sz="1050" dirty="0">
                <a:ea typeface="MS PGothic" pitchFamily="34" charset="-128"/>
                <a:cs typeface="MS PGothic" pitchFamily="34" charset="-128"/>
              </a:rPr>
              <a:t>The administrative cost of handling a container shipment is comparable to the cost of the actual physical transport</a:t>
            </a:r>
          </a:p>
        </p:txBody>
      </p:sp>
      <p:sp>
        <p:nvSpPr>
          <p:cNvPr id="61" name="Content Placeholder 6">
            <a:extLst>
              <a:ext uri="{FF2B5EF4-FFF2-40B4-BE49-F238E27FC236}">
                <a16:creationId xmlns:a16="http://schemas.microsoft.com/office/drawing/2014/main" id="{F87836F1-D5B3-47FE-9971-9A8D9BFAE816}"/>
              </a:ext>
            </a:extLst>
          </p:cNvPr>
          <p:cNvSpPr txBox="1">
            <a:spLocks/>
          </p:cNvSpPr>
          <p:nvPr/>
        </p:nvSpPr>
        <p:spPr>
          <a:xfrm>
            <a:off x="4861194" y="3213008"/>
            <a:ext cx="4206672" cy="1534352"/>
          </a:xfrm>
          <a:prstGeom prst="rect">
            <a:avLst/>
          </a:prstGeom>
        </p:spPr>
        <p:txBody>
          <a:bodyPr/>
          <a:lstStyle/>
          <a:p>
            <a:pPr marL="115888" indent="-115888" fontAlgn="base">
              <a:lnSpc>
                <a:spcPct val="90000"/>
              </a:lnSpc>
              <a:spcBef>
                <a:spcPts val="300"/>
              </a:spcBef>
              <a:spcAft>
                <a:spcPct val="0"/>
              </a:spcAft>
              <a:buClr>
                <a:srgbClr val="414C4D"/>
              </a:buClr>
              <a:buFont typeface="Arial" panose="020B0604020202020204" pitchFamily="34" charset="0"/>
              <a:buChar char="•"/>
            </a:pPr>
            <a:r>
              <a:rPr lang="en-US" sz="1050" dirty="0">
                <a:ea typeface="MS PGothic" pitchFamily="34" charset="-128"/>
                <a:cs typeface="MS PGothic" pitchFamily="34" charset="-128"/>
              </a:rPr>
              <a:t>Instant, secure access to end-to-end supply chain information; single source of the truth</a:t>
            </a:r>
          </a:p>
          <a:p>
            <a:pPr marL="115888" indent="-115888" fontAlgn="base">
              <a:lnSpc>
                <a:spcPct val="90000"/>
              </a:lnSpc>
              <a:spcBef>
                <a:spcPts val="300"/>
              </a:spcBef>
              <a:spcAft>
                <a:spcPct val="0"/>
              </a:spcAft>
              <a:buClr>
                <a:srgbClr val="414C4D"/>
              </a:buClr>
              <a:buFont typeface="Arial" panose="020B0604020202020204" pitchFamily="34" charset="0"/>
              <a:buChar char="•"/>
            </a:pPr>
            <a:r>
              <a:rPr lang="en-US" sz="1050" dirty="0">
                <a:ea typeface="MS PGothic" pitchFamily="34" charset="-128"/>
                <a:cs typeface="MS PGothic" pitchFamily="34" charset="-128"/>
              </a:rPr>
              <a:t>Assurance of the authenticity and immutability of digital documents </a:t>
            </a:r>
          </a:p>
          <a:p>
            <a:pPr marL="115888" indent="-115888" fontAlgn="base">
              <a:lnSpc>
                <a:spcPct val="90000"/>
              </a:lnSpc>
              <a:spcBef>
                <a:spcPts val="300"/>
              </a:spcBef>
              <a:spcAft>
                <a:spcPct val="0"/>
              </a:spcAft>
              <a:buClr>
                <a:srgbClr val="414C4D"/>
              </a:buClr>
              <a:buFont typeface="Arial" panose="020B0604020202020204" pitchFamily="34" charset="0"/>
              <a:buChar char="•"/>
            </a:pPr>
            <a:r>
              <a:rPr lang="en-US" sz="1050" dirty="0">
                <a:ea typeface="MS PGothic" pitchFamily="34" charset="-128"/>
                <a:cs typeface="MS PGothic" pitchFamily="34" charset="-128"/>
              </a:rPr>
              <a:t>Trusted cross-organizational workflows</a:t>
            </a:r>
          </a:p>
          <a:p>
            <a:pPr marL="115888" indent="-115888" fontAlgn="base">
              <a:lnSpc>
                <a:spcPct val="90000"/>
              </a:lnSpc>
              <a:spcBef>
                <a:spcPts val="300"/>
              </a:spcBef>
              <a:spcAft>
                <a:spcPct val="0"/>
              </a:spcAft>
              <a:buClr>
                <a:srgbClr val="414C4D"/>
              </a:buClr>
              <a:buFont typeface="Arial" panose="020B0604020202020204" pitchFamily="34" charset="0"/>
              <a:buChar char="•"/>
            </a:pPr>
            <a:r>
              <a:rPr lang="en-US" sz="1050" dirty="0">
                <a:ea typeface="MS PGothic" pitchFamily="34" charset="-128"/>
                <a:cs typeface="MS PGothic" pitchFamily="34" charset="-128"/>
              </a:rPr>
              <a:t>Better risk assessments and fewer unnecessary interventions</a:t>
            </a:r>
          </a:p>
          <a:p>
            <a:pPr marL="115888" indent="-115888" fontAlgn="base">
              <a:lnSpc>
                <a:spcPct val="90000"/>
              </a:lnSpc>
              <a:spcBef>
                <a:spcPts val="300"/>
              </a:spcBef>
              <a:spcAft>
                <a:spcPct val="0"/>
              </a:spcAft>
              <a:buClr>
                <a:srgbClr val="414C4D"/>
              </a:buClr>
              <a:buFont typeface="Arial" panose="020B0604020202020204" pitchFamily="34" charset="0"/>
              <a:buChar char="•"/>
            </a:pPr>
            <a:r>
              <a:rPr lang="en-US" sz="1050" dirty="0">
                <a:ea typeface="MS PGothic" pitchFamily="34" charset="-128"/>
                <a:cs typeface="MS PGothic" pitchFamily="34" charset="-128"/>
              </a:rPr>
              <a:t>Far lower administrative expenses and elimination of costs to move physical paper across international borders</a:t>
            </a:r>
          </a:p>
        </p:txBody>
      </p:sp>
      <p:sp>
        <p:nvSpPr>
          <p:cNvPr id="133" name="Rectangle 132">
            <a:extLst>
              <a:ext uri="{FF2B5EF4-FFF2-40B4-BE49-F238E27FC236}">
                <a16:creationId xmlns:a16="http://schemas.microsoft.com/office/drawing/2014/main" id="{397B7DC4-6660-4C07-B1F8-F34561FBB3EC}"/>
              </a:ext>
            </a:extLst>
          </p:cNvPr>
          <p:cNvSpPr/>
          <p:nvPr/>
        </p:nvSpPr>
        <p:spPr>
          <a:xfrm>
            <a:off x="2299034" y="1125720"/>
            <a:ext cx="903376"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Consignee</a:t>
            </a:r>
          </a:p>
        </p:txBody>
      </p:sp>
      <p:sp>
        <p:nvSpPr>
          <p:cNvPr id="134" name="Rectangle 133">
            <a:extLst>
              <a:ext uri="{FF2B5EF4-FFF2-40B4-BE49-F238E27FC236}">
                <a16:creationId xmlns:a16="http://schemas.microsoft.com/office/drawing/2014/main" id="{EE7692A6-0677-4E63-9785-051B6626CB70}"/>
              </a:ext>
            </a:extLst>
          </p:cNvPr>
          <p:cNvSpPr/>
          <p:nvPr/>
        </p:nvSpPr>
        <p:spPr>
          <a:xfrm>
            <a:off x="527305" y="1869771"/>
            <a:ext cx="754277"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Exporter</a:t>
            </a:r>
          </a:p>
        </p:txBody>
      </p:sp>
      <p:sp>
        <p:nvSpPr>
          <p:cNvPr id="137" name="Rectangle 136">
            <a:extLst>
              <a:ext uri="{FF2B5EF4-FFF2-40B4-BE49-F238E27FC236}">
                <a16:creationId xmlns:a16="http://schemas.microsoft.com/office/drawing/2014/main" id="{DBEA7DB8-14F4-4900-89AB-9CF69357DF79}"/>
              </a:ext>
            </a:extLst>
          </p:cNvPr>
          <p:cNvSpPr/>
          <p:nvPr/>
        </p:nvSpPr>
        <p:spPr>
          <a:xfrm>
            <a:off x="2722839" y="1877964"/>
            <a:ext cx="903376"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Forwarder</a:t>
            </a:r>
          </a:p>
        </p:txBody>
      </p:sp>
      <p:sp>
        <p:nvSpPr>
          <p:cNvPr id="141" name="Rectangle 140">
            <a:extLst>
              <a:ext uri="{FF2B5EF4-FFF2-40B4-BE49-F238E27FC236}">
                <a16:creationId xmlns:a16="http://schemas.microsoft.com/office/drawing/2014/main" id="{A0421E17-71A1-453C-9EBA-7E64DC42C549}"/>
              </a:ext>
            </a:extLst>
          </p:cNvPr>
          <p:cNvSpPr/>
          <p:nvPr/>
        </p:nvSpPr>
        <p:spPr>
          <a:xfrm>
            <a:off x="3183389" y="2714791"/>
            <a:ext cx="577415"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Carrier</a:t>
            </a:r>
          </a:p>
        </p:txBody>
      </p:sp>
      <p:cxnSp>
        <p:nvCxnSpPr>
          <p:cNvPr id="151" name="Elbow Connector 33">
            <a:extLst>
              <a:ext uri="{FF2B5EF4-FFF2-40B4-BE49-F238E27FC236}">
                <a16:creationId xmlns:a16="http://schemas.microsoft.com/office/drawing/2014/main" id="{8B800ED5-2689-4512-80EA-DCC67DA8D8C5}"/>
              </a:ext>
            </a:extLst>
          </p:cNvPr>
          <p:cNvCxnSpPr/>
          <p:nvPr/>
        </p:nvCxnSpPr>
        <p:spPr>
          <a:xfrm rot="5400000" flipH="1" flipV="1">
            <a:off x="1474994" y="1836797"/>
            <a:ext cx="786384" cy="1188720"/>
          </a:xfrm>
          <a:prstGeom prst="bentConnector3">
            <a:avLst>
              <a:gd name="adj1" fmla="val -30769"/>
            </a:avLst>
          </a:prstGeom>
          <a:noFill/>
          <a:ln w="19050" cap="flat" cmpd="sng" algn="ctr">
            <a:solidFill>
              <a:schemeClr val="tx1">
                <a:lumMod val="60000"/>
                <a:lumOff val="40000"/>
              </a:schemeClr>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Rectangle 63">
            <a:extLst>
              <a:ext uri="{FF2B5EF4-FFF2-40B4-BE49-F238E27FC236}">
                <a16:creationId xmlns:a16="http://schemas.microsoft.com/office/drawing/2014/main" id="{7F47F55A-613E-4AF2-A61B-2958436BA04E}"/>
              </a:ext>
            </a:extLst>
          </p:cNvPr>
          <p:cNvSpPr/>
          <p:nvPr/>
        </p:nvSpPr>
        <p:spPr>
          <a:xfrm>
            <a:off x="1196584" y="2739964"/>
            <a:ext cx="151204" cy="1426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58D096E9-9CE4-4C40-B2B8-41F09F372901}"/>
              </a:ext>
            </a:extLst>
          </p:cNvPr>
          <p:cNvSpPr/>
          <p:nvPr/>
        </p:nvSpPr>
        <p:spPr>
          <a:xfrm>
            <a:off x="904267" y="2710028"/>
            <a:ext cx="723467"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Terminal</a:t>
            </a:r>
          </a:p>
        </p:txBody>
      </p:sp>
      <p:cxnSp>
        <p:nvCxnSpPr>
          <p:cNvPr id="153" name="Straight Arrow Connector 152">
            <a:extLst>
              <a:ext uri="{FF2B5EF4-FFF2-40B4-BE49-F238E27FC236}">
                <a16:creationId xmlns:a16="http://schemas.microsoft.com/office/drawing/2014/main" id="{5D0AB6E8-BAFE-46CC-828E-12148D57D6B8}"/>
              </a:ext>
            </a:extLst>
          </p:cNvPr>
          <p:cNvCxnSpPr>
            <a:cxnSpLocks/>
            <a:stCxn id="134" idx="2"/>
          </p:cNvCxnSpPr>
          <p:nvPr/>
        </p:nvCxnSpPr>
        <p:spPr bwMode="auto">
          <a:xfrm>
            <a:off x="904444" y="2048490"/>
            <a:ext cx="257823" cy="239865"/>
          </a:xfrm>
          <a:prstGeom prst="straightConnector1">
            <a:avLst/>
          </a:prstGeom>
          <a:noFill/>
          <a:ln w="19050" cap="flat" cmpd="sng" algn="ctr">
            <a:solidFill>
              <a:schemeClr val="tx1">
                <a:lumMod val="60000"/>
                <a:lumOff val="40000"/>
              </a:schemeClr>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5" name="Straight Arrow Connector 154">
            <a:extLst>
              <a:ext uri="{FF2B5EF4-FFF2-40B4-BE49-F238E27FC236}">
                <a16:creationId xmlns:a16="http://schemas.microsoft.com/office/drawing/2014/main" id="{9BC2FC79-57CD-410C-94A5-629312AA815E}"/>
              </a:ext>
            </a:extLst>
          </p:cNvPr>
          <p:cNvCxnSpPr>
            <a:cxnSpLocks/>
          </p:cNvCxnSpPr>
          <p:nvPr/>
        </p:nvCxnSpPr>
        <p:spPr bwMode="auto">
          <a:xfrm>
            <a:off x="1079390" y="1848836"/>
            <a:ext cx="693425" cy="533526"/>
          </a:xfrm>
          <a:prstGeom prst="straightConnector1">
            <a:avLst/>
          </a:prstGeom>
          <a:noFill/>
          <a:ln w="19050" cap="flat" cmpd="sng" algn="ctr">
            <a:solidFill>
              <a:schemeClr val="tx1">
                <a:lumMod val="60000"/>
                <a:lumOff val="40000"/>
              </a:schemeClr>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8" name="Straight Arrow Connector 157">
            <a:extLst>
              <a:ext uri="{FF2B5EF4-FFF2-40B4-BE49-F238E27FC236}">
                <a16:creationId xmlns:a16="http://schemas.microsoft.com/office/drawing/2014/main" id="{4EDCBFD3-EAD1-437F-ADAB-0800D80FC3CF}"/>
              </a:ext>
            </a:extLst>
          </p:cNvPr>
          <p:cNvCxnSpPr/>
          <p:nvPr/>
        </p:nvCxnSpPr>
        <p:spPr bwMode="auto">
          <a:xfrm flipV="1">
            <a:off x="1436204" y="1839108"/>
            <a:ext cx="736819" cy="557216"/>
          </a:xfrm>
          <a:prstGeom prst="straightConnector1">
            <a:avLst/>
          </a:prstGeom>
          <a:noFill/>
          <a:ln w="19050" cap="flat" cmpd="sng" algn="ctr">
            <a:solidFill>
              <a:schemeClr val="tx1">
                <a:lumMod val="60000"/>
                <a:lumOff val="40000"/>
              </a:schemeClr>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 name="Straight Arrow Connector 158">
            <a:extLst>
              <a:ext uri="{FF2B5EF4-FFF2-40B4-BE49-F238E27FC236}">
                <a16:creationId xmlns:a16="http://schemas.microsoft.com/office/drawing/2014/main" id="{D5F327C6-F036-463C-83D3-39834907C9DC}"/>
              </a:ext>
            </a:extLst>
          </p:cNvPr>
          <p:cNvCxnSpPr>
            <a:cxnSpLocks/>
          </p:cNvCxnSpPr>
          <p:nvPr/>
        </p:nvCxnSpPr>
        <p:spPr bwMode="auto">
          <a:xfrm>
            <a:off x="1713931" y="1696441"/>
            <a:ext cx="265772" cy="554575"/>
          </a:xfrm>
          <a:prstGeom prst="straightConnector1">
            <a:avLst/>
          </a:prstGeom>
          <a:noFill/>
          <a:ln w="19050" cap="flat" cmpd="sng" algn="ctr">
            <a:solidFill>
              <a:schemeClr val="tx1">
                <a:lumMod val="60000"/>
                <a:lumOff val="40000"/>
              </a:schemeClr>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 name="Elbow Connector 27">
            <a:extLst>
              <a:ext uri="{FF2B5EF4-FFF2-40B4-BE49-F238E27FC236}">
                <a16:creationId xmlns:a16="http://schemas.microsoft.com/office/drawing/2014/main" id="{AA7CB604-1B25-4046-BF71-E180DAB79D5C}"/>
              </a:ext>
            </a:extLst>
          </p:cNvPr>
          <p:cNvCxnSpPr/>
          <p:nvPr/>
        </p:nvCxnSpPr>
        <p:spPr>
          <a:xfrm rot="16200000" flipH="1">
            <a:off x="1862469" y="1952260"/>
            <a:ext cx="640080" cy="1188720"/>
          </a:xfrm>
          <a:prstGeom prst="bentConnector3">
            <a:avLst>
              <a:gd name="adj1" fmla="val 130769"/>
            </a:avLst>
          </a:prstGeom>
          <a:noFill/>
          <a:ln w="19050" cap="flat" cmpd="sng" algn="ctr">
            <a:solidFill>
              <a:srgbClr val="666666"/>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 name="Rectangle 163">
            <a:extLst>
              <a:ext uri="{FF2B5EF4-FFF2-40B4-BE49-F238E27FC236}">
                <a16:creationId xmlns:a16="http://schemas.microsoft.com/office/drawing/2014/main" id="{A3F2C2D0-FF7B-4482-B050-133E58A23B23}"/>
              </a:ext>
            </a:extLst>
          </p:cNvPr>
          <p:cNvSpPr/>
          <p:nvPr/>
        </p:nvSpPr>
        <p:spPr>
          <a:xfrm>
            <a:off x="2753935" y="2711382"/>
            <a:ext cx="151204" cy="1426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5" name="Straight Arrow Connector 164">
            <a:extLst>
              <a:ext uri="{FF2B5EF4-FFF2-40B4-BE49-F238E27FC236}">
                <a16:creationId xmlns:a16="http://schemas.microsoft.com/office/drawing/2014/main" id="{66C2C57C-FC58-421D-8457-09BD734E34C6}"/>
              </a:ext>
            </a:extLst>
          </p:cNvPr>
          <p:cNvCxnSpPr>
            <a:cxnSpLocks/>
          </p:cNvCxnSpPr>
          <p:nvPr/>
        </p:nvCxnSpPr>
        <p:spPr bwMode="auto">
          <a:xfrm>
            <a:off x="2137838" y="2506066"/>
            <a:ext cx="457200" cy="0"/>
          </a:xfrm>
          <a:prstGeom prst="straightConnector1">
            <a:avLst/>
          </a:prstGeom>
          <a:noFill/>
          <a:ln w="19050" cap="flat" cmpd="sng" algn="ctr">
            <a:solidFill>
              <a:schemeClr val="tx1">
                <a:lumMod val="60000"/>
                <a:lumOff val="40000"/>
              </a:schemeClr>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7" name="Elbow Connector 30">
            <a:extLst>
              <a:ext uri="{FF2B5EF4-FFF2-40B4-BE49-F238E27FC236}">
                <a16:creationId xmlns:a16="http://schemas.microsoft.com/office/drawing/2014/main" id="{726433DD-F340-43AD-96E5-5E7921A69C74}"/>
              </a:ext>
            </a:extLst>
          </p:cNvPr>
          <p:cNvCxnSpPr/>
          <p:nvPr/>
        </p:nvCxnSpPr>
        <p:spPr>
          <a:xfrm rot="16200000" flipH="1">
            <a:off x="2098888" y="1584267"/>
            <a:ext cx="274320" cy="1133856"/>
          </a:xfrm>
          <a:prstGeom prst="bentConnector3">
            <a:avLst>
              <a:gd name="adj1" fmla="val 50000"/>
            </a:avLst>
          </a:prstGeom>
          <a:noFill/>
          <a:ln w="19050" cap="flat" cmpd="sng" algn="ctr">
            <a:solidFill>
              <a:schemeClr val="tx1">
                <a:lumMod val="60000"/>
                <a:lumOff val="40000"/>
              </a:schemeClr>
            </a:solidFill>
            <a:prstDash val="sysDash"/>
            <a:round/>
            <a:headEnd type="none" w="med" len="sm"/>
            <a:tailEnd type="triangle"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8" name="Rectangle 167">
            <a:extLst>
              <a:ext uri="{FF2B5EF4-FFF2-40B4-BE49-F238E27FC236}">
                <a16:creationId xmlns:a16="http://schemas.microsoft.com/office/drawing/2014/main" id="{6487CF38-7088-4619-A385-D8F44BC9C26F}"/>
              </a:ext>
            </a:extLst>
          </p:cNvPr>
          <p:cNvSpPr/>
          <p:nvPr/>
        </p:nvSpPr>
        <p:spPr>
          <a:xfrm>
            <a:off x="1602672" y="1910362"/>
            <a:ext cx="151204" cy="1426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9" name="Straight Arrow Connector 178">
            <a:extLst>
              <a:ext uri="{FF2B5EF4-FFF2-40B4-BE49-F238E27FC236}">
                <a16:creationId xmlns:a16="http://schemas.microsoft.com/office/drawing/2014/main" id="{316F39D7-30A4-4711-B8E7-B426565371EF}"/>
              </a:ext>
            </a:extLst>
          </p:cNvPr>
          <p:cNvCxnSpPr/>
          <p:nvPr/>
        </p:nvCxnSpPr>
        <p:spPr bwMode="auto">
          <a:xfrm flipV="1">
            <a:off x="6035130" y="1212017"/>
            <a:ext cx="0" cy="324739"/>
          </a:xfrm>
          <a:prstGeom prst="straightConnector1">
            <a:avLst/>
          </a:prstGeom>
          <a:noFill/>
          <a:ln w="19050" cap="flat" cmpd="sng" algn="ctr">
            <a:solidFill>
              <a:schemeClr val="tx1">
                <a:lumMod val="60000"/>
                <a:lumOff val="40000"/>
              </a:schemeClr>
            </a:solidFill>
            <a:prstDash val="sysDash"/>
            <a:round/>
            <a:headEnd type="triangle" w="lg"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0" name="Straight Arrow Connector 179">
            <a:extLst>
              <a:ext uri="{FF2B5EF4-FFF2-40B4-BE49-F238E27FC236}">
                <a16:creationId xmlns:a16="http://schemas.microsoft.com/office/drawing/2014/main" id="{28D6FD2F-88BA-4FB7-8E89-05F0229AE236}"/>
              </a:ext>
            </a:extLst>
          </p:cNvPr>
          <p:cNvCxnSpPr/>
          <p:nvPr/>
        </p:nvCxnSpPr>
        <p:spPr bwMode="auto">
          <a:xfrm flipV="1">
            <a:off x="5205038" y="1200922"/>
            <a:ext cx="0" cy="315722"/>
          </a:xfrm>
          <a:prstGeom prst="straightConnector1">
            <a:avLst/>
          </a:prstGeom>
          <a:noFill/>
          <a:ln w="19050" cap="flat" cmpd="sng" algn="ctr">
            <a:solidFill>
              <a:schemeClr val="tx1">
                <a:lumMod val="60000"/>
                <a:lumOff val="40000"/>
              </a:schemeClr>
            </a:solidFill>
            <a:prstDash val="sysDash"/>
            <a:round/>
            <a:headEnd type="triangle" w="lg"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1" name="Straight Arrow Connector 180">
            <a:extLst>
              <a:ext uri="{FF2B5EF4-FFF2-40B4-BE49-F238E27FC236}">
                <a16:creationId xmlns:a16="http://schemas.microsoft.com/office/drawing/2014/main" id="{75E5E74E-ECD4-47A6-918B-28E00E26B001}"/>
              </a:ext>
            </a:extLst>
          </p:cNvPr>
          <p:cNvCxnSpPr/>
          <p:nvPr/>
        </p:nvCxnSpPr>
        <p:spPr bwMode="auto">
          <a:xfrm flipV="1">
            <a:off x="6478537" y="1212017"/>
            <a:ext cx="0" cy="1005840"/>
          </a:xfrm>
          <a:prstGeom prst="straightConnector1">
            <a:avLst/>
          </a:prstGeom>
          <a:noFill/>
          <a:ln w="19050" cap="flat" cmpd="sng" algn="ctr">
            <a:solidFill>
              <a:schemeClr val="tx1">
                <a:lumMod val="60000"/>
                <a:lumOff val="40000"/>
              </a:schemeClr>
            </a:solidFill>
            <a:prstDash val="sysDash"/>
            <a:round/>
            <a:headEnd type="triangle" w="lg"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2" name="Straight Arrow Connector 181">
            <a:extLst>
              <a:ext uri="{FF2B5EF4-FFF2-40B4-BE49-F238E27FC236}">
                <a16:creationId xmlns:a16="http://schemas.microsoft.com/office/drawing/2014/main" id="{C1DA801A-BE1E-4AB1-B2CA-05585C6871E3}"/>
              </a:ext>
            </a:extLst>
          </p:cNvPr>
          <p:cNvCxnSpPr/>
          <p:nvPr/>
        </p:nvCxnSpPr>
        <p:spPr bwMode="auto">
          <a:xfrm flipV="1">
            <a:off x="7259861" y="1212017"/>
            <a:ext cx="0" cy="1005840"/>
          </a:xfrm>
          <a:prstGeom prst="straightConnector1">
            <a:avLst/>
          </a:prstGeom>
          <a:noFill/>
          <a:ln w="19050" cap="flat" cmpd="sng" algn="ctr">
            <a:solidFill>
              <a:schemeClr val="tx1">
                <a:lumMod val="60000"/>
                <a:lumOff val="40000"/>
              </a:schemeClr>
            </a:solidFill>
            <a:prstDash val="sysDash"/>
            <a:round/>
            <a:headEnd type="triangle" w="lg"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3" name="Straight Arrow Connector 182">
            <a:extLst>
              <a:ext uri="{FF2B5EF4-FFF2-40B4-BE49-F238E27FC236}">
                <a16:creationId xmlns:a16="http://schemas.microsoft.com/office/drawing/2014/main" id="{5361725F-3750-4CDD-94BE-734B82FF65FD}"/>
              </a:ext>
            </a:extLst>
          </p:cNvPr>
          <p:cNvCxnSpPr/>
          <p:nvPr/>
        </p:nvCxnSpPr>
        <p:spPr bwMode="auto">
          <a:xfrm flipV="1">
            <a:off x="6889607" y="1212017"/>
            <a:ext cx="0" cy="315722"/>
          </a:xfrm>
          <a:prstGeom prst="straightConnector1">
            <a:avLst/>
          </a:prstGeom>
          <a:noFill/>
          <a:ln w="19050" cap="flat" cmpd="sng" algn="ctr">
            <a:solidFill>
              <a:schemeClr val="tx1">
                <a:lumMod val="60000"/>
                <a:lumOff val="40000"/>
              </a:schemeClr>
            </a:solidFill>
            <a:prstDash val="sysDash"/>
            <a:round/>
            <a:headEnd type="triangle" w="lg"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 name="Straight Arrow Connector 183">
            <a:extLst>
              <a:ext uri="{FF2B5EF4-FFF2-40B4-BE49-F238E27FC236}">
                <a16:creationId xmlns:a16="http://schemas.microsoft.com/office/drawing/2014/main" id="{63BCD50F-3A51-47BD-BFF1-BFB57EBF81AE}"/>
              </a:ext>
            </a:extLst>
          </p:cNvPr>
          <p:cNvCxnSpPr/>
          <p:nvPr/>
        </p:nvCxnSpPr>
        <p:spPr bwMode="auto">
          <a:xfrm flipV="1">
            <a:off x="7670932" y="1212017"/>
            <a:ext cx="0" cy="315722"/>
          </a:xfrm>
          <a:prstGeom prst="straightConnector1">
            <a:avLst/>
          </a:prstGeom>
          <a:noFill/>
          <a:ln w="19050" cap="flat" cmpd="sng" algn="ctr">
            <a:solidFill>
              <a:schemeClr val="tx1">
                <a:lumMod val="60000"/>
                <a:lumOff val="40000"/>
              </a:schemeClr>
            </a:solidFill>
            <a:prstDash val="sysDash"/>
            <a:round/>
            <a:headEnd type="triangle" w="lg"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5" name="Straight Arrow Connector 184">
            <a:extLst>
              <a:ext uri="{FF2B5EF4-FFF2-40B4-BE49-F238E27FC236}">
                <a16:creationId xmlns:a16="http://schemas.microsoft.com/office/drawing/2014/main" id="{6B425991-11C6-4113-8F0D-8C9D34EBD9F6}"/>
              </a:ext>
            </a:extLst>
          </p:cNvPr>
          <p:cNvCxnSpPr/>
          <p:nvPr/>
        </p:nvCxnSpPr>
        <p:spPr bwMode="auto">
          <a:xfrm flipV="1">
            <a:off x="8041186" y="1212017"/>
            <a:ext cx="0" cy="1005840"/>
          </a:xfrm>
          <a:prstGeom prst="straightConnector1">
            <a:avLst/>
          </a:prstGeom>
          <a:noFill/>
          <a:ln w="19050" cap="flat" cmpd="sng" algn="ctr">
            <a:solidFill>
              <a:schemeClr val="tx1">
                <a:lumMod val="60000"/>
                <a:lumOff val="40000"/>
              </a:schemeClr>
            </a:solidFill>
            <a:prstDash val="sysDash"/>
            <a:round/>
            <a:headEnd type="triangle" w="lg"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6" name="Straight Arrow Connector 185">
            <a:extLst>
              <a:ext uri="{FF2B5EF4-FFF2-40B4-BE49-F238E27FC236}">
                <a16:creationId xmlns:a16="http://schemas.microsoft.com/office/drawing/2014/main" id="{6F9B0817-4FBE-4521-BF7C-811030A172C1}"/>
              </a:ext>
            </a:extLst>
          </p:cNvPr>
          <p:cNvCxnSpPr/>
          <p:nvPr/>
        </p:nvCxnSpPr>
        <p:spPr bwMode="auto">
          <a:xfrm flipV="1">
            <a:off x="8473111" y="1212017"/>
            <a:ext cx="2126" cy="315722"/>
          </a:xfrm>
          <a:prstGeom prst="straightConnector1">
            <a:avLst/>
          </a:prstGeom>
          <a:noFill/>
          <a:ln w="19050" cap="flat" cmpd="sng" algn="ctr">
            <a:solidFill>
              <a:schemeClr val="tx1">
                <a:lumMod val="60000"/>
                <a:lumOff val="40000"/>
              </a:schemeClr>
            </a:solidFill>
            <a:prstDash val="sysDash"/>
            <a:round/>
            <a:headEnd type="triangle" w="lg"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7" name="Straight Arrow Connector 186">
            <a:extLst>
              <a:ext uri="{FF2B5EF4-FFF2-40B4-BE49-F238E27FC236}">
                <a16:creationId xmlns:a16="http://schemas.microsoft.com/office/drawing/2014/main" id="{A3D5C610-8BE4-4280-889B-06966961A253}"/>
              </a:ext>
            </a:extLst>
          </p:cNvPr>
          <p:cNvCxnSpPr/>
          <p:nvPr/>
        </p:nvCxnSpPr>
        <p:spPr bwMode="auto">
          <a:xfrm flipV="1">
            <a:off x="5628656" y="1212017"/>
            <a:ext cx="0" cy="1005840"/>
          </a:xfrm>
          <a:prstGeom prst="straightConnector1">
            <a:avLst/>
          </a:prstGeom>
          <a:noFill/>
          <a:ln w="19050" cap="flat" cmpd="sng" algn="ctr">
            <a:solidFill>
              <a:schemeClr val="tx1">
                <a:lumMod val="60000"/>
                <a:lumOff val="40000"/>
              </a:schemeClr>
            </a:solidFill>
            <a:prstDash val="sysDash"/>
            <a:round/>
            <a:headEnd type="triangle" w="lg"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8" name="Rectangle 187">
            <a:extLst>
              <a:ext uri="{FF2B5EF4-FFF2-40B4-BE49-F238E27FC236}">
                <a16:creationId xmlns:a16="http://schemas.microsoft.com/office/drawing/2014/main" id="{7800BE15-389F-48AF-95B5-332990FFA5B1}"/>
              </a:ext>
            </a:extLst>
          </p:cNvPr>
          <p:cNvSpPr/>
          <p:nvPr/>
        </p:nvSpPr>
        <p:spPr>
          <a:xfrm>
            <a:off x="4975202" y="983485"/>
            <a:ext cx="3796408" cy="1834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defRPr/>
            </a:pPr>
            <a:r>
              <a:rPr lang="en-GB" sz="900" b="1" kern="0" dirty="0">
                <a:solidFill>
                  <a:schemeClr val="bg1"/>
                </a:solidFill>
                <a:ea typeface="Helvetica Neue for IBM Roman" charset="0"/>
                <a:cs typeface="Helvetica Neue for IBM Roman" charset="0"/>
              </a:rPr>
              <a:t>Open global trade digitization platform</a:t>
            </a:r>
          </a:p>
        </p:txBody>
      </p:sp>
      <p:sp>
        <p:nvSpPr>
          <p:cNvPr id="189" name="Rectangle 188">
            <a:extLst>
              <a:ext uri="{FF2B5EF4-FFF2-40B4-BE49-F238E27FC236}">
                <a16:creationId xmlns:a16="http://schemas.microsoft.com/office/drawing/2014/main" id="{F06E3890-03FA-4D98-BA7C-1FEB7EBAFFDC}"/>
              </a:ext>
            </a:extLst>
          </p:cNvPr>
          <p:cNvSpPr/>
          <p:nvPr/>
        </p:nvSpPr>
        <p:spPr>
          <a:xfrm>
            <a:off x="4758166" y="2024268"/>
            <a:ext cx="903376"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Exporter</a:t>
            </a:r>
          </a:p>
        </p:txBody>
      </p:sp>
      <p:sp>
        <p:nvSpPr>
          <p:cNvPr id="191" name="Rectangle 190">
            <a:extLst>
              <a:ext uri="{FF2B5EF4-FFF2-40B4-BE49-F238E27FC236}">
                <a16:creationId xmlns:a16="http://schemas.microsoft.com/office/drawing/2014/main" id="{E604151B-464C-4E53-8B83-D366A5719652}"/>
              </a:ext>
            </a:extLst>
          </p:cNvPr>
          <p:cNvSpPr/>
          <p:nvPr/>
        </p:nvSpPr>
        <p:spPr>
          <a:xfrm>
            <a:off x="5181562" y="2675592"/>
            <a:ext cx="903376"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Terminal</a:t>
            </a:r>
          </a:p>
        </p:txBody>
      </p:sp>
      <p:sp>
        <p:nvSpPr>
          <p:cNvPr id="195" name="Rectangle 194">
            <a:extLst>
              <a:ext uri="{FF2B5EF4-FFF2-40B4-BE49-F238E27FC236}">
                <a16:creationId xmlns:a16="http://schemas.microsoft.com/office/drawing/2014/main" id="{9B2AB2C6-35B8-4AE4-BB38-E1FF3473FF8E}"/>
              </a:ext>
            </a:extLst>
          </p:cNvPr>
          <p:cNvSpPr/>
          <p:nvPr/>
        </p:nvSpPr>
        <p:spPr>
          <a:xfrm>
            <a:off x="5605510" y="2030364"/>
            <a:ext cx="903376"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Trucker</a:t>
            </a:r>
          </a:p>
        </p:txBody>
      </p:sp>
      <p:sp>
        <p:nvSpPr>
          <p:cNvPr id="202" name="Rectangle 201">
            <a:extLst>
              <a:ext uri="{FF2B5EF4-FFF2-40B4-BE49-F238E27FC236}">
                <a16:creationId xmlns:a16="http://schemas.microsoft.com/office/drawing/2014/main" id="{CE28CAE0-EA75-4602-9C67-9BF9BF5F729A}"/>
              </a:ext>
            </a:extLst>
          </p:cNvPr>
          <p:cNvSpPr/>
          <p:nvPr/>
        </p:nvSpPr>
        <p:spPr>
          <a:xfrm>
            <a:off x="6440662" y="2029031"/>
            <a:ext cx="903376"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Rail</a:t>
            </a:r>
          </a:p>
        </p:txBody>
      </p:sp>
      <p:sp>
        <p:nvSpPr>
          <p:cNvPr id="203" name="Rectangle 202">
            <a:extLst>
              <a:ext uri="{FF2B5EF4-FFF2-40B4-BE49-F238E27FC236}">
                <a16:creationId xmlns:a16="http://schemas.microsoft.com/office/drawing/2014/main" id="{F29D63FA-B9F8-4D4F-8CEC-7FB7BBDBDCDB}"/>
              </a:ext>
            </a:extLst>
          </p:cNvPr>
          <p:cNvSpPr/>
          <p:nvPr/>
        </p:nvSpPr>
        <p:spPr>
          <a:xfrm>
            <a:off x="7240956" y="2027249"/>
            <a:ext cx="903376"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Forwarder</a:t>
            </a:r>
          </a:p>
        </p:txBody>
      </p:sp>
      <p:sp>
        <p:nvSpPr>
          <p:cNvPr id="205" name="Rectangle 204">
            <a:extLst>
              <a:ext uri="{FF2B5EF4-FFF2-40B4-BE49-F238E27FC236}">
                <a16:creationId xmlns:a16="http://schemas.microsoft.com/office/drawing/2014/main" id="{7D7296C9-C973-47BB-BEC7-242342F508FE}"/>
              </a:ext>
            </a:extLst>
          </p:cNvPr>
          <p:cNvSpPr/>
          <p:nvPr/>
        </p:nvSpPr>
        <p:spPr>
          <a:xfrm>
            <a:off x="7589348" y="2678278"/>
            <a:ext cx="903376"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Carrier</a:t>
            </a:r>
          </a:p>
        </p:txBody>
      </p:sp>
      <p:sp>
        <p:nvSpPr>
          <p:cNvPr id="208" name="Rectangle 207">
            <a:extLst>
              <a:ext uri="{FF2B5EF4-FFF2-40B4-BE49-F238E27FC236}">
                <a16:creationId xmlns:a16="http://schemas.microsoft.com/office/drawing/2014/main" id="{FDA0D6A8-D5E1-43A1-9A4D-1730905B360B}"/>
              </a:ext>
            </a:extLst>
          </p:cNvPr>
          <p:cNvSpPr/>
          <p:nvPr/>
        </p:nvSpPr>
        <p:spPr>
          <a:xfrm>
            <a:off x="8034565" y="2025950"/>
            <a:ext cx="903376"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Consignee</a:t>
            </a:r>
          </a:p>
        </p:txBody>
      </p:sp>
      <p:sp>
        <p:nvSpPr>
          <p:cNvPr id="112" name="Arrow: Pentagon 111">
            <a:extLst>
              <a:ext uri="{FF2B5EF4-FFF2-40B4-BE49-F238E27FC236}">
                <a16:creationId xmlns:a16="http://schemas.microsoft.com/office/drawing/2014/main" id="{14911ABC-3CAE-410A-A24C-97B868C32012}"/>
              </a:ext>
            </a:extLst>
          </p:cNvPr>
          <p:cNvSpPr/>
          <p:nvPr/>
        </p:nvSpPr>
        <p:spPr>
          <a:xfrm>
            <a:off x="3975970" y="921796"/>
            <a:ext cx="807797" cy="2006190"/>
          </a:xfrm>
          <a:prstGeom prst="homePlate">
            <a:avLst>
              <a:gd name="adj" fmla="val 50000"/>
            </a:avLst>
          </a:prstGeom>
          <a:gradFill flip="none" rotWithShape="1">
            <a:gsLst>
              <a:gs pos="0">
                <a:schemeClr val="bg2">
                  <a:alpha val="0"/>
                </a:schemeClr>
              </a:gs>
              <a:gs pos="100000">
                <a:schemeClr val="bg2">
                  <a:alpha val="30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31" name="Group 230">
            <a:extLst>
              <a:ext uri="{FF2B5EF4-FFF2-40B4-BE49-F238E27FC236}">
                <a16:creationId xmlns:a16="http://schemas.microsoft.com/office/drawing/2014/main" id="{8ED450AC-E864-457D-BFBF-FAA9265782C9}"/>
              </a:ext>
            </a:extLst>
          </p:cNvPr>
          <p:cNvGrpSpPr/>
          <p:nvPr/>
        </p:nvGrpSpPr>
        <p:grpSpPr>
          <a:xfrm>
            <a:off x="6031396" y="2205546"/>
            <a:ext cx="903376" cy="649329"/>
            <a:chOff x="4492270" y="2323070"/>
            <a:chExt cx="903376" cy="649329"/>
          </a:xfrm>
        </p:grpSpPr>
        <p:sp>
          <p:nvSpPr>
            <p:cNvPr id="238" name="Rectangle 237">
              <a:extLst>
                <a:ext uri="{FF2B5EF4-FFF2-40B4-BE49-F238E27FC236}">
                  <a16:creationId xmlns:a16="http://schemas.microsoft.com/office/drawing/2014/main" id="{0B55E422-170E-475D-9177-39CA2920AD0B}"/>
                </a:ext>
              </a:extLst>
            </p:cNvPr>
            <p:cNvSpPr/>
            <p:nvPr/>
          </p:nvSpPr>
          <p:spPr>
            <a:xfrm>
              <a:off x="4492270" y="2793680"/>
              <a:ext cx="903376"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Authority</a:t>
              </a:r>
            </a:p>
          </p:txBody>
        </p:sp>
        <p:pic>
          <p:nvPicPr>
            <p:cNvPr id="239" name="Picture 238">
              <a:extLst>
                <a:ext uri="{FF2B5EF4-FFF2-40B4-BE49-F238E27FC236}">
                  <a16:creationId xmlns:a16="http://schemas.microsoft.com/office/drawing/2014/main" id="{A5619E54-74BB-4BBB-A02E-431F3D02188A}"/>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713903" y="2323070"/>
              <a:ext cx="495461" cy="503683"/>
            </a:xfrm>
            <a:prstGeom prst="rect">
              <a:avLst/>
            </a:prstGeom>
          </p:spPr>
        </p:pic>
      </p:grpSp>
      <p:grpSp>
        <p:nvGrpSpPr>
          <p:cNvPr id="241" name="Group 240">
            <a:extLst>
              <a:ext uri="{FF2B5EF4-FFF2-40B4-BE49-F238E27FC236}">
                <a16:creationId xmlns:a16="http://schemas.microsoft.com/office/drawing/2014/main" id="{ED6432D8-82F2-4261-8796-AE12075C4729}"/>
              </a:ext>
            </a:extLst>
          </p:cNvPr>
          <p:cNvGrpSpPr/>
          <p:nvPr/>
        </p:nvGrpSpPr>
        <p:grpSpPr>
          <a:xfrm>
            <a:off x="6807689" y="2210305"/>
            <a:ext cx="903376" cy="649329"/>
            <a:chOff x="4492270" y="2323070"/>
            <a:chExt cx="903376" cy="649329"/>
          </a:xfrm>
        </p:grpSpPr>
        <p:sp>
          <p:nvSpPr>
            <p:cNvPr id="242" name="Rectangle 241">
              <a:extLst>
                <a:ext uri="{FF2B5EF4-FFF2-40B4-BE49-F238E27FC236}">
                  <a16:creationId xmlns:a16="http://schemas.microsoft.com/office/drawing/2014/main" id="{CB07BF2B-2DB7-4504-AD12-D5AE27A1EE68}"/>
                </a:ext>
              </a:extLst>
            </p:cNvPr>
            <p:cNvSpPr/>
            <p:nvPr/>
          </p:nvSpPr>
          <p:spPr>
            <a:xfrm>
              <a:off x="4492270" y="2793680"/>
              <a:ext cx="903376"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Authority</a:t>
              </a:r>
            </a:p>
          </p:txBody>
        </p:sp>
        <p:pic>
          <p:nvPicPr>
            <p:cNvPr id="243" name="Picture 242">
              <a:extLst>
                <a:ext uri="{FF2B5EF4-FFF2-40B4-BE49-F238E27FC236}">
                  <a16:creationId xmlns:a16="http://schemas.microsoft.com/office/drawing/2014/main" id="{1B964705-855A-4D51-A1A4-3B612509EA69}"/>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713903" y="2323070"/>
              <a:ext cx="495461" cy="503683"/>
            </a:xfrm>
            <a:prstGeom prst="rect">
              <a:avLst/>
            </a:prstGeom>
          </p:spPr>
        </p:pic>
      </p:grpSp>
      <p:sp>
        <p:nvSpPr>
          <p:cNvPr id="100" name="Rectangle 99">
            <a:extLst>
              <a:ext uri="{FF2B5EF4-FFF2-40B4-BE49-F238E27FC236}">
                <a16:creationId xmlns:a16="http://schemas.microsoft.com/office/drawing/2014/main" id="{0EF8237E-B260-4948-B1DF-953532848B41}"/>
              </a:ext>
            </a:extLst>
          </p:cNvPr>
          <p:cNvSpPr/>
          <p:nvPr/>
        </p:nvSpPr>
        <p:spPr>
          <a:xfrm>
            <a:off x="1500631" y="1877964"/>
            <a:ext cx="151204" cy="1426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3" name="Picture 102">
            <a:extLst>
              <a:ext uri="{FF2B5EF4-FFF2-40B4-BE49-F238E27FC236}">
                <a16:creationId xmlns:a16="http://schemas.microsoft.com/office/drawing/2014/main" id="{D2227A58-8CBF-40ED-9B9D-2300CE08878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3229"/>
          <a:stretch/>
        </p:blipFill>
        <p:spPr>
          <a:xfrm>
            <a:off x="3224855" y="2257591"/>
            <a:ext cx="500062" cy="457200"/>
          </a:xfrm>
          <a:prstGeom prst="rect">
            <a:avLst/>
          </a:prstGeom>
        </p:spPr>
      </p:pic>
      <p:grpSp>
        <p:nvGrpSpPr>
          <p:cNvPr id="104" name="Group 103">
            <a:extLst>
              <a:ext uri="{FF2B5EF4-FFF2-40B4-BE49-F238E27FC236}">
                <a16:creationId xmlns:a16="http://schemas.microsoft.com/office/drawing/2014/main" id="{919387F8-4FD2-483F-B64C-677028CE2983}"/>
              </a:ext>
            </a:extLst>
          </p:cNvPr>
          <p:cNvGrpSpPr/>
          <p:nvPr/>
        </p:nvGrpSpPr>
        <p:grpSpPr>
          <a:xfrm>
            <a:off x="1534163" y="2260697"/>
            <a:ext cx="903376" cy="629873"/>
            <a:chOff x="4492270" y="2323070"/>
            <a:chExt cx="903376" cy="629873"/>
          </a:xfrm>
        </p:grpSpPr>
        <p:sp>
          <p:nvSpPr>
            <p:cNvPr id="105" name="Rectangle 104">
              <a:extLst>
                <a:ext uri="{FF2B5EF4-FFF2-40B4-BE49-F238E27FC236}">
                  <a16:creationId xmlns:a16="http://schemas.microsoft.com/office/drawing/2014/main" id="{9CBAFC41-F2FF-4578-9062-2F07EDE0178D}"/>
                </a:ext>
              </a:extLst>
            </p:cNvPr>
            <p:cNvSpPr/>
            <p:nvPr/>
          </p:nvSpPr>
          <p:spPr>
            <a:xfrm>
              <a:off x="4492270" y="2774224"/>
              <a:ext cx="903376"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Authority</a:t>
              </a:r>
            </a:p>
          </p:txBody>
        </p:sp>
        <p:pic>
          <p:nvPicPr>
            <p:cNvPr id="106" name="Picture 105">
              <a:extLst>
                <a:ext uri="{FF2B5EF4-FFF2-40B4-BE49-F238E27FC236}">
                  <a16:creationId xmlns:a16="http://schemas.microsoft.com/office/drawing/2014/main" id="{B4885ADA-D375-428C-8BFE-1182955D0695}"/>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713903" y="2323070"/>
              <a:ext cx="495461" cy="503683"/>
            </a:xfrm>
            <a:prstGeom prst="rect">
              <a:avLst/>
            </a:prstGeom>
          </p:spPr>
        </p:pic>
      </p:grpSp>
      <p:grpSp>
        <p:nvGrpSpPr>
          <p:cNvPr id="107" name="Group 106">
            <a:extLst>
              <a:ext uri="{FF2B5EF4-FFF2-40B4-BE49-F238E27FC236}">
                <a16:creationId xmlns:a16="http://schemas.microsoft.com/office/drawing/2014/main" id="{63EA4830-8558-4485-8FF4-6AE015F1079A}"/>
              </a:ext>
            </a:extLst>
          </p:cNvPr>
          <p:cNvGrpSpPr/>
          <p:nvPr/>
        </p:nvGrpSpPr>
        <p:grpSpPr>
          <a:xfrm>
            <a:off x="2300728" y="2265456"/>
            <a:ext cx="903376" cy="629873"/>
            <a:chOff x="4492270" y="2323070"/>
            <a:chExt cx="903376" cy="629873"/>
          </a:xfrm>
        </p:grpSpPr>
        <p:sp>
          <p:nvSpPr>
            <p:cNvPr id="108" name="Rectangle 107">
              <a:extLst>
                <a:ext uri="{FF2B5EF4-FFF2-40B4-BE49-F238E27FC236}">
                  <a16:creationId xmlns:a16="http://schemas.microsoft.com/office/drawing/2014/main" id="{4DB8A18B-1785-4B03-A62A-97CED90ED388}"/>
                </a:ext>
              </a:extLst>
            </p:cNvPr>
            <p:cNvSpPr/>
            <p:nvPr/>
          </p:nvSpPr>
          <p:spPr>
            <a:xfrm>
              <a:off x="4492270" y="2774224"/>
              <a:ext cx="903376"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Authority</a:t>
              </a:r>
            </a:p>
          </p:txBody>
        </p:sp>
        <p:pic>
          <p:nvPicPr>
            <p:cNvPr id="109" name="Picture 108">
              <a:extLst>
                <a:ext uri="{FF2B5EF4-FFF2-40B4-BE49-F238E27FC236}">
                  <a16:creationId xmlns:a16="http://schemas.microsoft.com/office/drawing/2014/main" id="{523E6796-B887-49BB-845A-A9073504D239}"/>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713903" y="2323070"/>
              <a:ext cx="495461" cy="503683"/>
            </a:xfrm>
            <a:prstGeom prst="rect">
              <a:avLst/>
            </a:prstGeom>
          </p:spPr>
        </p:pic>
      </p:grpSp>
      <p:grpSp>
        <p:nvGrpSpPr>
          <p:cNvPr id="110" name="Group 109">
            <a:extLst>
              <a:ext uri="{FF2B5EF4-FFF2-40B4-BE49-F238E27FC236}">
                <a16:creationId xmlns:a16="http://schemas.microsoft.com/office/drawing/2014/main" id="{439BACDE-2D8F-45F2-A3D1-A0690BC82BDC}"/>
              </a:ext>
            </a:extLst>
          </p:cNvPr>
          <p:cNvGrpSpPr/>
          <p:nvPr/>
        </p:nvGrpSpPr>
        <p:grpSpPr>
          <a:xfrm>
            <a:off x="1211886" y="674258"/>
            <a:ext cx="903376" cy="629873"/>
            <a:chOff x="4492270" y="2323070"/>
            <a:chExt cx="903376" cy="629873"/>
          </a:xfrm>
        </p:grpSpPr>
        <p:sp>
          <p:nvSpPr>
            <p:cNvPr id="111" name="Rectangle 110">
              <a:extLst>
                <a:ext uri="{FF2B5EF4-FFF2-40B4-BE49-F238E27FC236}">
                  <a16:creationId xmlns:a16="http://schemas.microsoft.com/office/drawing/2014/main" id="{4C698912-9E1B-4F58-8EE1-3D60F096DCA9}"/>
                </a:ext>
              </a:extLst>
            </p:cNvPr>
            <p:cNvSpPr/>
            <p:nvPr/>
          </p:nvSpPr>
          <p:spPr>
            <a:xfrm>
              <a:off x="4492270" y="2774224"/>
              <a:ext cx="903376"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Authority</a:t>
              </a:r>
            </a:p>
          </p:txBody>
        </p:sp>
        <p:pic>
          <p:nvPicPr>
            <p:cNvPr id="113" name="Picture 112">
              <a:extLst>
                <a:ext uri="{FF2B5EF4-FFF2-40B4-BE49-F238E27FC236}">
                  <a16:creationId xmlns:a16="http://schemas.microsoft.com/office/drawing/2014/main" id="{4B87C982-F73E-45AF-AD15-3E4E1A66B735}"/>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713903" y="2323070"/>
              <a:ext cx="495461" cy="503683"/>
            </a:xfrm>
            <a:prstGeom prst="rect">
              <a:avLst/>
            </a:prstGeom>
          </p:spPr>
        </p:pic>
      </p:grpSp>
      <p:pic>
        <p:nvPicPr>
          <p:cNvPr id="114" name="Picture 113">
            <a:extLst>
              <a:ext uri="{FF2B5EF4-FFF2-40B4-BE49-F238E27FC236}">
                <a16:creationId xmlns:a16="http://schemas.microsoft.com/office/drawing/2014/main" id="{843FADBD-EDAC-426F-908C-52D719A928F5}"/>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t="-8878"/>
          <a:stretch/>
        </p:blipFill>
        <p:spPr>
          <a:xfrm>
            <a:off x="640409" y="1397802"/>
            <a:ext cx="471489" cy="490538"/>
          </a:xfrm>
          <a:prstGeom prst="rect">
            <a:avLst/>
          </a:prstGeom>
        </p:spPr>
      </p:pic>
      <p:pic>
        <p:nvPicPr>
          <p:cNvPr id="115" name="Picture 114">
            <a:extLst>
              <a:ext uri="{FF2B5EF4-FFF2-40B4-BE49-F238E27FC236}">
                <a16:creationId xmlns:a16="http://schemas.microsoft.com/office/drawing/2014/main" id="{C9F7A781-236E-4A88-9F8E-66FC08669F4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2164"/>
          <a:stretch/>
        </p:blipFill>
        <p:spPr>
          <a:xfrm>
            <a:off x="2983668" y="1429524"/>
            <a:ext cx="466725" cy="495299"/>
          </a:xfrm>
          <a:prstGeom prst="rect">
            <a:avLst/>
          </a:prstGeom>
        </p:spPr>
      </p:pic>
      <p:grpSp>
        <p:nvGrpSpPr>
          <p:cNvPr id="116" name="Group 115">
            <a:extLst>
              <a:ext uri="{FF2B5EF4-FFF2-40B4-BE49-F238E27FC236}">
                <a16:creationId xmlns:a16="http://schemas.microsoft.com/office/drawing/2014/main" id="{7E622BA4-E33F-4265-BEAC-D3BB1D8AFCA5}"/>
              </a:ext>
            </a:extLst>
          </p:cNvPr>
          <p:cNvGrpSpPr/>
          <p:nvPr/>
        </p:nvGrpSpPr>
        <p:grpSpPr>
          <a:xfrm>
            <a:off x="1121258" y="1419853"/>
            <a:ext cx="903376" cy="629873"/>
            <a:chOff x="4492270" y="2323070"/>
            <a:chExt cx="903376" cy="629873"/>
          </a:xfrm>
        </p:grpSpPr>
        <p:sp>
          <p:nvSpPr>
            <p:cNvPr id="117" name="Rectangle 116">
              <a:extLst>
                <a:ext uri="{FF2B5EF4-FFF2-40B4-BE49-F238E27FC236}">
                  <a16:creationId xmlns:a16="http://schemas.microsoft.com/office/drawing/2014/main" id="{31E8E5A0-6135-48E4-A283-9554AC15A14A}"/>
                </a:ext>
              </a:extLst>
            </p:cNvPr>
            <p:cNvSpPr/>
            <p:nvPr/>
          </p:nvSpPr>
          <p:spPr>
            <a:xfrm>
              <a:off x="4492270" y="2774224"/>
              <a:ext cx="903376"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Authority</a:t>
              </a:r>
            </a:p>
          </p:txBody>
        </p:sp>
        <p:pic>
          <p:nvPicPr>
            <p:cNvPr id="118" name="Picture 117">
              <a:extLst>
                <a:ext uri="{FF2B5EF4-FFF2-40B4-BE49-F238E27FC236}">
                  <a16:creationId xmlns:a16="http://schemas.microsoft.com/office/drawing/2014/main" id="{51E20E71-BEB5-475C-8F73-5280B23C7E7C}"/>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713903" y="2323070"/>
              <a:ext cx="495461" cy="503683"/>
            </a:xfrm>
            <a:prstGeom prst="rect">
              <a:avLst/>
            </a:prstGeom>
          </p:spPr>
        </p:pic>
      </p:grpSp>
      <p:grpSp>
        <p:nvGrpSpPr>
          <p:cNvPr id="119" name="Group 118">
            <a:extLst>
              <a:ext uri="{FF2B5EF4-FFF2-40B4-BE49-F238E27FC236}">
                <a16:creationId xmlns:a16="http://schemas.microsoft.com/office/drawing/2014/main" id="{09C5BFAB-8816-4FF2-ACCA-C7141F1413DF}"/>
              </a:ext>
            </a:extLst>
          </p:cNvPr>
          <p:cNvGrpSpPr/>
          <p:nvPr/>
        </p:nvGrpSpPr>
        <p:grpSpPr>
          <a:xfrm>
            <a:off x="2004559" y="1424612"/>
            <a:ext cx="903376" cy="629873"/>
            <a:chOff x="4492270" y="2323070"/>
            <a:chExt cx="903376" cy="629873"/>
          </a:xfrm>
        </p:grpSpPr>
        <p:sp>
          <p:nvSpPr>
            <p:cNvPr id="120" name="Rectangle 119">
              <a:extLst>
                <a:ext uri="{FF2B5EF4-FFF2-40B4-BE49-F238E27FC236}">
                  <a16:creationId xmlns:a16="http://schemas.microsoft.com/office/drawing/2014/main" id="{CF962833-A526-4F03-81E3-56F5E4924C2E}"/>
                </a:ext>
              </a:extLst>
            </p:cNvPr>
            <p:cNvSpPr/>
            <p:nvPr/>
          </p:nvSpPr>
          <p:spPr>
            <a:xfrm>
              <a:off x="4492270" y="2774224"/>
              <a:ext cx="903376" cy="17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33062"/>
              <a:r>
                <a:rPr lang="en-GB" sz="900" kern="0" dirty="0">
                  <a:solidFill>
                    <a:schemeClr val="tx1"/>
                  </a:solidFill>
                  <a:ea typeface="Helvetica Neue for IBM Roman" charset="0"/>
                  <a:cs typeface="Helvetica Neue for IBM Roman" charset="0"/>
                </a:rPr>
                <a:t>Authority</a:t>
              </a:r>
            </a:p>
          </p:txBody>
        </p:sp>
        <p:pic>
          <p:nvPicPr>
            <p:cNvPr id="121" name="Picture 120">
              <a:extLst>
                <a:ext uri="{FF2B5EF4-FFF2-40B4-BE49-F238E27FC236}">
                  <a16:creationId xmlns:a16="http://schemas.microsoft.com/office/drawing/2014/main" id="{CA60C01E-16C9-4B8D-85F9-19A20AFAB0D7}"/>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713903" y="2323070"/>
              <a:ext cx="495461" cy="503683"/>
            </a:xfrm>
            <a:prstGeom prst="rect">
              <a:avLst/>
            </a:prstGeom>
          </p:spPr>
        </p:pic>
      </p:grpSp>
      <p:pic>
        <p:nvPicPr>
          <p:cNvPr id="17" name="Picture 16">
            <a:extLst>
              <a:ext uri="{FF2B5EF4-FFF2-40B4-BE49-F238E27FC236}">
                <a16:creationId xmlns:a16="http://schemas.microsoft.com/office/drawing/2014/main" id="{E07DAC02-AE2A-4176-AB7E-00B3F73CECAF}"/>
              </a:ext>
            </a:extLst>
          </p:cNvPr>
          <p:cNvPicPr>
            <a:picLocks noChangeAspect="1"/>
          </p:cNvPicPr>
          <p:nvPr/>
        </p:nvPicPr>
        <p:blipFill>
          <a:blip r:embed="rId9"/>
          <a:stretch>
            <a:fillRect/>
          </a:stretch>
        </p:blipFill>
        <p:spPr>
          <a:xfrm>
            <a:off x="2532698" y="711495"/>
            <a:ext cx="428043" cy="430897"/>
          </a:xfrm>
          <a:prstGeom prst="rect">
            <a:avLst/>
          </a:prstGeom>
        </p:spPr>
      </p:pic>
      <p:pic>
        <p:nvPicPr>
          <p:cNvPr id="177" name="Picture 176">
            <a:extLst>
              <a:ext uri="{FF2B5EF4-FFF2-40B4-BE49-F238E27FC236}">
                <a16:creationId xmlns:a16="http://schemas.microsoft.com/office/drawing/2014/main" id="{CD7F0A86-A97F-4FBA-BA35-25E62A6F959F}"/>
              </a:ext>
            </a:extLst>
          </p:cNvPr>
          <p:cNvPicPr>
            <a:picLocks noChangeAspect="1"/>
          </p:cNvPicPr>
          <p:nvPr/>
        </p:nvPicPr>
        <p:blipFill>
          <a:blip r:embed="rId9"/>
          <a:stretch>
            <a:fillRect/>
          </a:stretch>
        </p:blipFill>
        <p:spPr>
          <a:xfrm>
            <a:off x="8268349" y="1593371"/>
            <a:ext cx="428043" cy="430897"/>
          </a:xfrm>
          <a:prstGeom prst="rect">
            <a:avLst/>
          </a:prstGeom>
        </p:spPr>
      </p:pic>
      <p:grpSp>
        <p:nvGrpSpPr>
          <p:cNvPr id="18" name="Group 17">
            <a:extLst>
              <a:ext uri="{FF2B5EF4-FFF2-40B4-BE49-F238E27FC236}">
                <a16:creationId xmlns:a16="http://schemas.microsoft.com/office/drawing/2014/main" id="{2D650CC3-A1D6-4AAD-A4FF-C759C1338866}"/>
              </a:ext>
            </a:extLst>
          </p:cNvPr>
          <p:cNvGrpSpPr/>
          <p:nvPr/>
        </p:nvGrpSpPr>
        <p:grpSpPr>
          <a:xfrm>
            <a:off x="1033749" y="2277730"/>
            <a:ext cx="464653" cy="460429"/>
            <a:chOff x="1033749" y="2353930"/>
            <a:chExt cx="464653" cy="460429"/>
          </a:xfrm>
        </p:grpSpPr>
        <p:pic>
          <p:nvPicPr>
            <p:cNvPr id="13" name="Picture 12">
              <a:extLst>
                <a:ext uri="{FF2B5EF4-FFF2-40B4-BE49-F238E27FC236}">
                  <a16:creationId xmlns:a16="http://schemas.microsoft.com/office/drawing/2014/main" id="{335FCCF9-88D9-4021-8FEF-5170E3333FE0}"/>
                </a:ext>
              </a:extLst>
            </p:cNvPr>
            <p:cNvPicPr>
              <a:picLocks noChangeAspect="1"/>
            </p:cNvPicPr>
            <p:nvPr/>
          </p:nvPicPr>
          <p:blipFill>
            <a:blip r:embed="rId10"/>
            <a:stretch>
              <a:fillRect/>
            </a:stretch>
          </p:blipFill>
          <p:spPr>
            <a:xfrm>
              <a:off x="1033749" y="2353930"/>
              <a:ext cx="464653" cy="460429"/>
            </a:xfrm>
            <a:prstGeom prst="rect">
              <a:avLst/>
            </a:prstGeom>
          </p:spPr>
        </p:pic>
        <p:grpSp>
          <p:nvGrpSpPr>
            <p:cNvPr id="200" name="Group 199">
              <a:extLst>
                <a:ext uri="{FF2B5EF4-FFF2-40B4-BE49-F238E27FC236}">
                  <a16:creationId xmlns:a16="http://schemas.microsoft.com/office/drawing/2014/main" id="{30A8BBD8-72E3-47B9-A176-BAE0B97BEB87}"/>
                </a:ext>
              </a:extLst>
            </p:cNvPr>
            <p:cNvGrpSpPr/>
            <p:nvPr/>
          </p:nvGrpSpPr>
          <p:grpSpPr>
            <a:xfrm>
              <a:off x="1130455" y="2395519"/>
              <a:ext cx="264404" cy="317284"/>
              <a:chOff x="5308601" y="2673350"/>
              <a:chExt cx="492125" cy="590550"/>
            </a:xfrm>
            <a:solidFill>
              <a:srgbClr val="F2F2F2"/>
            </a:solidFill>
          </p:grpSpPr>
          <p:sp>
            <p:nvSpPr>
              <p:cNvPr id="201" name="Rectangle 188">
                <a:extLst>
                  <a:ext uri="{FF2B5EF4-FFF2-40B4-BE49-F238E27FC236}">
                    <a16:creationId xmlns:a16="http://schemas.microsoft.com/office/drawing/2014/main" id="{DEE1A7FD-62F3-4F01-A6EB-812D95EB919D}"/>
                  </a:ext>
                </a:extLst>
              </p:cNvPr>
              <p:cNvSpPr>
                <a:spLocks noChangeArrowheads="1"/>
              </p:cNvSpPr>
              <p:nvPr/>
            </p:nvSpPr>
            <p:spPr bwMode="auto">
              <a:xfrm>
                <a:off x="5375276" y="2990850"/>
                <a:ext cx="9525" cy="239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Rectangle 189">
                <a:extLst>
                  <a:ext uri="{FF2B5EF4-FFF2-40B4-BE49-F238E27FC236}">
                    <a16:creationId xmlns:a16="http://schemas.microsoft.com/office/drawing/2014/main" id="{209034BB-DFD4-4499-B345-F877AD1FA5D9}"/>
                  </a:ext>
                </a:extLst>
              </p:cNvPr>
              <p:cNvSpPr>
                <a:spLocks noChangeArrowheads="1"/>
              </p:cNvSpPr>
              <p:nvPr/>
            </p:nvSpPr>
            <p:spPr bwMode="auto">
              <a:xfrm>
                <a:off x="5424488" y="2990850"/>
                <a:ext cx="9525" cy="239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Rectangle 190">
                <a:extLst>
                  <a:ext uri="{FF2B5EF4-FFF2-40B4-BE49-F238E27FC236}">
                    <a16:creationId xmlns:a16="http://schemas.microsoft.com/office/drawing/2014/main" id="{9B514662-7005-48A4-8989-6392EEAA9E40}"/>
                  </a:ext>
                </a:extLst>
              </p:cNvPr>
              <p:cNvSpPr>
                <a:spLocks noChangeArrowheads="1"/>
              </p:cNvSpPr>
              <p:nvPr/>
            </p:nvSpPr>
            <p:spPr bwMode="auto">
              <a:xfrm>
                <a:off x="5473701" y="2990850"/>
                <a:ext cx="9525" cy="239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7" name="Rectangle 191">
                <a:extLst>
                  <a:ext uri="{FF2B5EF4-FFF2-40B4-BE49-F238E27FC236}">
                    <a16:creationId xmlns:a16="http://schemas.microsoft.com/office/drawing/2014/main" id="{A692CC77-FD62-44A5-9389-0CB99DCA71CE}"/>
                  </a:ext>
                </a:extLst>
              </p:cNvPr>
              <p:cNvSpPr>
                <a:spLocks noChangeArrowheads="1"/>
              </p:cNvSpPr>
              <p:nvPr/>
            </p:nvSpPr>
            <p:spPr bwMode="auto">
              <a:xfrm>
                <a:off x="5522913" y="2990850"/>
                <a:ext cx="9525" cy="239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9" name="Rectangle 192">
                <a:extLst>
                  <a:ext uri="{FF2B5EF4-FFF2-40B4-BE49-F238E27FC236}">
                    <a16:creationId xmlns:a16="http://schemas.microsoft.com/office/drawing/2014/main" id="{B37334AB-619E-4CCE-B627-0AB654BA0625}"/>
                  </a:ext>
                </a:extLst>
              </p:cNvPr>
              <p:cNvSpPr>
                <a:spLocks noChangeArrowheads="1"/>
              </p:cNvSpPr>
              <p:nvPr/>
            </p:nvSpPr>
            <p:spPr bwMode="auto">
              <a:xfrm>
                <a:off x="5576888" y="2990850"/>
                <a:ext cx="11113" cy="239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0" name="Rectangle 193">
                <a:extLst>
                  <a:ext uri="{FF2B5EF4-FFF2-40B4-BE49-F238E27FC236}">
                    <a16:creationId xmlns:a16="http://schemas.microsoft.com/office/drawing/2014/main" id="{C3665716-29E0-43E8-9573-5E237750FF51}"/>
                  </a:ext>
                </a:extLst>
              </p:cNvPr>
              <p:cNvSpPr>
                <a:spLocks noChangeArrowheads="1"/>
              </p:cNvSpPr>
              <p:nvPr/>
            </p:nvSpPr>
            <p:spPr bwMode="auto">
              <a:xfrm>
                <a:off x="5626101" y="2990850"/>
                <a:ext cx="11113" cy="239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8" name="Rectangle 194">
                <a:extLst>
                  <a:ext uri="{FF2B5EF4-FFF2-40B4-BE49-F238E27FC236}">
                    <a16:creationId xmlns:a16="http://schemas.microsoft.com/office/drawing/2014/main" id="{920F01B4-B668-4C5B-8D99-98A643F24EC3}"/>
                  </a:ext>
                </a:extLst>
              </p:cNvPr>
              <p:cNvSpPr>
                <a:spLocks noChangeArrowheads="1"/>
              </p:cNvSpPr>
              <p:nvPr/>
            </p:nvSpPr>
            <p:spPr bwMode="auto">
              <a:xfrm>
                <a:off x="5675313" y="2990850"/>
                <a:ext cx="11113" cy="239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9" name="Rectangle 195">
                <a:extLst>
                  <a:ext uri="{FF2B5EF4-FFF2-40B4-BE49-F238E27FC236}">
                    <a16:creationId xmlns:a16="http://schemas.microsoft.com/office/drawing/2014/main" id="{1360A8DC-6958-4657-9E20-9C54E71EB512}"/>
                  </a:ext>
                </a:extLst>
              </p:cNvPr>
              <p:cNvSpPr>
                <a:spLocks noChangeArrowheads="1"/>
              </p:cNvSpPr>
              <p:nvPr/>
            </p:nvSpPr>
            <p:spPr bwMode="auto">
              <a:xfrm>
                <a:off x="5724526" y="2990850"/>
                <a:ext cx="11113" cy="239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0" name="Freeform 196">
                <a:extLst>
                  <a:ext uri="{FF2B5EF4-FFF2-40B4-BE49-F238E27FC236}">
                    <a16:creationId xmlns:a16="http://schemas.microsoft.com/office/drawing/2014/main" id="{3FADD410-B846-48DC-A7F5-7CFDF43ADC9A}"/>
                  </a:ext>
                </a:extLst>
              </p:cNvPr>
              <p:cNvSpPr>
                <a:spLocks/>
              </p:cNvSpPr>
              <p:nvPr/>
            </p:nvSpPr>
            <p:spPr bwMode="auto">
              <a:xfrm>
                <a:off x="5549901" y="2833688"/>
                <a:ext cx="38100" cy="41275"/>
              </a:xfrm>
              <a:custGeom>
                <a:avLst/>
                <a:gdLst>
                  <a:gd name="T0" fmla="*/ 0 w 48"/>
                  <a:gd name="T1" fmla="*/ 51 h 51"/>
                  <a:gd name="T2" fmla="*/ 0 w 48"/>
                  <a:gd name="T3" fmla="*/ 24 h 51"/>
                  <a:gd name="T4" fmla="*/ 0 w 48"/>
                  <a:gd name="T5" fmla="*/ 24 h 51"/>
                  <a:gd name="T6" fmla="*/ 5 w 48"/>
                  <a:gd name="T7" fmla="*/ 24 h 51"/>
                  <a:gd name="T8" fmla="*/ 8 w 48"/>
                  <a:gd name="T9" fmla="*/ 22 h 51"/>
                  <a:gd name="T10" fmla="*/ 15 w 48"/>
                  <a:gd name="T11" fmla="*/ 17 h 51"/>
                  <a:gd name="T12" fmla="*/ 19 w 48"/>
                  <a:gd name="T13" fmla="*/ 8 h 51"/>
                  <a:gd name="T14" fmla="*/ 20 w 48"/>
                  <a:gd name="T15" fmla="*/ 0 h 51"/>
                  <a:gd name="T16" fmla="*/ 48 w 48"/>
                  <a:gd name="T17" fmla="*/ 0 h 51"/>
                  <a:gd name="T18" fmla="*/ 48 w 48"/>
                  <a:gd name="T19" fmla="*/ 0 h 51"/>
                  <a:gd name="T20" fmla="*/ 46 w 48"/>
                  <a:gd name="T21" fmla="*/ 10 h 51"/>
                  <a:gd name="T22" fmla="*/ 44 w 48"/>
                  <a:gd name="T23" fmla="*/ 20 h 51"/>
                  <a:gd name="T24" fmla="*/ 39 w 48"/>
                  <a:gd name="T25" fmla="*/ 29 h 51"/>
                  <a:gd name="T26" fmla="*/ 34 w 48"/>
                  <a:gd name="T27" fmla="*/ 36 h 51"/>
                  <a:gd name="T28" fmla="*/ 27 w 48"/>
                  <a:gd name="T29" fmla="*/ 43 h 51"/>
                  <a:gd name="T30" fmla="*/ 19 w 48"/>
                  <a:gd name="T31" fmla="*/ 48 h 51"/>
                  <a:gd name="T32" fmla="*/ 10 w 48"/>
                  <a:gd name="T33" fmla="*/ 50 h 51"/>
                  <a:gd name="T34" fmla="*/ 0 w 48"/>
                  <a:gd name="T35" fmla="*/ 51 h 51"/>
                  <a:gd name="T36" fmla="*/ 0 w 48"/>
                  <a:gd name="T3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51">
                    <a:moveTo>
                      <a:pt x="0" y="51"/>
                    </a:moveTo>
                    <a:lnTo>
                      <a:pt x="0" y="24"/>
                    </a:lnTo>
                    <a:lnTo>
                      <a:pt x="0" y="24"/>
                    </a:lnTo>
                    <a:lnTo>
                      <a:pt x="5" y="24"/>
                    </a:lnTo>
                    <a:lnTo>
                      <a:pt x="8" y="22"/>
                    </a:lnTo>
                    <a:lnTo>
                      <a:pt x="15" y="17"/>
                    </a:lnTo>
                    <a:lnTo>
                      <a:pt x="19" y="8"/>
                    </a:lnTo>
                    <a:lnTo>
                      <a:pt x="20" y="0"/>
                    </a:lnTo>
                    <a:lnTo>
                      <a:pt x="48" y="0"/>
                    </a:lnTo>
                    <a:lnTo>
                      <a:pt x="48" y="0"/>
                    </a:lnTo>
                    <a:lnTo>
                      <a:pt x="46" y="10"/>
                    </a:lnTo>
                    <a:lnTo>
                      <a:pt x="44" y="20"/>
                    </a:lnTo>
                    <a:lnTo>
                      <a:pt x="39" y="29"/>
                    </a:lnTo>
                    <a:lnTo>
                      <a:pt x="34" y="36"/>
                    </a:lnTo>
                    <a:lnTo>
                      <a:pt x="27" y="43"/>
                    </a:lnTo>
                    <a:lnTo>
                      <a:pt x="19" y="48"/>
                    </a:lnTo>
                    <a:lnTo>
                      <a:pt x="10" y="50"/>
                    </a:lnTo>
                    <a:lnTo>
                      <a:pt x="0" y="51"/>
                    </a:lnTo>
                    <a:lnTo>
                      <a:pt x="0"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2" name="Freeform 197">
                <a:extLst>
                  <a:ext uri="{FF2B5EF4-FFF2-40B4-BE49-F238E27FC236}">
                    <a16:creationId xmlns:a16="http://schemas.microsoft.com/office/drawing/2014/main" id="{ACE49828-7890-4789-93D5-83FD9A4BFA18}"/>
                  </a:ext>
                </a:extLst>
              </p:cNvPr>
              <p:cNvSpPr>
                <a:spLocks noEditPoints="1"/>
              </p:cNvSpPr>
              <p:nvPr/>
            </p:nvSpPr>
            <p:spPr bwMode="auto">
              <a:xfrm>
                <a:off x="5505451" y="2673350"/>
                <a:ext cx="82550" cy="158750"/>
              </a:xfrm>
              <a:custGeom>
                <a:avLst/>
                <a:gdLst>
                  <a:gd name="T0" fmla="*/ 103 w 103"/>
                  <a:gd name="T1" fmla="*/ 51 h 199"/>
                  <a:gd name="T2" fmla="*/ 99 w 103"/>
                  <a:gd name="T3" fmla="*/ 31 h 199"/>
                  <a:gd name="T4" fmla="*/ 87 w 103"/>
                  <a:gd name="T5" fmla="*/ 15 h 199"/>
                  <a:gd name="T6" fmla="*/ 72 w 103"/>
                  <a:gd name="T7" fmla="*/ 3 h 199"/>
                  <a:gd name="T8" fmla="*/ 51 w 103"/>
                  <a:gd name="T9" fmla="*/ 0 h 199"/>
                  <a:gd name="T10" fmla="*/ 41 w 103"/>
                  <a:gd name="T11" fmla="*/ 1 h 199"/>
                  <a:gd name="T12" fmla="*/ 22 w 103"/>
                  <a:gd name="T13" fmla="*/ 8 h 199"/>
                  <a:gd name="T14" fmla="*/ 8 w 103"/>
                  <a:gd name="T15" fmla="*/ 22 h 199"/>
                  <a:gd name="T16" fmla="*/ 1 w 103"/>
                  <a:gd name="T17" fmla="*/ 41 h 199"/>
                  <a:gd name="T18" fmla="*/ 0 w 103"/>
                  <a:gd name="T19" fmla="*/ 51 h 199"/>
                  <a:gd name="T20" fmla="*/ 6 w 103"/>
                  <a:gd name="T21" fmla="*/ 72 h 199"/>
                  <a:gd name="T22" fmla="*/ 20 w 103"/>
                  <a:gd name="T23" fmla="*/ 87 h 199"/>
                  <a:gd name="T24" fmla="*/ 41 w 103"/>
                  <a:gd name="T25" fmla="*/ 103 h 199"/>
                  <a:gd name="T26" fmla="*/ 41 w 103"/>
                  <a:gd name="T27" fmla="*/ 153 h 199"/>
                  <a:gd name="T28" fmla="*/ 24 w 103"/>
                  <a:gd name="T29" fmla="*/ 158 h 199"/>
                  <a:gd name="T30" fmla="*/ 12 w 103"/>
                  <a:gd name="T31" fmla="*/ 168 h 199"/>
                  <a:gd name="T32" fmla="*/ 3 w 103"/>
                  <a:gd name="T33" fmla="*/ 182 h 199"/>
                  <a:gd name="T34" fmla="*/ 0 w 103"/>
                  <a:gd name="T35" fmla="*/ 199 h 199"/>
                  <a:gd name="T36" fmla="*/ 27 w 103"/>
                  <a:gd name="T37" fmla="*/ 199 h 199"/>
                  <a:gd name="T38" fmla="*/ 29 w 103"/>
                  <a:gd name="T39" fmla="*/ 191 h 199"/>
                  <a:gd name="T40" fmla="*/ 43 w 103"/>
                  <a:gd name="T41" fmla="*/ 180 h 199"/>
                  <a:gd name="T42" fmla="*/ 68 w 103"/>
                  <a:gd name="T43" fmla="*/ 179 h 199"/>
                  <a:gd name="T44" fmla="*/ 68 w 103"/>
                  <a:gd name="T45" fmla="*/ 99 h 199"/>
                  <a:gd name="T46" fmla="*/ 82 w 103"/>
                  <a:gd name="T47" fmla="*/ 93 h 199"/>
                  <a:gd name="T48" fmla="*/ 93 w 103"/>
                  <a:gd name="T49" fmla="*/ 80 h 199"/>
                  <a:gd name="T50" fmla="*/ 101 w 103"/>
                  <a:gd name="T51" fmla="*/ 67 h 199"/>
                  <a:gd name="T52" fmla="*/ 103 w 103"/>
                  <a:gd name="T53" fmla="*/ 51 h 199"/>
                  <a:gd name="T54" fmla="*/ 51 w 103"/>
                  <a:gd name="T55" fmla="*/ 75 h 199"/>
                  <a:gd name="T56" fmla="*/ 43 w 103"/>
                  <a:gd name="T57" fmla="*/ 74 h 199"/>
                  <a:gd name="T58" fmla="*/ 29 w 103"/>
                  <a:gd name="T59" fmla="*/ 60 h 199"/>
                  <a:gd name="T60" fmla="*/ 27 w 103"/>
                  <a:gd name="T61" fmla="*/ 51 h 199"/>
                  <a:gd name="T62" fmla="*/ 34 w 103"/>
                  <a:gd name="T63" fmla="*/ 34 h 199"/>
                  <a:gd name="T64" fmla="*/ 51 w 103"/>
                  <a:gd name="T65" fmla="*/ 27 h 199"/>
                  <a:gd name="T66" fmla="*/ 60 w 103"/>
                  <a:gd name="T67" fmla="*/ 29 h 199"/>
                  <a:gd name="T68" fmla="*/ 74 w 103"/>
                  <a:gd name="T69" fmla="*/ 43 h 199"/>
                  <a:gd name="T70" fmla="*/ 75 w 103"/>
                  <a:gd name="T71" fmla="*/ 51 h 199"/>
                  <a:gd name="T72" fmla="*/ 68 w 103"/>
                  <a:gd name="T73" fmla="*/ 68 h 199"/>
                  <a:gd name="T74" fmla="*/ 51 w 103"/>
                  <a:gd name="T75" fmla="*/ 7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3" h="199">
                    <a:moveTo>
                      <a:pt x="103" y="51"/>
                    </a:moveTo>
                    <a:lnTo>
                      <a:pt x="103" y="51"/>
                    </a:lnTo>
                    <a:lnTo>
                      <a:pt x="101" y="41"/>
                    </a:lnTo>
                    <a:lnTo>
                      <a:pt x="99" y="31"/>
                    </a:lnTo>
                    <a:lnTo>
                      <a:pt x="94" y="22"/>
                    </a:lnTo>
                    <a:lnTo>
                      <a:pt x="87" y="15"/>
                    </a:lnTo>
                    <a:lnTo>
                      <a:pt x="80" y="8"/>
                    </a:lnTo>
                    <a:lnTo>
                      <a:pt x="72" y="3"/>
                    </a:lnTo>
                    <a:lnTo>
                      <a:pt x="62" y="1"/>
                    </a:lnTo>
                    <a:lnTo>
                      <a:pt x="51" y="0"/>
                    </a:lnTo>
                    <a:lnTo>
                      <a:pt x="51" y="0"/>
                    </a:lnTo>
                    <a:lnTo>
                      <a:pt x="41" y="1"/>
                    </a:lnTo>
                    <a:lnTo>
                      <a:pt x="31" y="3"/>
                    </a:lnTo>
                    <a:lnTo>
                      <a:pt x="22" y="8"/>
                    </a:lnTo>
                    <a:lnTo>
                      <a:pt x="15" y="15"/>
                    </a:lnTo>
                    <a:lnTo>
                      <a:pt x="8" y="22"/>
                    </a:lnTo>
                    <a:lnTo>
                      <a:pt x="3" y="31"/>
                    </a:lnTo>
                    <a:lnTo>
                      <a:pt x="1" y="41"/>
                    </a:lnTo>
                    <a:lnTo>
                      <a:pt x="0" y="51"/>
                    </a:lnTo>
                    <a:lnTo>
                      <a:pt x="0" y="51"/>
                    </a:lnTo>
                    <a:lnTo>
                      <a:pt x="1" y="62"/>
                    </a:lnTo>
                    <a:lnTo>
                      <a:pt x="6" y="72"/>
                    </a:lnTo>
                    <a:lnTo>
                      <a:pt x="13" y="80"/>
                    </a:lnTo>
                    <a:lnTo>
                      <a:pt x="20" y="87"/>
                    </a:lnTo>
                    <a:lnTo>
                      <a:pt x="34" y="99"/>
                    </a:lnTo>
                    <a:lnTo>
                      <a:pt x="41" y="103"/>
                    </a:lnTo>
                    <a:lnTo>
                      <a:pt x="41" y="153"/>
                    </a:lnTo>
                    <a:lnTo>
                      <a:pt x="41" y="153"/>
                    </a:lnTo>
                    <a:lnTo>
                      <a:pt x="32" y="155"/>
                    </a:lnTo>
                    <a:lnTo>
                      <a:pt x="24" y="158"/>
                    </a:lnTo>
                    <a:lnTo>
                      <a:pt x="17" y="163"/>
                    </a:lnTo>
                    <a:lnTo>
                      <a:pt x="12" y="168"/>
                    </a:lnTo>
                    <a:lnTo>
                      <a:pt x="6" y="175"/>
                    </a:lnTo>
                    <a:lnTo>
                      <a:pt x="3" y="182"/>
                    </a:lnTo>
                    <a:lnTo>
                      <a:pt x="0" y="191"/>
                    </a:lnTo>
                    <a:lnTo>
                      <a:pt x="0" y="199"/>
                    </a:lnTo>
                    <a:lnTo>
                      <a:pt x="27" y="199"/>
                    </a:lnTo>
                    <a:lnTo>
                      <a:pt x="27" y="199"/>
                    </a:lnTo>
                    <a:lnTo>
                      <a:pt x="27" y="194"/>
                    </a:lnTo>
                    <a:lnTo>
                      <a:pt x="29" y="191"/>
                    </a:lnTo>
                    <a:lnTo>
                      <a:pt x="34" y="184"/>
                    </a:lnTo>
                    <a:lnTo>
                      <a:pt x="43" y="180"/>
                    </a:lnTo>
                    <a:lnTo>
                      <a:pt x="51" y="179"/>
                    </a:lnTo>
                    <a:lnTo>
                      <a:pt x="68" y="179"/>
                    </a:lnTo>
                    <a:lnTo>
                      <a:pt x="68" y="99"/>
                    </a:lnTo>
                    <a:lnTo>
                      <a:pt x="68" y="99"/>
                    </a:lnTo>
                    <a:lnTo>
                      <a:pt x="75" y="96"/>
                    </a:lnTo>
                    <a:lnTo>
                      <a:pt x="82" y="93"/>
                    </a:lnTo>
                    <a:lnTo>
                      <a:pt x="87" y="87"/>
                    </a:lnTo>
                    <a:lnTo>
                      <a:pt x="93" y="80"/>
                    </a:lnTo>
                    <a:lnTo>
                      <a:pt x="98" y="75"/>
                    </a:lnTo>
                    <a:lnTo>
                      <a:pt x="101" y="67"/>
                    </a:lnTo>
                    <a:lnTo>
                      <a:pt x="103" y="60"/>
                    </a:lnTo>
                    <a:lnTo>
                      <a:pt x="103" y="51"/>
                    </a:lnTo>
                    <a:lnTo>
                      <a:pt x="103" y="51"/>
                    </a:lnTo>
                    <a:close/>
                    <a:moveTo>
                      <a:pt x="51" y="75"/>
                    </a:moveTo>
                    <a:lnTo>
                      <a:pt x="51" y="75"/>
                    </a:lnTo>
                    <a:lnTo>
                      <a:pt x="43" y="74"/>
                    </a:lnTo>
                    <a:lnTo>
                      <a:pt x="34" y="68"/>
                    </a:lnTo>
                    <a:lnTo>
                      <a:pt x="29" y="60"/>
                    </a:lnTo>
                    <a:lnTo>
                      <a:pt x="27" y="51"/>
                    </a:lnTo>
                    <a:lnTo>
                      <a:pt x="27" y="51"/>
                    </a:lnTo>
                    <a:lnTo>
                      <a:pt x="29" y="43"/>
                    </a:lnTo>
                    <a:lnTo>
                      <a:pt x="34" y="34"/>
                    </a:lnTo>
                    <a:lnTo>
                      <a:pt x="43" y="29"/>
                    </a:lnTo>
                    <a:lnTo>
                      <a:pt x="51" y="27"/>
                    </a:lnTo>
                    <a:lnTo>
                      <a:pt x="51" y="27"/>
                    </a:lnTo>
                    <a:lnTo>
                      <a:pt x="60" y="29"/>
                    </a:lnTo>
                    <a:lnTo>
                      <a:pt x="68" y="34"/>
                    </a:lnTo>
                    <a:lnTo>
                      <a:pt x="74" y="43"/>
                    </a:lnTo>
                    <a:lnTo>
                      <a:pt x="75" y="51"/>
                    </a:lnTo>
                    <a:lnTo>
                      <a:pt x="75" y="51"/>
                    </a:lnTo>
                    <a:lnTo>
                      <a:pt x="74" y="60"/>
                    </a:lnTo>
                    <a:lnTo>
                      <a:pt x="68" y="68"/>
                    </a:lnTo>
                    <a:lnTo>
                      <a:pt x="60" y="74"/>
                    </a:lnTo>
                    <a:lnTo>
                      <a:pt x="51" y="75"/>
                    </a:lnTo>
                    <a:lnTo>
                      <a:pt x="51"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3" name="Freeform 198">
                <a:extLst>
                  <a:ext uri="{FF2B5EF4-FFF2-40B4-BE49-F238E27FC236}">
                    <a16:creationId xmlns:a16="http://schemas.microsoft.com/office/drawing/2014/main" id="{71C857F5-FCD4-4A68-87AB-613612840F28}"/>
                  </a:ext>
                </a:extLst>
              </p:cNvPr>
              <p:cNvSpPr>
                <a:spLocks noEditPoints="1"/>
              </p:cNvSpPr>
              <p:nvPr/>
            </p:nvSpPr>
            <p:spPr bwMode="auto">
              <a:xfrm>
                <a:off x="5308601" y="2838450"/>
                <a:ext cx="492125" cy="425450"/>
              </a:xfrm>
              <a:custGeom>
                <a:avLst/>
                <a:gdLst>
                  <a:gd name="T0" fmla="*/ 365 w 619"/>
                  <a:gd name="T1" fmla="*/ 34 h 535"/>
                  <a:gd name="T2" fmla="*/ 351 w 619"/>
                  <a:gd name="T3" fmla="*/ 58 h 535"/>
                  <a:gd name="T4" fmla="*/ 351 w 619"/>
                  <a:gd name="T5" fmla="*/ 58 h 535"/>
                  <a:gd name="T6" fmla="*/ 399 w 619"/>
                  <a:gd name="T7" fmla="*/ 81 h 535"/>
                  <a:gd name="T8" fmla="*/ 456 w 619"/>
                  <a:gd name="T9" fmla="*/ 105 h 535"/>
                  <a:gd name="T10" fmla="*/ 557 w 619"/>
                  <a:gd name="T11" fmla="*/ 150 h 535"/>
                  <a:gd name="T12" fmla="*/ 55 w 619"/>
                  <a:gd name="T13" fmla="*/ 150 h 535"/>
                  <a:gd name="T14" fmla="*/ 296 w 619"/>
                  <a:gd name="T15" fmla="*/ 24 h 535"/>
                  <a:gd name="T16" fmla="*/ 282 w 619"/>
                  <a:gd name="T17" fmla="*/ 0 h 535"/>
                  <a:gd name="T18" fmla="*/ 0 w 619"/>
                  <a:gd name="T19" fmla="*/ 150 h 535"/>
                  <a:gd name="T20" fmla="*/ 0 w 619"/>
                  <a:gd name="T21" fmla="*/ 535 h 535"/>
                  <a:gd name="T22" fmla="*/ 619 w 619"/>
                  <a:gd name="T23" fmla="*/ 535 h 535"/>
                  <a:gd name="T24" fmla="*/ 619 w 619"/>
                  <a:gd name="T25" fmla="*/ 150 h 535"/>
                  <a:gd name="T26" fmla="*/ 619 w 619"/>
                  <a:gd name="T27" fmla="*/ 150 h 535"/>
                  <a:gd name="T28" fmla="*/ 521 w 619"/>
                  <a:gd name="T29" fmla="*/ 107 h 535"/>
                  <a:gd name="T30" fmla="*/ 439 w 619"/>
                  <a:gd name="T31" fmla="*/ 69 h 535"/>
                  <a:gd name="T32" fmla="*/ 365 w 619"/>
                  <a:gd name="T33" fmla="*/ 34 h 535"/>
                  <a:gd name="T34" fmla="*/ 365 w 619"/>
                  <a:gd name="T35" fmla="*/ 34 h 535"/>
                  <a:gd name="T36" fmla="*/ 592 w 619"/>
                  <a:gd name="T37" fmla="*/ 508 h 535"/>
                  <a:gd name="T38" fmla="*/ 27 w 619"/>
                  <a:gd name="T39" fmla="*/ 508 h 535"/>
                  <a:gd name="T40" fmla="*/ 27 w 619"/>
                  <a:gd name="T41" fmla="*/ 177 h 535"/>
                  <a:gd name="T42" fmla="*/ 592 w 619"/>
                  <a:gd name="T43" fmla="*/ 177 h 535"/>
                  <a:gd name="T44" fmla="*/ 592 w 619"/>
                  <a:gd name="T45" fmla="*/ 508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9" h="535">
                    <a:moveTo>
                      <a:pt x="365" y="34"/>
                    </a:moveTo>
                    <a:lnTo>
                      <a:pt x="351" y="58"/>
                    </a:lnTo>
                    <a:lnTo>
                      <a:pt x="351" y="58"/>
                    </a:lnTo>
                    <a:lnTo>
                      <a:pt x="399" y="81"/>
                    </a:lnTo>
                    <a:lnTo>
                      <a:pt x="456" y="105"/>
                    </a:lnTo>
                    <a:lnTo>
                      <a:pt x="557" y="150"/>
                    </a:lnTo>
                    <a:lnTo>
                      <a:pt x="55" y="150"/>
                    </a:lnTo>
                    <a:lnTo>
                      <a:pt x="296" y="24"/>
                    </a:lnTo>
                    <a:lnTo>
                      <a:pt x="282" y="0"/>
                    </a:lnTo>
                    <a:lnTo>
                      <a:pt x="0" y="150"/>
                    </a:lnTo>
                    <a:lnTo>
                      <a:pt x="0" y="535"/>
                    </a:lnTo>
                    <a:lnTo>
                      <a:pt x="619" y="535"/>
                    </a:lnTo>
                    <a:lnTo>
                      <a:pt x="619" y="150"/>
                    </a:lnTo>
                    <a:lnTo>
                      <a:pt x="619" y="150"/>
                    </a:lnTo>
                    <a:lnTo>
                      <a:pt x="521" y="107"/>
                    </a:lnTo>
                    <a:lnTo>
                      <a:pt x="439" y="69"/>
                    </a:lnTo>
                    <a:lnTo>
                      <a:pt x="365" y="34"/>
                    </a:lnTo>
                    <a:lnTo>
                      <a:pt x="365" y="34"/>
                    </a:lnTo>
                    <a:close/>
                    <a:moveTo>
                      <a:pt x="592" y="508"/>
                    </a:moveTo>
                    <a:lnTo>
                      <a:pt x="27" y="508"/>
                    </a:lnTo>
                    <a:lnTo>
                      <a:pt x="27" y="177"/>
                    </a:lnTo>
                    <a:lnTo>
                      <a:pt x="592" y="177"/>
                    </a:lnTo>
                    <a:lnTo>
                      <a:pt x="592" y="5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51" name="Group 250">
            <a:extLst>
              <a:ext uri="{FF2B5EF4-FFF2-40B4-BE49-F238E27FC236}">
                <a16:creationId xmlns:a16="http://schemas.microsoft.com/office/drawing/2014/main" id="{8814E789-552B-4B88-B4A1-6518A6D364BC}"/>
              </a:ext>
            </a:extLst>
          </p:cNvPr>
          <p:cNvGrpSpPr/>
          <p:nvPr/>
        </p:nvGrpSpPr>
        <p:grpSpPr>
          <a:xfrm>
            <a:off x="5405364" y="2227172"/>
            <a:ext cx="464653" cy="460429"/>
            <a:chOff x="1033749" y="2353930"/>
            <a:chExt cx="464653" cy="460429"/>
          </a:xfrm>
        </p:grpSpPr>
        <p:pic>
          <p:nvPicPr>
            <p:cNvPr id="252" name="Picture 251">
              <a:extLst>
                <a:ext uri="{FF2B5EF4-FFF2-40B4-BE49-F238E27FC236}">
                  <a16:creationId xmlns:a16="http://schemas.microsoft.com/office/drawing/2014/main" id="{6B2A4813-5844-4B22-B81E-D32649C9A776}"/>
                </a:ext>
              </a:extLst>
            </p:cNvPr>
            <p:cNvPicPr>
              <a:picLocks noChangeAspect="1"/>
            </p:cNvPicPr>
            <p:nvPr/>
          </p:nvPicPr>
          <p:blipFill>
            <a:blip r:embed="rId10"/>
            <a:stretch>
              <a:fillRect/>
            </a:stretch>
          </p:blipFill>
          <p:spPr>
            <a:xfrm>
              <a:off x="1033749" y="2353930"/>
              <a:ext cx="464653" cy="460429"/>
            </a:xfrm>
            <a:prstGeom prst="rect">
              <a:avLst/>
            </a:prstGeom>
          </p:spPr>
        </p:pic>
        <p:grpSp>
          <p:nvGrpSpPr>
            <p:cNvPr id="253" name="Group 252">
              <a:extLst>
                <a:ext uri="{FF2B5EF4-FFF2-40B4-BE49-F238E27FC236}">
                  <a16:creationId xmlns:a16="http://schemas.microsoft.com/office/drawing/2014/main" id="{5FD36D1D-0E68-4F9C-BE75-3A043DA16A2F}"/>
                </a:ext>
              </a:extLst>
            </p:cNvPr>
            <p:cNvGrpSpPr/>
            <p:nvPr/>
          </p:nvGrpSpPr>
          <p:grpSpPr>
            <a:xfrm>
              <a:off x="1130455" y="2395519"/>
              <a:ext cx="264404" cy="317284"/>
              <a:chOff x="5308601" y="2673350"/>
              <a:chExt cx="492125" cy="590550"/>
            </a:xfrm>
            <a:solidFill>
              <a:srgbClr val="F2F2F2"/>
            </a:solidFill>
          </p:grpSpPr>
          <p:sp>
            <p:nvSpPr>
              <p:cNvPr id="254" name="Rectangle 188">
                <a:extLst>
                  <a:ext uri="{FF2B5EF4-FFF2-40B4-BE49-F238E27FC236}">
                    <a16:creationId xmlns:a16="http://schemas.microsoft.com/office/drawing/2014/main" id="{17EEE7D0-5F07-4226-8741-96202CF00D1B}"/>
                  </a:ext>
                </a:extLst>
              </p:cNvPr>
              <p:cNvSpPr>
                <a:spLocks noChangeArrowheads="1"/>
              </p:cNvSpPr>
              <p:nvPr/>
            </p:nvSpPr>
            <p:spPr bwMode="auto">
              <a:xfrm>
                <a:off x="5375276" y="2990850"/>
                <a:ext cx="9525" cy="239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Rectangle 189">
                <a:extLst>
                  <a:ext uri="{FF2B5EF4-FFF2-40B4-BE49-F238E27FC236}">
                    <a16:creationId xmlns:a16="http://schemas.microsoft.com/office/drawing/2014/main" id="{4F3A4D70-EE49-49B8-A4AF-80B9057615B4}"/>
                  </a:ext>
                </a:extLst>
              </p:cNvPr>
              <p:cNvSpPr>
                <a:spLocks noChangeArrowheads="1"/>
              </p:cNvSpPr>
              <p:nvPr/>
            </p:nvSpPr>
            <p:spPr bwMode="auto">
              <a:xfrm>
                <a:off x="5424488" y="2990850"/>
                <a:ext cx="9525" cy="239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Rectangle 190">
                <a:extLst>
                  <a:ext uri="{FF2B5EF4-FFF2-40B4-BE49-F238E27FC236}">
                    <a16:creationId xmlns:a16="http://schemas.microsoft.com/office/drawing/2014/main" id="{09C91D09-0DB8-4A93-9B7A-EE4F069B2F4A}"/>
                  </a:ext>
                </a:extLst>
              </p:cNvPr>
              <p:cNvSpPr>
                <a:spLocks noChangeArrowheads="1"/>
              </p:cNvSpPr>
              <p:nvPr/>
            </p:nvSpPr>
            <p:spPr bwMode="auto">
              <a:xfrm>
                <a:off x="5473701" y="2990850"/>
                <a:ext cx="9525" cy="239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7" name="Rectangle 191">
                <a:extLst>
                  <a:ext uri="{FF2B5EF4-FFF2-40B4-BE49-F238E27FC236}">
                    <a16:creationId xmlns:a16="http://schemas.microsoft.com/office/drawing/2014/main" id="{E21AD522-99E4-429D-A425-DA446133D848}"/>
                  </a:ext>
                </a:extLst>
              </p:cNvPr>
              <p:cNvSpPr>
                <a:spLocks noChangeArrowheads="1"/>
              </p:cNvSpPr>
              <p:nvPr/>
            </p:nvSpPr>
            <p:spPr bwMode="auto">
              <a:xfrm>
                <a:off x="5522913" y="2990850"/>
                <a:ext cx="9525" cy="239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Rectangle 192">
                <a:extLst>
                  <a:ext uri="{FF2B5EF4-FFF2-40B4-BE49-F238E27FC236}">
                    <a16:creationId xmlns:a16="http://schemas.microsoft.com/office/drawing/2014/main" id="{16D422BB-E0E1-49AD-8FD5-805C008FD4B8}"/>
                  </a:ext>
                </a:extLst>
              </p:cNvPr>
              <p:cNvSpPr>
                <a:spLocks noChangeArrowheads="1"/>
              </p:cNvSpPr>
              <p:nvPr/>
            </p:nvSpPr>
            <p:spPr bwMode="auto">
              <a:xfrm>
                <a:off x="5576888" y="2990850"/>
                <a:ext cx="11113" cy="239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9" name="Rectangle 193">
                <a:extLst>
                  <a:ext uri="{FF2B5EF4-FFF2-40B4-BE49-F238E27FC236}">
                    <a16:creationId xmlns:a16="http://schemas.microsoft.com/office/drawing/2014/main" id="{69E45C52-5C25-4F46-A6CD-DF3A22F4B8E7}"/>
                  </a:ext>
                </a:extLst>
              </p:cNvPr>
              <p:cNvSpPr>
                <a:spLocks noChangeArrowheads="1"/>
              </p:cNvSpPr>
              <p:nvPr/>
            </p:nvSpPr>
            <p:spPr bwMode="auto">
              <a:xfrm>
                <a:off x="5626101" y="2990850"/>
                <a:ext cx="11113" cy="239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Rectangle 194">
                <a:extLst>
                  <a:ext uri="{FF2B5EF4-FFF2-40B4-BE49-F238E27FC236}">
                    <a16:creationId xmlns:a16="http://schemas.microsoft.com/office/drawing/2014/main" id="{5BCC1185-BD1E-46D7-AA93-2CC926377499}"/>
                  </a:ext>
                </a:extLst>
              </p:cNvPr>
              <p:cNvSpPr>
                <a:spLocks noChangeArrowheads="1"/>
              </p:cNvSpPr>
              <p:nvPr/>
            </p:nvSpPr>
            <p:spPr bwMode="auto">
              <a:xfrm>
                <a:off x="5675313" y="2990850"/>
                <a:ext cx="11113" cy="239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1" name="Rectangle 195">
                <a:extLst>
                  <a:ext uri="{FF2B5EF4-FFF2-40B4-BE49-F238E27FC236}">
                    <a16:creationId xmlns:a16="http://schemas.microsoft.com/office/drawing/2014/main" id="{E642883B-45C0-4A5B-8E80-C5DA7C03ADF2}"/>
                  </a:ext>
                </a:extLst>
              </p:cNvPr>
              <p:cNvSpPr>
                <a:spLocks noChangeArrowheads="1"/>
              </p:cNvSpPr>
              <p:nvPr/>
            </p:nvSpPr>
            <p:spPr bwMode="auto">
              <a:xfrm>
                <a:off x="5724526" y="2990850"/>
                <a:ext cx="11113" cy="2397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Freeform 196">
                <a:extLst>
                  <a:ext uri="{FF2B5EF4-FFF2-40B4-BE49-F238E27FC236}">
                    <a16:creationId xmlns:a16="http://schemas.microsoft.com/office/drawing/2014/main" id="{E5B4D6EB-3BC9-49D1-92E3-3E42EC2D6EDE}"/>
                  </a:ext>
                </a:extLst>
              </p:cNvPr>
              <p:cNvSpPr>
                <a:spLocks/>
              </p:cNvSpPr>
              <p:nvPr/>
            </p:nvSpPr>
            <p:spPr bwMode="auto">
              <a:xfrm>
                <a:off x="5549901" y="2833688"/>
                <a:ext cx="38100" cy="41275"/>
              </a:xfrm>
              <a:custGeom>
                <a:avLst/>
                <a:gdLst>
                  <a:gd name="T0" fmla="*/ 0 w 48"/>
                  <a:gd name="T1" fmla="*/ 51 h 51"/>
                  <a:gd name="T2" fmla="*/ 0 w 48"/>
                  <a:gd name="T3" fmla="*/ 24 h 51"/>
                  <a:gd name="T4" fmla="*/ 0 w 48"/>
                  <a:gd name="T5" fmla="*/ 24 h 51"/>
                  <a:gd name="T6" fmla="*/ 5 w 48"/>
                  <a:gd name="T7" fmla="*/ 24 h 51"/>
                  <a:gd name="T8" fmla="*/ 8 w 48"/>
                  <a:gd name="T9" fmla="*/ 22 h 51"/>
                  <a:gd name="T10" fmla="*/ 15 w 48"/>
                  <a:gd name="T11" fmla="*/ 17 h 51"/>
                  <a:gd name="T12" fmla="*/ 19 w 48"/>
                  <a:gd name="T13" fmla="*/ 8 h 51"/>
                  <a:gd name="T14" fmla="*/ 20 w 48"/>
                  <a:gd name="T15" fmla="*/ 0 h 51"/>
                  <a:gd name="T16" fmla="*/ 48 w 48"/>
                  <a:gd name="T17" fmla="*/ 0 h 51"/>
                  <a:gd name="T18" fmla="*/ 48 w 48"/>
                  <a:gd name="T19" fmla="*/ 0 h 51"/>
                  <a:gd name="T20" fmla="*/ 46 w 48"/>
                  <a:gd name="T21" fmla="*/ 10 h 51"/>
                  <a:gd name="T22" fmla="*/ 44 w 48"/>
                  <a:gd name="T23" fmla="*/ 20 h 51"/>
                  <a:gd name="T24" fmla="*/ 39 w 48"/>
                  <a:gd name="T25" fmla="*/ 29 h 51"/>
                  <a:gd name="T26" fmla="*/ 34 w 48"/>
                  <a:gd name="T27" fmla="*/ 36 h 51"/>
                  <a:gd name="T28" fmla="*/ 27 w 48"/>
                  <a:gd name="T29" fmla="*/ 43 h 51"/>
                  <a:gd name="T30" fmla="*/ 19 w 48"/>
                  <a:gd name="T31" fmla="*/ 48 h 51"/>
                  <a:gd name="T32" fmla="*/ 10 w 48"/>
                  <a:gd name="T33" fmla="*/ 50 h 51"/>
                  <a:gd name="T34" fmla="*/ 0 w 48"/>
                  <a:gd name="T35" fmla="*/ 51 h 51"/>
                  <a:gd name="T36" fmla="*/ 0 w 48"/>
                  <a:gd name="T3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51">
                    <a:moveTo>
                      <a:pt x="0" y="51"/>
                    </a:moveTo>
                    <a:lnTo>
                      <a:pt x="0" y="24"/>
                    </a:lnTo>
                    <a:lnTo>
                      <a:pt x="0" y="24"/>
                    </a:lnTo>
                    <a:lnTo>
                      <a:pt x="5" y="24"/>
                    </a:lnTo>
                    <a:lnTo>
                      <a:pt x="8" y="22"/>
                    </a:lnTo>
                    <a:lnTo>
                      <a:pt x="15" y="17"/>
                    </a:lnTo>
                    <a:lnTo>
                      <a:pt x="19" y="8"/>
                    </a:lnTo>
                    <a:lnTo>
                      <a:pt x="20" y="0"/>
                    </a:lnTo>
                    <a:lnTo>
                      <a:pt x="48" y="0"/>
                    </a:lnTo>
                    <a:lnTo>
                      <a:pt x="48" y="0"/>
                    </a:lnTo>
                    <a:lnTo>
                      <a:pt x="46" y="10"/>
                    </a:lnTo>
                    <a:lnTo>
                      <a:pt x="44" y="20"/>
                    </a:lnTo>
                    <a:lnTo>
                      <a:pt x="39" y="29"/>
                    </a:lnTo>
                    <a:lnTo>
                      <a:pt x="34" y="36"/>
                    </a:lnTo>
                    <a:lnTo>
                      <a:pt x="27" y="43"/>
                    </a:lnTo>
                    <a:lnTo>
                      <a:pt x="19" y="48"/>
                    </a:lnTo>
                    <a:lnTo>
                      <a:pt x="10" y="50"/>
                    </a:lnTo>
                    <a:lnTo>
                      <a:pt x="0" y="51"/>
                    </a:lnTo>
                    <a:lnTo>
                      <a:pt x="0"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197">
                <a:extLst>
                  <a:ext uri="{FF2B5EF4-FFF2-40B4-BE49-F238E27FC236}">
                    <a16:creationId xmlns:a16="http://schemas.microsoft.com/office/drawing/2014/main" id="{2511BA6B-1089-47D7-9B23-D2FD010A840A}"/>
                  </a:ext>
                </a:extLst>
              </p:cNvPr>
              <p:cNvSpPr>
                <a:spLocks noEditPoints="1"/>
              </p:cNvSpPr>
              <p:nvPr/>
            </p:nvSpPr>
            <p:spPr bwMode="auto">
              <a:xfrm>
                <a:off x="5505451" y="2673350"/>
                <a:ext cx="82550" cy="158750"/>
              </a:xfrm>
              <a:custGeom>
                <a:avLst/>
                <a:gdLst>
                  <a:gd name="T0" fmla="*/ 103 w 103"/>
                  <a:gd name="T1" fmla="*/ 51 h 199"/>
                  <a:gd name="T2" fmla="*/ 99 w 103"/>
                  <a:gd name="T3" fmla="*/ 31 h 199"/>
                  <a:gd name="T4" fmla="*/ 87 w 103"/>
                  <a:gd name="T5" fmla="*/ 15 h 199"/>
                  <a:gd name="T6" fmla="*/ 72 w 103"/>
                  <a:gd name="T7" fmla="*/ 3 h 199"/>
                  <a:gd name="T8" fmla="*/ 51 w 103"/>
                  <a:gd name="T9" fmla="*/ 0 h 199"/>
                  <a:gd name="T10" fmla="*/ 41 w 103"/>
                  <a:gd name="T11" fmla="*/ 1 h 199"/>
                  <a:gd name="T12" fmla="*/ 22 w 103"/>
                  <a:gd name="T13" fmla="*/ 8 h 199"/>
                  <a:gd name="T14" fmla="*/ 8 w 103"/>
                  <a:gd name="T15" fmla="*/ 22 h 199"/>
                  <a:gd name="T16" fmla="*/ 1 w 103"/>
                  <a:gd name="T17" fmla="*/ 41 h 199"/>
                  <a:gd name="T18" fmla="*/ 0 w 103"/>
                  <a:gd name="T19" fmla="*/ 51 h 199"/>
                  <a:gd name="T20" fmla="*/ 6 w 103"/>
                  <a:gd name="T21" fmla="*/ 72 h 199"/>
                  <a:gd name="T22" fmla="*/ 20 w 103"/>
                  <a:gd name="T23" fmla="*/ 87 h 199"/>
                  <a:gd name="T24" fmla="*/ 41 w 103"/>
                  <a:gd name="T25" fmla="*/ 103 h 199"/>
                  <a:gd name="T26" fmla="*/ 41 w 103"/>
                  <a:gd name="T27" fmla="*/ 153 h 199"/>
                  <a:gd name="T28" fmla="*/ 24 w 103"/>
                  <a:gd name="T29" fmla="*/ 158 h 199"/>
                  <a:gd name="T30" fmla="*/ 12 w 103"/>
                  <a:gd name="T31" fmla="*/ 168 h 199"/>
                  <a:gd name="T32" fmla="*/ 3 w 103"/>
                  <a:gd name="T33" fmla="*/ 182 h 199"/>
                  <a:gd name="T34" fmla="*/ 0 w 103"/>
                  <a:gd name="T35" fmla="*/ 199 h 199"/>
                  <a:gd name="T36" fmla="*/ 27 w 103"/>
                  <a:gd name="T37" fmla="*/ 199 h 199"/>
                  <a:gd name="T38" fmla="*/ 29 w 103"/>
                  <a:gd name="T39" fmla="*/ 191 h 199"/>
                  <a:gd name="T40" fmla="*/ 43 w 103"/>
                  <a:gd name="T41" fmla="*/ 180 h 199"/>
                  <a:gd name="T42" fmla="*/ 68 w 103"/>
                  <a:gd name="T43" fmla="*/ 179 h 199"/>
                  <a:gd name="T44" fmla="*/ 68 w 103"/>
                  <a:gd name="T45" fmla="*/ 99 h 199"/>
                  <a:gd name="T46" fmla="*/ 82 w 103"/>
                  <a:gd name="T47" fmla="*/ 93 h 199"/>
                  <a:gd name="T48" fmla="*/ 93 w 103"/>
                  <a:gd name="T49" fmla="*/ 80 h 199"/>
                  <a:gd name="T50" fmla="*/ 101 w 103"/>
                  <a:gd name="T51" fmla="*/ 67 h 199"/>
                  <a:gd name="T52" fmla="*/ 103 w 103"/>
                  <a:gd name="T53" fmla="*/ 51 h 199"/>
                  <a:gd name="T54" fmla="*/ 51 w 103"/>
                  <a:gd name="T55" fmla="*/ 75 h 199"/>
                  <a:gd name="T56" fmla="*/ 43 w 103"/>
                  <a:gd name="T57" fmla="*/ 74 h 199"/>
                  <a:gd name="T58" fmla="*/ 29 w 103"/>
                  <a:gd name="T59" fmla="*/ 60 h 199"/>
                  <a:gd name="T60" fmla="*/ 27 w 103"/>
                  <a:gd name="T61" fmla="*/ 51 h 199"/>
                  <a:gd name="T62" fmla="*/ 34 w 103"/>
                  <a:gd name="T63" fmla="*/ 34 h 199"/>
                  <a:gd name="T64" fmla="*/ 51 w 103"/>
                  <a:gd name="T65" fmla="*/ 27 h 199"/>
                  <a:gd name="T66" fmla="*/ 60 w 103"/>
                  <a:gd name="T67" fmla="*/ 29 h 199"/>
                  <a:gd name="T68" fmla="*/ 74 w 103"/>
                  <a:gd name="T69" fmla="*/ 43 h 199"/>
                  <a:gd name="T70" fmla="*/ 75 w 103"/>
                  <a:gd name="T71" fmla="*/ 51 h 199"/>
                  <a:gd name="T72" fmla="*/ 68 w 103"/>
                  <a:gd name="T73" fmla="*/ 68 h 199"/>
                  <a:gd name="T74" fmla="*/ 51 w 103"/>
                  <a:gd name="T75" fmla="*/ 7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3" h="199">
                    <a:moveTo>
                      <a:pt x="103" y="51"/>
                    </a:moveTo>
                    <a:lnTo>
                      <a:pt x="103" y="51"/>
                    </a:lnTo>
                    <a:lnTo>
                      <a:pt x="101" y="41"/>
                    </a:lnTo>
                    <a:lnTo>
                      <a:pt x="99" y="31"/>
                    </a:lnTo>
                    <a:lnTo>
                      <a:pt x="94" y="22"/>
                    </a:lnTo>
                    <a:lnTo>
                      <a:pt x="87" y="15"/>
                    </a:lnTo>
                    <a:lnTo>
                      <a:pt x="80" y="8"/>
                    </a:lnTo>
                    <a:lnTo>
                      <a:pt x="72" y="3"/>
                    </a:lnTo>
                    <a:lnTo>
                      <a:pt x="62" y="1"/>
                    </a:lnTo>
                    <a:lnTo>
                      <a:pt x="51" y="0"/>
                    </a:lnTo>
                    <a:lnTo>
                      <a:pt x="51" y="0"/>
                    </a:lnTo>
                    <a:lnTo>
                      <a:pt x="41" y="1"/>
                    </a:lnTo>
                    <a:lnTo>
                      <a:pt x="31" y="3"/>
                    </a:lnTo>
                    <a:lnTo>
                      <a:pt x="22" y="8"/>
                    </a:lnTo>
                    <a:lnTo>
                      <a:pt x="15" y="15"/>
                    </a:lnTo>
                    <a:lnTo>
                      <a:pt x="8" y="22"/>
                    </a:lnTo>
                    <a:lnTo>
                      <a:pt x="3" y="31"/>
                    </a:lnTo>
                    <a:lnTo>
                      <a:pt x="1" y="41"/>
                    </a:lnTo>
                    <a:lnTo>
                      <a:pt x="0" y="51"/>
                    </a:lnTo>
                    <a:lnTo>
                      <a:pt x="0" y="51"/>
                    </a:lnTo>
                    <a:lnTo>
                      <a:pt x="1" y="62"/>
                    </a:lnTo>
                    <a:lnTo>
                      <a:pt x="6" y="72"/>
                    </a:lnTo>
                    <a:lnTo>
                      <a:pt x="13" y="80"/>
                    </a:lnTo>
                    <a:lnTo>
                      <a:pt x="20" y="87"/>
                    </a:lnTo>
                    <a:lnTo>
                      <a:pt x="34" y="99"/>
                    </a:lnTo>
                    <a:lnTo>
                      <a:pt x="41" y="103"/>
                    </a:lnTo>
                    <a:lnTo>
                      <a:pt x="41" y="153"/>
                    </a:lnTo>
                    <a:lnTo>
                      <a:pt x="41" y="153"/>
                    </a:lnTo>
                    <a:lnTo>
                      <a:pt x="32" y="155"/>
                    </a:lnTo>
                    <a:lnTo>
                      <a:pt x="24" y="158"/>
                    </a:lnTo>
                    <a:lnTo>
                      <a:pt x="17" y="163"/>
                    </a:lnTo>
                    <a:lnTo>
                      <a:pt x="12" y="168"/>
                    </a:lnTo>
                    <a:lnTo>
                      <a:pt x="6" y="175"/>
                    </a:lnTo>
                    <a:lnTo>
                      <a:pt x="3" y="182"/>
                    </a:lnTo>
                    <a:lnTo>
                      <a:pt x="0" y="191"/>
                    </a:lnTo>
                    <a:lnTo>
                      <a:pt x="0" y="199"/>
                    </a:lnTo>
                    <a:lnTo>
                      <a:pt x="27" y="199"/>
                    </a:lnTo>
                    <a:lnTo>
                      <a:pt x="27" y="199"/>
                    </a:lnTo>
                    <a:lnTo>
                      <a:pt x="27" y="194"/>
                    </a:lnTo>
                    <a:lnTo>
                      <a:pt x="29" y="191"/>
                    </a:lnTo>
                    <a:lnTo>
                      <a:pt x="34" y="184"/>
                    </a:lnTo>
                    <a:lnTo>
                      <a:pt x="43" y="180"/>
                    </a:lnTo>
                    <a:lnTo>
                      <a:pt x="51" y="179"/>
                    </a:lnTo>
                    <a:lnTo>
                      <a:pt x="68" y="179"/>
                    </a:lnTo>
                    <a:lnTo>
                      <a:pt x="68" y="99"/>
                    </a:lnTo>
                    <a:lnTo>
                      <a:pt x="68" y="99"/>
                    </a:lnTo>
                    <a:lnTo>
                      <a:pt x="75" y="96"/>
                    </a:lnTo>
                    <a:lnTo>
                      <a:pt x="82" y="93"/>
                    </a:lnTo>
                    <a:lnTo>
                      <a:pt x="87" y="87"/>
                    </a:lnTo>
                    <a:lnTo>
                      <a:pt x="93" y="80"/>
                    </a:lnTo>
                    <a:lnTo>
                      <a:pt x="98" y="75"/>
                    </a:lnTo>
                    <a:lnTo>
                      <a:pt x="101" y="67"/>
                    </a:lnTo>
                    <a:lnTo>
                      <a:pt x="103" y="60"/>
                    </a:lnTo>
                    <a:lnTo>
                      <a:pt x="103" y="51"/>
                    </a:lnTo>
                    <a:lnTo>
                      <a:pt x="103" y="51"/>
                    </a:lnTo>
                    <a:close/>
                    <a:moveTo>
                      <a:pt x="51" y="75"/>
                    </a:moveTo>
                    <a:lnTo>
                      <a:pt x="51" y="75"/>
                    </a:lnTo>
                    <a:lnTo>
                      <a:pt x="43" y="74"/>
                    </a:lnTo>
                    <a:lnTo>
                      <a:pt x="34" y="68"/>
                    </a:lnTo>
                    <a:lnTo>
                      <a:pt x="29" y="60"/>
                    </a:lnTo>
                    <a:lnTo>
                      <a:pt x="27" y="51"/>
                    </a:lnTo>
                    <a:lnTo>
                      <a:pt x="27" y="51"/>
                    </a:lnTo>
                    <a:lnTo>
                      <a:pt x="29" y="43"/>
                    </a:lnTo>
                    <a:lnTo>
                      <a:pt x="34" y="34"/>
                    </a:lnTo>
                    <a:lnTo>
                      <a:pt x="43" y="29"/>
                    </a:lnTo>
                    <a:lnTo>
                      <a:pt x="51" y="27"/>
                    </a:lnTo>
                    <a:lnTo>
                      <a:pt x="51" y="27"/>
                    </a:lnTo>
                    <a:lnTo>
                      <a:pt x="60" y="29"/>
                    </a:lnTo>
                    <a:lnTo>
                      <a:pt x="68" y="34"/>
                    </a:lnTo>
                    <a:lnTo>
                      <a:pt x="74" y="43"/>
                    </a:lnTo>
                    <a:lnTo>
                      <a:pt x="75" y="51"/>
                    </a:lnTo>
                    <a:lnTo>
                      <a:pt x="75" y="51"/>
                    </a:lnTo>
                    <a:lnTo>
                      <a:pt x="74" y="60"/>
                    </a:lnTo>
                    <a:lnTo>
                      <a:pt x="68" y="68"/>
                    </a:lnTo>
                    <a:lnTo>
                      <a:pt x="60" y="74"/>
                    </a:lnTo>
                    <a:lnTo>
                      <a:pt x="51" y="75"/>
                    </a:lnTo>
                    <a:lnTo>
                      <a:pt x="51"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Freeform 198">
                <a:extLst>
                  <a:ext uri="{FF2B5EF4-FFF2-40B4-BE49-F238E27FC236}">
                    <a16:creationId xmlns:a16="http://schemas.microsoft.com/office/drawing/2014/main" id="{EE71DFE8-3F1E-4082-8F29-09A07643298A}"/>
                  </a:ext>
                </a:extLst>
              </p:cNvPr>
              <p:cNvSpPr>
                <a:spLocks noEditPoints="1"/>
              </p:cNvSpPr>
              <p:nvPr/>
            </p:nvSpPr>
            <p:spPr bwMode="auto">
              <a:xfrm>
                <a:off x="5308601" y="2838450"/>
                <a:ext cx="492125" cy="425450"/>
              </a:xfrm>
              <a:custGeom>
                <a:avLst/>
                <a:gdLst>
                  <a:gd name="T0" fmla="*/ 365 w 619"/>
                  <a:gd name="T1" fmla="*/ 34 h 535"/>
                  <a:gd name="T2" fmla="*/ 351 w 619"/>
                  <a:gd name="T3" fmla="*/ 58 h 535"/>
                  <a:gd name="T4" fmla="*/ 351 w 619"/>
                  <a:gd name="T5" fmla="*/ 58 h 535"/>
                  <a:gd name="T6" fmla="*/ 399 w 619"/>
                  <a:gd name="T7" fmla="*/ 81 h 535"/>
                  <a:gd name="T8" fmla="*/ 456 w 619"/>
                  <a:gd name="T9" fmla="*/ 105 h 535"/>
                  <a:gd name="T10" fmla="*/ 557 w 619"/>
                  <a:gd name="T11" fmla="*/ 150 h 535"/>
                  <a:gd name="T12" fmla="*/ 55 w 619"/>
                  <a:gd name="T13" fmla="*/ 150 h 535"/>
                  <a:gd name="T14" fmla="*/ 296 w 619"/>
                  <a:gd name="T15" fmla="*/ 24 h 535"/>
                  <a:gd name="T16" fmla="*/ 282 w 619"/>
                  <a:gd name="T17" fmla="*/ 0 h 535"/>
                  <a:gd name="T18" fmla="*/ 0 w 619"/>
                  <a:gd name="T19" fmla="*/ 150 h 535"/>
                  <a:gd name="T20" fmla="*/ 0 w 619"/>
                  <a:gd name="T21" fmla="*/ 535 h 535"/>
                  <a:gd name="T22" fmla="*/ 619 w 619"/>
                  <a:gd name="T23" fmla="*/ 535 h 535"/>
                  <a:gd name="T24" fmla="*/ 619 w 619"/>
                  <a:gd name="T25" fmla="*/ 150 h 535"/>
                  <a:gd name="T26" fmla="*/ 619 w 619"/>
                  <a:gd name="T27" fmla="*/ 150 h 535"/>
                  <a:gd name="T28" fmla="*/ 521 w 619"/>
                  <a:gd name="T29" fmla="*/ 107 h 535"/>
                  <a:gd name="T30" fmla="*/ 439 w 619"/>
                  <a:gd name="T31" fmla="*/ 69 h 535"/>
                  <a:gd name="T32" fmla="*/ 365 w 619"/>
                  <a:gd name="T33" fmla="*/ 34 h 535"/>
                  <a:gd name="T34" fmla="*/ 365 w 619"/>
                  <a:gd name="T35" fmla="*/ 34 h 535"/>
                  <a:gd name="T36" fmla="*/ 592 w 619"/>
                  <a:gd name="T37" fmla="*/ 508 h 535"/>
                  <a:gd name="T38" fmla="*/ 27 w 619"/>
                  <a:gd name="T39" fmla="*/ 508 h 535"/>
                  <a:gd name="T40" fmla="*/ 27 w 619"/>
                  <a:gd name="T41" fmla="*/ 177 h 535"/>
                  <a:gd name="T42" fmla="*/ 592 w 619"/>
                  <a:gd name="T43" fmla="*/ 177 h 535"/>
                  <a:gd name="T44" fmla="*/ 592 w 619"/>
                  <a:gd name="T45" fmla="*/ 508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9" h="535">
                    <a:moveTo>
                      <a:pt x="365" y="34"/>
                    </a:moveTo>
                    <a:lnTo>
                      <a:pt x="351" y="58"/>
                    </a:lnTo>
                    <a:lnTo>
                      <a:pt x="351" y="58"/>
                    </a:lnTo>
                    <a:lnTo>
                      <a:pt x="399" y="81"/>
                    </a:lnTo>
                    <a:lnTo>
                      <a:pt x="456" y="105"/>
                    </a:lnTo>
                    <a:lnTo>
                      <a:pt x="557" y="150"/>
                    </a:lnTo>
                    <a:lnTo>
                      <a:pt x="55" y="150"/>
                    </a:lnTo>
                    <a:lnTo>
                      <a:pt x="296" y="24"/>
                    </a:lnTo>
                    <a:lnTo>
                      <a:pt x="282" y="0"/>
                    </a:lnTo>
                    <a:lnTo>
                      <a:pt x="0" y="150"/>
                    </a:lnTo>
                    <a:lnTo>
                      <a:pt x="0" y="535"/>
                    </a:lnTo>
                    <a:lnTo>
                      <a:pt x="619" y="535"/>
                    </a:lnTo>
                    <a:lnTo>
                      <a:pt x="619" y="150"/>
                    </a:lnTo>
                    <a:lnTo>
                      <a:pt x="619" y="150"/>
                    </a:lnTo>
                    <a:lnTo>
                      <a:pt x="521" y="107"/>
                    </a:lnTo>
                    <a:lnTo>
                      <a:pt x="439" y="69"/>
                    </a:lnTo>
                    <a:lnTo>
                      <a:pt x="365" y="34"/>
                    </a:lnTo>
                    <a:lnTo>
                      <a:pt x="365" y="34"/>
                    </a:lnTo>
                    <a:close/>
                    <a:moveTo>
                      <a:pt x="592" y="508"/>
                    </a:moveTo>
                    <a:lnTo>
                      <a:pt x="27" y="508"/>
                    </a:lnTo>
                    <a:lnTo>
                      <a:pt x="27" y="177"/>
                    </a:lnTo>
                    <a:lnTo>
                      <a:pt x="592" y="177"/>
                    </a:lnTo>
                    <a:lnTo>
                      <a:pt x="592" y="5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1137424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D3B80AA-CF78-4A9D-AB18-752FE51F6CF4}"/>
              </a:ext>
            </a:extLst>
          </p:cNvPr>
          <p:cNvSpPr>
            <a:spLocks noGrp="1"/>
          </p:cNvSpPr>
          <p:nvPr>
            <p:ph type="body" sz="quarter" idx="13"/>
          </p:nvPr>
        </p:nvSpPr>
        <p:spPr>
          <a:xfrm>
            <a:off x="125729" y="144464"/>
            <a:ext cx="8430807" cy="487428"/>
          </a:xfrm>
        </p:spPr>
        <p:txBody>
          <a:bodyPr>
            <a:noAutofit/>
          </a:bodyPr>
          <a:lstStyle/>
          <a:p>
            <a:r>
              <a:rPr lang="en-US" dirty="0"/>
              <a:t>The </a:t>
            </a:r>
            <a:r>
              <a:rPr lang="en-US" dirty="0" err="1"/>
              <a:t>TradeLens</a:t>
            </a:r>
            <a:r>
              <a:rPr lang="en-US" dirty="0"/>
              <a:t> Platform</a:t>
            </a:r>
          </a:p>
          <a:p>
            <a:r>
              <a:rPr lang="en-US" dirty="0"/>
              <a:t>Digitizing the global supply chain</a:t>
            </a:r>
          </a:p>
          <a:p>
            <a:endParaRPr lang="en-US" dirty="0"/>
          </a:p>
        </p:txBody>
      </p:sp>
      <p:sp>
        <p:nvSpPr>
          <p:cNvPr id="233" name="Oval 232">
            <a:extLst>
              <a:ext uri="{FF2B5EF4-FFF2-40B4-BE49-F238E27FC236}">
                <a16:creationId xmlns:a16="http://schemas.microsoft.com/office/drawing/2014/main" id="{4023085B-181F-4443-8148-F32DBA133AB0}"/>
              </a:ext>
            </a:extLst>
          </p:cNvPr>
          <p:cNvSpPr/>
          <p:nvPr/>
        </p:nvSpPr>
        <p:spPr>
          <a:xfrm>
            <a:off x="5139796" y="1345738"/>
            <a:ext cx="3088116" cy="3088116"/>
          </a:xfrm>
          <a:prstGeom prst="ellipse">
            <a:avLst/>
          </a:prstGeom>
          <a:noFill/>
          <a:ln w="127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4" name="Rectangle 233">
            <a:extLst>
              <a:ext uri="{FF2B5EF4-FFF2-40B4-BE49-F238E27FC236}">
                <a16:creationId xmlns:a16="http://schemas.microsoft.com/office/drawing/2014/main" id="{45D469A2-0FA8-4749-AA11-0E4BBEB1B60F}"/>
              </a:ext>
            </a:extLst>
          </p:cNvPr>
          <p:cNvSpPr/>
          <p:nvPr/>
        </p:nvSpPr>
        <p:spPr>
          <a:xfrm>
            <a:off x="7156839" y="1320892"/>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5" name="Rectangle 234">
            <a:extLst>
              <a:ext uri="{FF2B5EF4-FFF2-40B4-BE49-F238E27FC236}">
                <a16:creationId xmlns:a16="http://schemas.microsoft.com/office/drawing/2014/main" id="{212E766B-86FF-D240-893F-557C03968C04}"/>
              </a:ext>
            </a:extLst>
          </p:cNvPr>
          <p:cNvSpPr/>
          <p:nvPr/>
        </p:nvSpPr>
        <p:spPr>
          <a:xfrm>
            <a:off x="7689580" y="1801596"/>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6" name="Rectangle 235">
            <a:extLst>
              <a:ext uri="{FF2B5EF4-FFF2-40B4-BE49-F238E27FC236}">
                <a16:creationId xmlns:a16="http://schemas.microsoft.com/office/drawing/2014/main" id="{A6259A3D-38DE-5E42-BA5F-6284CF9D4B87}"/>
              </a:ext>
            </a:extLst>
          </p:cNvPr>
          <p:cNvSpPr/>
          <p:nvPr/>
        </p:nvSpPr>
        <p:spPr>
          <a:xfrm>
            <a:off x="7942477" y="2527903"/>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7" name="Rectangle 236">
            <a:extLst>
              <a:ext uri="{FF2B5EF4-FFF2-40B4-BE49-F238E27FC236}">
                <a16:creationId xmlns:a16="http://schemas.microsoft.com/office/drawing/2014/main" id="{EB374AB8-81F5-4042-9115-077DBFC29851}"/>
              </a:ext>
            </a:extLst>
          </p:cNvPr>
          <p:cNvSpPr/>
          <p:nvPr/>
        </p:nvSpPr>
        <p:spPr>
          <a:xfrm>
            <a:off x="7888624" y="3212736"/>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8" name="Rectangle 237">
            <a:extLst>
              <a:ext uri="{FF2B5EF4-FFF2-40B4-BE49-F238E27FC236}">
                <a16:creationId xmlns:a16="http://schemas.microsoft.com/office/drawing/2014/main" id="{4D6E9C88-A78B-2A43-9BAB-C91ABBAC567B}"/>
              </a:ext>
            </a:extLst>
          </p:cNvPr>
          <p:cNvSpPr/>
          <p:nvPr/>
        </p:nvSpPr>
        <p:spPr>
          <a:xfrm>
            <a:off x="7464868" y="3806085"/>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9" name="Rectangle 238">
            <a:extLst>
              <a:ext uri="{FF2B5EF4-FFF2-40B4-BE49-F238E27FC236}">
                <a16:creationId xmlns:a16="http://schemas.microsoft.com/office/drawing/2014/main" id="{75D231D3-37E0-4247-BBE0-5CAD3D8ECBAA}"/>
              </a:ext>
            </a:extLst>
          </p:cNvPr>
          <p:cNvSpPr/>
          <p:nvPr/>
        </p:nvSpPr>
        <p:spPr>
          <a:xfrm>
            <a:off x="6797006" y="4158279"/>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0" name="Rectangle 239">
            <a:extLst>
              <a:ext uri="{FF2B5EF4-FFF2-40B4-BE49-F238E27FC236}">
                <a16:creationId xmlns:a16="http://schemas.microsoft.com/office/drawing/2014/main" id="{AA3133FA-192A-E04B-8A9A-480355D7031B}"/>
              </a:ext>
            </a:extLst>
          </p:cNvPr>
          <p:cNvSpPr/>
          <p:nvPr/>
        </p:nvSpPr>
        <p:spPr>
          <a:xfrm>
            <a:off x="6051469" y="4120060"/>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1" name="Rectangle 240">
            <a:extLst>
              <a:ext uri="{FF2B5EF4-FFF2-40B4-BE49-F238E27FC236}">
                <a16:creationId xmlns:a16="http://schemas.microsoft.com/office/drawing/2014/main" id="{C1725B0E-43A5-6D4E-8134-1EB2D6CBA14A}"/>
              </a:ext>
            </a:extLst>
          </p:cNvPr>
          <p:cNvSpPr/>
          <p:nvPr/>
        </p:nvSpPr>
        <p:spPr>
          <a:xfrm>
            <a:off x="5390773" y="3799385"/>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2" name="Rectangle 241">
            <a:extLst>
              <a:ext uri="{FF2B5EF4-FFF2-40B4-BE49-F238E27FC236}">
                <a16:creationId xmlns:a16="http://schemas.microsoft.com/office/drawing/2014/main" id="{69605CE6-0A8B-3748-80CE-54B1F0A0960E}"/>
              </a:ext>
            </a:extLst>
          </p:cNvPr>
          <p:cNvSpPr/>
          <p:nvPr/>
        </p:nvSpPr>
        <p:spPr>
          <a:xfrm>
            <a:off x="5048779" y="3215666"/>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3" name="Rectangle 242">
            <a:extLst>
              <a:ext uri="{FF2B5EF4-FFF2-40B4-BE49-F238E27FC236}">
                <a16:creationId xmlns:a16="http://schemas.microsoft.com/office/drawing/2014/main" id="{88F60AE8-F388-1F4F-A735-D11C548186EC}"/>
              </a:ext>
            </a:extLst>
          </p:cNvPr>
          <p:cNvSpPr/>
          <p:nvPr/>
        </p:nvSpPr>
        <p:spPr>
          <a:xfrm>
            <a:off x="4940850" y="2527373"/>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4" name="Rectangle 243">
            <a:extLst>
              <a:ext uri="{FF2B5EF4-FFF2-40B4-BE49-F238E27FC236}">
                <a16:creationId xmlns:a16="http://schemas.microsoft.com/office/drawing/2014/main" id="{2A6CA9EA-73B3-5C4F-BFEC-9ECF58C7C468}"/>
              </a:ext>
            </a:extLst>
          </p:cNvPr>
          <p:cNvSpPr/>
          <p:nvPr/>
        </p:nvSpPr>
        <p:spPr>
          <a:xfrm>
            <a:off x="5082657" y="1984611"/>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5" name="Rectangle 244">
            <a:extLst>
              <a:ext uri="{FF2B5EF4-FFF2-40B4-BE49-F238E27FC236}">
                <a16:creationId xmlns:a16="http://schemas.microsoft.com/office/drawing/2014/main" id="{D18BB8C6-F444-5B41-BD6A-409B8556B70F}"/>
              </a:ext>
            </a:extLst>
          </p:cNvPr>
          <p:cNvSpPr/>
          <p:nvPr/>
        </p:nvSpPr>
        <p:spPr>
          <a:xfrm>
            <a:off x="5752921" y="1347233"/>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6" name="Rectangle 245">
            <a:extLst>
              <a:ext uri="{FF2B5EF4-FFF2-40B4-BE49-F238E27FC236}">
                <a16:creationId xmlns:a16="http://schemas.microsoft.com/office/drawing/2014/main" id="{EC625D68-3407-3C43-BDAE-1143F12BDA16}"/>
              </a:ext>
            </a:extLst>
          </p:cNvPr>
          <p:cNvSpPr/>
          <p:nvPr/>
        </p:nvSpPr>
        <p:spPr>
          <a:xfrm>
            <a:off x="6460087" y="1161725"/>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7" name="TextBox 246">
            <a:extLst>
              <a:ext uri="{FF2B5EF4-FFF2-40B4-BE49-F238E27FC236}">
                <a16:creationId xmlns:a16="http://schemas.microsoft.com/office/drawing/2014/main" id="{C6CE00BA-5E89-104B-A85D-2EC8A790B122}"/>
              </a:ext>
            </a:extLst>
          </p:cNvPr>
          <p:cNvSpPr txBox="1"/>
          <p:nvPr/>
        </p:nvSpPr>
        <p:spPr>
          <a:xfrm>
            <a:off x="6224094" y="862056"/>
            <a:ext cx="933113" cy="184666"/>
          </a:xfrm>
          <a:prstGeom prst="rect">
            <a:avLst/>
          </a:prstGeom>
          <a:noFill/>
        </p:spPr>
        <p:txBody>
          <a:bodyPr wrap="square" rtlCol="0" anchor="t" anchorCtr="0">
            <a:spAutoFit/>
          </a:bodyPr>
          <a:lstStyle/>
          <a:p>
            <a:pPr algn="ctr" defTabSz="685783"/>
            <a:r>
              <a:rPr lang="en-GB" sz="600" dirty="0">
                <a:solidFill>
                  <a:prstClr val="black"/>
                </a:solidFill>
                <a:ea typeface="Helvetica Neue for IBM Roman" charset="0"/>
                <a:cs typeface="Helvetica Neue for IBM Roman" charset="0"/>
              </a:rPr>
              <a:t>Inland Transportation</a:t>
            </a:r>
          </a:p>
        </p:txBody>
      </p:sp>
      <p:sp>
        <p:nvSpPr>
          <p:cNvPr id="248" name="TextBox 247">
            <a:extLst>
              <a:ext uri="{FF2B5EF4-FFF2-40B4-BE49-F238E27FC236}">
                <a16:creationId xmlns:a16="http://schemas.microsoft.com/office/drawing/2014/main" id="{C98CB1DA-216F-214D-A51F-CB12C8ECA39C}"/>
              </a:ext>
            </a:extLst>
          </p:cNvPr>
          <p:cNvSpPr txBox="1"/>
          <p:nvPr/>
        </p:nvSpPr>
        <p:spPr>
          <a:xfrm>
            <a:off x="7543054" y="1416929"/>
            <a:ext cx="933113" cy="276999"/>
          </a:xfrm>
          <a:prstGeom prst="rect">
            <a:avLst/>
          </a:prstGeom>
          <a:noFill/>
        </p:spPr>
        <p:txBody>
          <a:bodyPr wrap="square" rtlCol="0" anchor="t" anchorCtr="0">
            <a:spAutoFit/>
          </a:bodyPr>
          <a:lstStyle/>
          <a:p>
            <a:pPr defTabSz="685783"/>
            <a:r>
              <a:rPr lang="en-GB" sz="600" dirty="0">
                <a:solidFill>
                  <a:prstClr val="black"/>
                </a:solidFill>
                <a:ea typeface="Helvetica Neue for IBM Roman" charset="0"/>
                <a:cs typeface="Helvetica Neue for IBM Roman" charset="0"/>
              </a:rPr>
              <a:t>Shippers / Beneficial Cargo Owner</a:t>
            </a:r>
          </a:p>
        </p:txBody>
      </p:sp>
      <p:sp>
        <p:nvSpPr>
          <p:cNvPr id="249" name="TextBox 248">
            <a:extLst>
              <a:ext uri="{FF2B5EF4-FFF2-40B4-BE49-F238E27FC236}">
                <a16:creationId xmlns:a16="http://schemas.microsoft.com/office/drawing/2014/main" id="{B437F200-E6D9-E744-8AEF-D48251824081}"/>
              </a:ext>
            </a:extLst>
          </p:cNvPr>
          <p:cNvSpPr txBox="1"/>
          <p:nvPr/>
        </p:nvSpPr>
        <p:spPr>
          <a:xfrm>
            <a:off x="8031686" y="1875019"/>
            <a:ext cx="812939" cy="276999"/>
          </a:xfrm>
          <a:prstGeom prst="rect">
            <a:avLst/>
          </a:prstGeom>
          <a:noFill/>
        </p:spPr>
        <p:txBody>
          <a:bodyPr wrap="square" rtlCol="0" anchor="t" anchorCtr="0">
            <a:spAutoFit/>
          </a:bodyPr>
          <a:lstStyle/>
          <a:p>
            <a:pPr defTabSz="685783"/>
            <a:r>
              <a:rPr lang="en-GB" sz="600">
                <a:solidFill>
                  <a:prstClr val="black"/>
                </a:solidFill>
                <a:ea typeface="Helvetica Neue for IBM Roman" charset="0"/>
                <a:cs typeface="Helvetica Neue for IBM Roman" charset="0"/>
              </a:rPr>
              <a:t>Supply Chain Visibility Systems</a:t>
            </a:r>
          </a:p>
        </p:txBody>
      </p:sp>
      <p:sp>
        <p:nvSpPr>
          <p:cNvPr id="250" name="TextBox 249">
            <a:extLst>
              <a:ext uri="{FF2B5EF4-FFF2-40B4-BE49-F238E27FC236}">
                <a16:creationId xmlns:a16="http://schemas.microsoft.com/office/drawing/2014/main" id="{D66AACC7-CA58-8544-B5FE-3DB4E0E62887}"/>
              </a:ext>
            </a:extLst>
          </p:cNvPr>
          <p:cNvSpPr txBox="1"/>
          <p:nvPr/>
        </p:nvSpPr>
        <p:spPr>
          <a:xfrm>
            <a:off x="7857347" y="3896337"/>
            <a:ext cx="812939" cy="184666"/>
          </a:xfrm>
          <a:prstGeom prst="rect">
            <a:avLst/>
          </a:prstGeom>
          <a:noFill/>
        </p:spPr>
        <p:txBody>
          <a:bodyPr wrap="square" rtlCol="0" anchor="t" anchorCtr="0">
            <a:spAutoFit/>
          </a:bodyPr>
          <a:lstStyle/>
          <a:p>
            <a:pPr defTabSz="685783"/>
            <a:r>
              <a:rPr lang="en-GB" sz="600">
                <a:solidFill>
                  <a:prstClr val="black"/>
                </a:solidFill>
                <a:ea typeface="Helvetica Neue for IBM Roman" charset="0"/>
                <a:cs typeface="Helvetica Neue for IBM Roman" charset="0"/>
              </a:rPr>
              <a:t>Authorities</a:t>
            </a:r>
          </a:p>
        </p:txBody>
      </p:sp>
      <p:sp>
        <p:nvSpPr>
          <p:cNvPr id="251" name="TextBox 250">
            <a:extLst>
              <a:ext uri="{FF2B5EF4-FFF2-40B4-BE49-F238E27FC236}">
                <a16:creationId xmlns:a16="http://schemas.microsoft.com/office/drawing/2014/main" id="{655E5985-1960-A741-862B-B9245623BA9E}"/>
              </a:ext>
            </a:extLst>
          </p:cNvPr>
          <p:cNvSpPr txBox="1"/>
          <p:nvPr/>
        </p:nvSpPr>
        <p:spPr>
          <a:xfrm>
            <a:off x="6560874" y="4530126"/>
            <a:ext cx="887543" cy="276999"/>
          </a:xfrm>
          <a:prstGeom prst="rect">
            <a:avLst/>
          </a:prstGeom>
          <a:noFill/>
        </p:spPr>
        <p:txBody>
          <a:bodyPr wrap="square" rtlCol="0" anchor="t" anchorCtr="0">
            <a:spAutoFit/>
          </a:bodyPr>
          <a:lstStyle/>
          <a:p>
            <a:pPr algn="ctr" defTabSz="685783"/>
            <a:r>
              <a:rPr lang="en-GB" sz="600" dirty="0">
                <a:solidFill>
                  <a:prstClr val="black"/>
                </a:solidFill>
                <a:ea typeface="Helvetica Neue for IBM Roman" charset="0"/>
                <a:cs typeface="Helvetica Neue for IBM Roman" charset="0"/>
              </a:rPr>
              <a:t>Financial / Insurance Services </a:t>
            </a:r>
          </a:p>
        </p:txBody>
      </p:sp>
      <p:sp>
        <p:nvSpPr>
          <p:cNvPr id="252" name="TextBox 251">
            <a:extLst>
              <a:ext uri="{FF2B5EF4-FFF2-40B4-BE49-F238E27FC236}">
                <a16:creationId xmlns:a16="http://schemas.microsoft.com/office/drawing/2014/main" id="{21BD6AB0-CDD0-EA47-B13E-27B2212458FD}"/>
              </a:ext>
            </a:extLst>
          </p:cNvPr>
          <p:cNvSpPr txBox="1"/>
          <p:nvPr/>
        </p:nvSpPr>
        <p:spPr>
          <a:xfrm>
            <a:off x="5170893" y="4369138"/>
            <a:ext cx="982840" cy="369332"/>
          </a:xfrm>
          <a:prstGeom prst="rect">
            <a:avLst/>
          </a:prstGeom>
          <a:noFill/>
        </p:spPr>
        <p:txBody>
          <a:bodyPr wrap="square" rtlCol="0" anchor="t" anchorCtr="0">
            <a:spAutoFit/>
          </a:bodyPr>
          <a:lstStyle/>
          <a:p>
            <a:pPr algn="r" defTabSz="685783"/>
            <a:r>
              <a:rPr lang="en-GB" sz="600" dirty="0">
                <a:solidFill>
                  <a:prstClr val="black"/>
                </a:solidFill>
                <a:ea typeface="Helvetica Neue for IBM Roman" charset="0"/>
                <a:cs typeface="Helvetica Neue for IBM Roman" charset="0"/>
              </a:rPr>
              <a:t>Port Community Systems; Terminal Operating Systems</a:t>
            </a:r>
          </a:p>
        </p:txBody>
      </p:sp>
      <p:sp>
        <p:nvSpPr>
          <p:cNvPr id="253" name="TextBox 252">
            <a:extLst>
              <a:ext uri="{FF2B5EF4-FFF2-40B4-BE49-F238E27FC236}">
                <a16:creationId xmlns:a16="http://schemas.microsoft.com/office/drawing/2014/main" id="{B8451285-7F14-734C-893C-8836AA33A86E}"/>
              </a:ext>
            </a:extLst>
          </p:cNvPr>
          <p:cNvSpPr txBox="1"/>
          <p:nvPr/>
        </p:nvSpPr>
        <p:spPr>
          <a:xfrm>
            <a:off x="4645488" y="3960648"/>
            <a:ext cx="791814" cy="369332"/>
          </a:xfrm>
          <a:prstGeom prst="rect">
            <a:avLst/>
          </a:prstGeom>
          <a:noFill/>
        </p:spPr>
        <p:txBody>
          <a:bodyPr wrap="square" rtlCol="0" anchor="t" anchorCtr="0">
            <a:spAutoFit/>
          </a:bodyPr>
          <a:lstStyle/>
          <a:p>
            <a:pPr algn="r" defTabSz="685783"/>
            <a:r>
              <a:rPr lang="en-GB" sz="600" dirty="0">
                <a:ea typeface="Helvetica Neue for IBM Roman" charset="0"/>
                <a:cs typeface="Helvetica Neue for IBM Roman" charset="0"/>
              </a:rPr>
              <a:t>Freight Forwarders / 3PLs</a:t>
            </a:r>
          </a:p>
        </p:txBody>
      </p:sp>
      <p:sp>
        <p:nvSpPr>
          <p:cNvPr id="254" name="TextBox 253">
            <a:extLst>
              <a:ext uri="{FF2B5EF4-FFF2-40B4-BE49-F238E27FC236}">
                <a16:creationId xmlns:a16="http://schemas.microsoft.com/office/drawing/2014/main" id="{928207E2-279D-A24C-95D5-9716544F67DE}"/>
              </a:ext>
            </a:extLst>
          </p:cNvPr>
          <p:cNvSpPr txBox="1"/>
          <p:nvPr/>
        </p:nvSpPr>
        <p:spPr>
          <a:xfrm>
            <a:off x="4542648" y="2045602"/>
            <a:ext cx="628245" cy="276999"/>
          </a:xfrm>
          <a:prstGeom prst="rect">
            <a:avLst/>
          </a:prstGeom>
          <a:noFill/>
        </p:spPr>
        <p:txBody>
          <a:bodyPr wrap="square" rtlCol="0" anchor="t" anchorCtr="0">
            <a:spAutoFit/>
          </a:bodyPr>
          <a:lstStyle/>
          <a:p>
            <a:pPr algn="r" defTabSz="685783"/>
            <a:r>
              <a:rPr lang="en-GB" sz="600" dirty="0">
                <a:solidFill>
                  <a:prstClr val="black"/>
                </a:solidFill>
                <a:ea typeface="Helvetica Neue for IBM Roman" charset="0"/>
                <a:cs typeface="Helvetica Neue for IBM Roman" charset="0"/>
              </a:rPr>
              <a:t>Customs Systems</a:t>
            </a:r>
          </a:p>
        </p:txBody>
      </p:sp>
      <p:sp>
        <p:nvSpPr>
          <p:cNvPr id="255" name="TextBox 254">
            <a:extLst>
              <a:ext uri="{FF2B5EF4-FFF2-40B4-BE49-F238E27FC236}">
                <a16:creationId xmlns:a16="http://schemas.microsoft.com/office/drawing/2014/main" id="{D9B83B6A-5DB5-8A46-8513-C4FB04967C81}"/>
              </a:ext>
            </a:extLst>
          </p:cNvPr>
          <p:cNvSpPr txBox="1"/>
          <p:nvPr/>
        </p:nvSpPr>
        <p:spPr>
          <a:xfrm>
            <a:off x="5160779" y="1384771"/>
            <a:ext cx="628245" cy="276999"/>
          </a:xfrm>
          <a:prstGeom prst="rect">
            <a:avLst/>
          </a:prstGeom>
          <a:noFill/>
        </p:spPr>
        <p:txBody>
          <a:bodyPr wrap="square" rtlCol="0" anchor="t" anchorCtr="0">
            <a:spAutoFit/>
          </a:bodyPr>
          <a:lstStyle/>
          <a:p>
            <a:pPr algn="r" defTabSz="685783"/>
            <a:r>
              <a:rPr lang="en-GB" sz="600" dirty="0">
                <a:solidFill>
                  <a:prstClr val="black"/>
                </a:solidFill>
                <a:ea typeface="Helvetica Neue for IBM Roman" charset="0"/>
                <a:cs typeface="Helvetica Neue for IBM Roman" charset="0"/>
              </a:rPr>
              <a:t>Customs Brokers</a:t>
            </a:r>
          </a:p>
        </p:txBody>
      </p:sp>
      <p:pic>
        <p:nvPicPr>
          <p:cNvPr id="256" name="Picture 255">
            <a:extLst>
              <a:ext uri="{FF2B5EF4-FFF2-40B4-BE49-F238E27FC236}">
                <a16:creationId xmlns:a16="http://schemas.microsoft.com/office/drawing/2014/main" id="{24375CA6-400B-834D-BEED-1F9398777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154" y="3824162"/>
            <a:ext cx="243557" cy="364607"/>
          </a:xfrm>
          <a:prstGeom prst="rect">
            <a:avLst/>
          </a:prstGeom>
        </p:spPr>
      </p:pic>
      <p:pic>
        <p:nvPicPr>
          <p:cNvPr id="257" name="Picture 256">
            <a:extLst>
              <a:ext uri="{FF2B5EF4-FFF2-40B4-BE49-F238E27FC236}">
                <a16:creationId xmlns:a16="http://schemas.microsoft.com/office/drawing/2014/main" id="{B8658F7A-4434-C042-903D-4E3684F3A9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2658" y="3814394"/>
            <a:ext cx="222813" cy="333554"/>
          </a:xfrm>
          <a:prstGeom prst="rect">
            <a:avLst/>
          </a:prstGeom>
        </p:spPr>
      </p:pic>
      <p:pic>
        <p:nvPicPr>
          <p:cNvPr id="258" name="Picture 257">
            <a:extLst>
              <a:ext uri="{FF2B5EF4-FFF2-40B4-BE49-F238E27FC236}">
                <a16:creationId xmlns:a16="http://schemas.microsoft.com/office/drawing/2014/main" id="{499F6D45-263D-3346-B7FD-5533492881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9757" y="1345488"/>
            <a:ext cx="234848" cy="351569"/>
          </a:xfrm>
          <a:prstGeom prst="rect">
            <a:avLst/>
          </a:prstGeom>
        </p:spPr>
      </p:pic>
      <p:pic>
        <p:nvPicPr>
          <p:cNvPr id="259" name="Picture 258">
            <a:extLst>
              <a:ext uri="{FF2B5EF4-FFF2-40B4-BE49-F238E27FC236}">
                <a16:creationId xmlns:a16="http://schemas.microsoft.com/office/drawing/2014/main" id="{D69B3105-ED48-6147-AEFB-19BD85734C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1352" y="4148695"/>
            <a:ext cx="227783" cy="340991"/>
          </a:xfrm>
          <a:prstGeom prst="rect">
            <a:avLst/>
          </a:prstGeom>
        </p:spPr>
      </p:pic>
      <p:pic>
        <p:nvPicPr>
          <p:cNvPr id="260" name="Picture 259">
            <a:extLst>
              <a:ext uri="{FF2B5EF4-FFF2-40B4-BE49-F238E27FC236}">
                <a16:creationId xmlns:a16="http://schemas.microsoft.com/office/drawing/2014/main" id="{40EAFB62-2FA2-6E41-A229-FD2344A878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6968" y="1808254"/>
            <a:ext cx="260624" cy="390154"/>
          </a:xfrm>
          <a:prstGeom prst="rect">
            <a:avLst/>
          </a:prstGeom>
        </p:spPr>
      </p:pic>
      <p:pic>
        <p:nvPicPr>
          <p:cNvPr id="261" name="Picture 260">
            <a:extLst>
              <a:ext uri="{FF2B5EF4-FFF2-40B4-BE49-F238E27FC236}">
                <a16:creationId xmlns:a16="http://schemas.microsoft.com/office/drawing/2014/main" id="{A347EA6E-B8DD-7846-B8EC-6F13F903BE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6708" y="3213201"/>
            <a:ext cx="229373" cy="343372"/>
          </a:xfrm>
          <a:prstGeom prst="rect">
            <a:avLst/>
          </a:prstGeom>
        </p:spPr>
      </p:pic>
      <p:pic>
        <p:nvPicPr>
          <p:cNvPr id="262" name="Picture 261">
            <a:extLst>
              <a:ext uri="{FF2B5EF4-FFF2-40B4-BE49-F238E27FC236}">
                <a16:creationId xmlns:a16="http://schemas.microsoft.com/office/drawing/2014/main" id="{50727E4D-FBAB-8044-8E4F-9B85AFF9B5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88461" y="2543005"/>
            <a:ext cx="229092" cy="342953"/>
          </a:xfrm>
          <a:prstGeom prst="rect">
            <a:avLst/>
          </a:prstGeom>
        </p:spPr>
      </p:pic>
      <p:sp>
        <p:nvSpPr>
          <p:cNvPr id="263" name="Rectangle 262">
            <a:extLst>
              <a:ext uri="{FF2B5EF4-FFF2-40B4-BE49-F238E27FC236}">
                <a16:creationId xmlns:a16="http://schemas.microsoft.com/office/drawing/2014/main" id="{386B2B52-0002-234F-A58A-C6CB8EAF76B7}"/>
              </a:ext>
            </a:extLst>
          </p:cNvPr>
          <p:cNvSpPr/>
          <p:nvPr/>
        </p:nvSpPr>
        <p:spPr>
          <a:xfrm>
            <a:off x="5438436" y="2674434"/>
            <a:ext cx="2448343" cy="577081"/>
          </a:xfrm>
          <a:prstGeom prst="rect">
            <a:avLst/>
          </a:prstGeom>
          <a:noFill/>
        </p:spPr>
        <p:txBody>
          <a:bodyPr wrap="square">
            <a:spAutoFit/>
          </a:bodyPr>
          <a:lstStyle/>
          <a:p>
            <a:pPr algn="ctr"/>
            <a:r>
              <a:rPr lang="en-US" sz="1050" dirty="0">
                <a:latin typeface="Impact" charset="0"/>
                <a:ea typeface="Impact" charset="0"/>
                <a:cs typeface="Impact" charset="0"/>
              </a:rPr>
              <a:t>THE PLATFORM IS BUILT ON AN OPEN TECHNOLOGY STACK AND IS UNDERPINNED BY BLOCKCHAIN TECHNOLOGY</a:t>
            </a:r>
          </a:p>
        </p:txBody>
      </p:sp>
      <p:pic>
        <p:nvPicPr>
          <p:cNvPr id="264" name="Picture 263">
            <a:extLst>
              <a:ext uri="{FF2B5EF4-FFF2-40B4-BE49-F238E27FC236}">
                <a16:creationId xmlns:a16="http://schemas.microsoft.com/office/drawing/2014/main" id="{6CFBF295-3202-FC40-A75B-077C0DD1570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07918" y="3240429"/>
            <a:ext cx="225623" cy="337760"/>
          </a:xfrm>
          <a:prstGeom prst="rect">
            <a:avLst/>
          </a:prstGeom>
        </p:spPr>
      </p:pic>
      <p:pic>
        <p:nvPicPr>
          <p:cNvPr id="265" name="Picture 264">
            <a:extLst>
              <a:ext uri="{FF2B5EF4-FFF2-40B4-BE49-F238E27FC236}">
                <a16:creationId xmlns:a16="http://schemas.microsoft.com/office/drawing/2014/main" id="{0842E145-0AF9-164A-B322-700BD60A6E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78882" y="1345488"/>
            <a:ext cx="217338" cy="325356"/>
          </a:xfrm>
          <a:prstGeom prst="rect">
            <a:avLst/>
          </a:prstGeom>
        </p:spPr>
      </p:pic>
      <p:pic>
        <p:nvPicPr>
          <p:cNvPr id="266" name="Picture 265">
            <a:extLst>
              <a:ext uri="{FF2B5EF4-FFF2-40B4-BE49-F238E27FC236}">
                <a16:creationId xmlns:a16="http://schemas.microsoft.com/office/drawing/2014/main" id="{C8BCB1C2-90BD-6348-872F-3471D601AFD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6671" y="2551015"/>
            <a:ext cx="246250" cy="368638"/>
          </a:xfrm>
          <a:prstGeom prst="rect">
            <a:avLst/>
          </a:prstGeom>
        </p:spPr>
      </p:pic>
      <p:pic>
        <p:nvPicPr>
          <p:cNvPr id="267" name="Picture 266">
            <a:extLst>
              <a:ext uri="{FF2B5EF4-FFF2-40B4-BE49-F238E27FC236}">
                <a16:creationId xmlns:a16="http://schemas.microsoft.com/office/drawing/2014/main" id="{E0108D63-2571-9847-A118-F690482E7A1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3217" y="4273241"/>
            <a:ext cx="164994" cy="246998"/>
          </a:xfrm>
          <a:prstGeom prst="rect">
            <a:avLst/>
          </a:prstGeom>
        </p:spPr>
      </p:pic>
      <p:pic>
        <p:nvPicPr>
          <p:cNvPr id="268" name="Picture 267">
            <a:extLst>
              <a:ext uri="{FF2B5EF4-FFF2-40B4-BE49-F238E27FC236}">
                <a16:creationId xmlns:a16="http://schemas.microsoft.com/office/drawing/2014/main" id="{8ADEC6B3-C912-EB41-8B61-C6C83E339B6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34430" y="4273241"/>
            <a:ext cx="164128" cy="245700"/>
          </a:xfrm>
          <a:prstGeom prst="rect">
            <a:avLst/>
          </a:prstGeom>
        </p:spPr>
      </p:pic>
      <p:grpSp>
        <p:nvGrpSpPr>
          <p:cNvPr id="269" name="Group 268">
            <a:extLst>
              <a:ext uri="{FF2B5EF4-FFF2-40B4-BE49-F238E27FC236}">
                <a16:creationId xmlns:a16="http://schemas.microsoft.com/office/drawing/2014/main" id="{50042F55-266F-7B46-AAF3-2A154070864E}"/>
              </a:ext>
            </a:extLst>
          </p:cNvPr>
          <p:cNvGrpSpPr/>
          <p:nvPr/>
        </p:nvGrpSpPr>
        <p:grpSpPr>
          <a:xfrm>
            <a:off x="6514644" y="1024544"/>
            <a:ext cx="370571" cy="530724"/>
            <a:chOff x="4655352" y="4959133"/>
            <a:chExt cx="716177" cy="1025695"/>
          </a:xfrm>
        </p:grpSpPr>
        <p:pic>
          <p:nvPicPr>
            <p:cNvPr id="270" name="Picture 269">
              <a:extLst>
                <a:ext uri="{FF2B5EF4-FFF2-40B4-BE49-F238E27FC236}">
                  <a16:creationId xmlns:a16="http://schemas.microsoft.com/office/drawing/2014/main" id="{A23E1A66-748B-CD40-AC17-C6CEEC731EB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34975" y="5480828"/>
              <a:ext cx="336554" cy="503823"/>
            </a:xfrm>
            <a:prstGeom prst="rect">
              <a:avLst/>
            </a:prstGeom>
          </p:spPr>
        </p:pic>
        <p:pic>
          <p:nvPicPr>
            <p:cNvPr id="272" name="Picture 271">
              <a:extLst>
                <a:ext uri="{FF2B5EF4-FFF2-40B4-BE49-F238E27FC236}">
                  <a16:creationId xmlns:a16="http://schemas.microsoft.com/office/drawing/2014/main" id="{F0B8278C-4796-BF41-99CC-15E8CAC275B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42157" y="4959133"/>
              <a:ext cx="336672" cy="504000"/>
            </a:xfrm>
            <a:prstGeom prst="rect">
              <a:avLst/>
            </a:prstGeom>
          </p:spPr>
        </p:pic>
        <p:pic>
          <p:nvPicPr>
            <p:cNvPr id="273" name="Picture 272">
              <a:extLst>
                <a:ext uri="{FF2B5EF4-FFF2-40B4-BE49-F238E27FC236}">
                  <a16:creationId xmlns:a16="http://schemas.microsoft.com/office/drawing/2014/main" id="{E30D2F38-90FA-ED43-BBE8-F490CCC2E96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655352" y="5480828"/>
              <a:ext cx="336672" cy="504000"/>
            </a:xfrm>
            <a:prstGeom prst="rect">
              <a:avLst/>
            </a:prstGeom>
          </p:spPr>
        </p:pic>
      </p:grpSp>
      <p:pic>
        <p:nvPicPr>
          <p:cNvPr id="274" name="Picture 273">
            <a:extLst>
              <a:ext uri="{FF2B5EF4-FFF2-40B4-BE49-F238E27FC236}">
                <a16:creationId xmlns:a16="http://schemas.microsoft.com/office/drawing/2014/main" id="{64A50814-F19D-A446-9B64-D893B958491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147778" y="2015307"/>
            <a:ext cx="303722" cy="344780"/>
          </a:xfrm>
          <a:prstGeom prst="rect">
            <a:avLst/>
          </a:prstGeom>
        </p:spPr>
      </p:pic>
      <p:pic>
        <p:nvPicPr>
          <p:cNvPr id="275" name="Picture 274">
            <a:extLst>
              <a:ext uri="{FF2B5EF4-FFF2-40B4-BE49-F238E27FC236}">
                <a16:creationId xmlns:a16="http://schemas.microsoft.com/office/drawing/2014/main" id="{467506EE-7E7A-BA4E-8721-7CE71359CE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501049" y="2301515"/>
            <a:ext cx="323117" cy="324783"/>
          </a:xfrm>
          <a:prstGeom prst="rect">
            <a:avLst/>
          </a:prstGeom>
        </p:spPr>
      </p:pic>
      <p:sp>
        <p:nvSpPr>
          <p:cNvPr id="280" name="Content Placeholder 21">
            <a:extLst>
              <a:ext uri="{FF2B5EF4-FFF2-40B4-BE49-F238E27FC236}">
                <a16:creationId xmlns:a16="http://schemas.microsoft.com/office/drawing/2014/main" id="{282ED248-FAD9-3747-9E59-F5C45CB27818}"/>
              </a:ext>
            </a:extLst>
          </p:cNvPr>
          <p:cNvSpPr txBox="1">
            <a:spLocks/>
          </p:cNvSpPr>
          <p:nvPr/>
        </p:nvSpPr>
        <p:spPr>
          <a:xfrm>
            <a:off x="223521" y="1161725"/>
            <a:ext cx="4012148" cy="3451817"/>
          </a:xfrm>
          <a:prstGeom prst="rect">
            <a:avLst/>
          </a:prstGeom>
        </p:spPr>
        <p:txBody>
          <a:bodyPr>
            <a:normAutofit/>
          </a:bodyPr>
          <a:lstStyle>
            <a:lvl1pPr marL="342900" indent="-342900" algn="l" defTabSz="457200" rtl="0" eaLnBrk="1" latinLnBrk="0" hangingPunct="1">
              <a:spcBef>
                <a:spcPct val="20000"/>
              </a:spcBef>
              <a:buFont typeface="Arial"/>
              <a:buChar char="•"/>
              <a:defRPr sz="1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900" b="1" dirty="0"/>
              <a:t>Connects the ecosystem</a:t>
            </a:r>
            <a:r>
              <a:rPr lang="en-GB" sz="900" dirty="0"/>
              <a:t> </a:t>
            </a:r>
            <a:br>
              <a:rPr lang="en-GB" sz="900" dirty="0"/>
            </a:br>
            <a:r>
              <a:rPr lang="en-GB" sz="900" dirty="0"/>
              <a:t>Brings together all parties in the supply chain - including traders, freight forwarders, inland transportation, ports and terminals, ocean carriers, customs and other government authorities, and others - onto a Blockchain-based platform with a secure permission and identity framework</a:t>
            </a:r>
            <a:br>
              <a:rPr lang="en-GB" sz="900" dirty="0"/>
            </a:br>
            <a:br>
              <a:rPr lang="en-GB" sz="900" dirty="0"/>
            </a:br>
            <a:r>
              <a:rPr lang="en-GB" sz="900" b="1" dirty="0"/>
              <a:t>Drives true information sharing</a:t>
            </a:r>
            <a:r>
              <a:rPr lang="en-GB" sz="900" dirty="0"/>
              <a:t> </a:t>
            </a:r>
            <a:br>
              <a:rPr lang="en-GB" sz="900" dirty="0"/>
            </a:br>
            <a:r>
              <a:rPr lang="en-GB" sz="900" dirty="0"/>
              <a:t>Provides for the seamless, secure sharing of real-time, actionable supply chain information across all parties to a trade - encompassing shipping milestones, cargo details, trade documents, the structured data embedded in trade documents, customs filings, sensor readings, and more</a:t>
            </a:r>
            <a:br>
              <a:rPr lang="en-GB" sz="900" dirty="0"/>
            </a:br>
            <a:br>
              <a:rPr lang="en-GB" sz="900" dirty="0"/>
            </a:br>
            <a:r>
              <a:rPr lang="en-GB" sz="900" b="1" dirty="0"/>
              <a:t>Fosters collaboration and trust</a:t>
            </a:r>
            <a:br>
              <a:rPr lang="en-GB" sz="900" dirty="0"/>
            </a:br>
            <a:r>
              <a:rPr lang="en-GB" sz="900" dirty="0"/>
              <a:t>Enables the digitization and automation of the cross-organization business processes integral to global trade, including import and export clearance, with Blockchain ensuring secure, auditable, and non-</a:t>
            </a:r>
            <a:r>
              <a:rPr lang="en-GB" sz="900" dirty="0" err="1"/>
              <a:t>repudiable</a:t>
            </a:r>
            <a:r>
              <a:rPr lang="en-GB" sz="900" dirty="0"/>
              <a:t> transactions</a:t>
            </a:r>
            <a:br>
              <a:rPr lang="en-GB" sz="900" dirty="0"/>
            </a:br>
            <a:br>
              <a:rPr lang="en-GB" sz="900" dirty="0"/>
            </a:br>
            <a:r>
              <a:rPr lang="en-GB" sz="900" b="1" dirty="0"/>
              <a:t>Spurs innovation</a:t>
            </a:r>
            <a:r>
              <a:rPr lang="en-GB" sz="900" dirty="0"/>
              <a:t> </a:t>
            </a:r>
            <a:br>
              <a:rPr lang="en-GB" sz="900" dirty="0"/>
            </a:br>
            <a:r>
              <a:rPr lang="en-GB" sz="900" dirty="0"/>
              <a:t>Lays the foundation for ongoing improvement and innovation through an open, non-proprietary API, the use of standards and promotion of interoperability, and the launch of an Applications Marketplace that parties can use to build and deploy </a:t>
            </a:r>
            <a:r>
              <a:rPr lang="en-GB" sz="900" dirty="0" err="1"/>
              <a:t>TradeLens</a:t>
            </a:r>
            <a:r>
              <a:rPr lang="en-GB" sz="900" dirty="0"/>
              <a:t>-powered applications for themselves, their partners, and their customers</a:t>
            </a:r>
          </a:p>
        </p:txBody>
      </p:sp>
      <p:sp>
        <p:nvSpPr>
          <p:cNvPr id="281" name="TextBox 280">
            <a:extLst>
              <a:ext uri="{FF2B5EF4-FFF2-40B4-BE49-F238E27FC236}">
                <a16:creationId xmlns:a16="http://schemas.microsoft.com/office/drawing/2014/main" id="{ECC96421-04E1-7448-A5D9-D2C36C5AB1B1}"/>
              </a:ext>
            </a:extLst>
          </p:cNvPr>
          <p:cNvSpPr txBox="1"/>
          <p:nvPr/>
        </p:nvSpPr>
        <p:spPr>
          <a:xfrm>
            <a:off x="4221263" y="2628002"/>
            <a:ext cx="687678" cy="276999"/>
          </a:xfrm>
          <a:prstGeom prst="rect">
            <a:avLst/>
          </a:prstGeom>
          <a:noFill/>
        </p:spPr>
        <p:txBody>
          <a:bodyPr wrap="square" rtlCol="0" anchor="t" anchorCtr="0">
            <a:spAutoFit/>
          </a:bodyPr>
          <a:lstStyle/>
          <a:p>
            <a:pPr algn="r" defTabSz="685783"/>
            <a:r>
              <a:rPr lang="en-GB" sz="600">
                <a:solidFill>
                  <a:prstClr val="black"/>
                </a:solidFill>
                <a:ea typeface="Helvetica Neue for IBM Roman" charset="0"/>
                <a:cs typeface="Helvetica Neue for IBM Roman" charset="0"/>
              </a:rPr>
              <a:t>Ports and Terminals</a:t>
            </a:r>
          </a:p>
        </p:txBody>
      </p:sp>
      <p:sp>
        <p:nvSpPr>
          <p:cNvPr id="282" name="TextBox 281">
            <a:extLst>
              <a:ext uri="{FF2B5EF4-FFF2-40B4-BE49-F238E27FC236}">
                <a16:creationId xmlns:a16="http://schemas.microsoft.com/office/drawing/2014/main" id="{06A517D1-4343-854D-ABC4-7C16C9CCB177}"/>
              </a:ext>
            </a:extLst>
          </p:cNvPr>
          <p:cNvSpPr txBox="1"/>
          <p:nvPr/>
        </p:nvSpPr>
        <p:spPr>
          <a:xfrm>
            <a:off x="4301117" y="3351295"/>
            <a:ext cx="791814" cy="184666"/>
          </a:xfrm>
          <a:prstGeom prst="rect">
            <a:avLst/>
          </a:prstGeom>
          <a:noFill/>
        </p:spPr>
        <p:txBody>
          <a:bodyPr wrap="square" rtlCol="0" anchor="t" anchorCtr="0">
            <a:spAutoFit/>
          </a:bodyPr>
          <a:lstStyle/>
          <a:p>
            <a:pPr algn="r" defTabSz="685783"/>
            <a:r>
              <a:rPr lang="en-GB" sz="600">
                <a:solidFill>
                  <a:prstClr val="black"/>
                </a:solidFill>
                <a:ea typeface="Helvetica Neue for IBM Roman" charset="0"/>
                <a:cs typeface="Helvetica Neue for IBM Roman" charset="0"/>
              </a:rPr>
              <a:t>Ocean Carriers</a:t>
            </a:r>
          </a:p>
        </p:txBody>
      </p:sp>
      <p:sp>
        <p:nvSpPr>
          <p:cNvPr id="283" name="TextBox 282">
            <a:extLst>
              <a:ext uri="{FF2B5EF4-FFF2-40B4-BE49-F238E27FC236}">
                <a16:creationId xmlns:a16="http://schemas.microsoft.com/office/drawing/2014/main" id="{B04851C9-54DB-2F43-80E1-6E6B1762279B}"/>
              </a:ext>
            </a:extLst>
          </p:cNvPr>
          <p:cNvSpPr txBox="1"/>
          <p:nvPr/>
        </p:nvSpPr>
        <p:spPr>
          <a:xfrm>
            <a:off x="8331036" y="2593173"/>
            <a:ext cx="673530" cy="276999"/>
          </a:xfrm>
          <a:prstGeom prst="rect">
            <a:avLst/>
          </a:prstGeom>
          <a:noFill/>
        </p:spPr>
        <p:txBody>
          <a:bodyPr wrap="square" rtlCol="0" anchor="t" anchorCtr="0">
            <a:spAutoFit/>
          </a:bodyPr>
          <a:lstStyle/>
          <a:p>
            <a:pPr defTabSz="685783"/>
            <a:r>
              <a:rPr lang="en-GB" sz="600">
                <a:solidFill>
                  <a:prstClr val="black"/>
                </a:solidFill>
                <a:ea typeface="Helvetica Neue for IBM Roman" charset="0"/>
                <a:cs typeface="Helvetica Neue for IBM Roman" charset="0"/>
              </a:rPr>
              <a:t>Trade Associations</a:t>
            </a:r>
          </a:p>
        </p:txBody>
      </p:sp>
      <p:sp>
        <p:nvSpPr>
          <p:cNvPr id="284" name="TextBox 283">
            <a:extLst>
              <a:ext uri="{FF2B5EF4-FFF2-40B4-BE49-F238E27FC236}">
                <a16:creationId xmlns:a16="http://schemas.microsoft.com/office/drawing/2014/main" id="{00E9290E-4C5A-1A4A-B045-ADBEADBFFC10}"/>
              </a:ext>
            </a:extLst>
          </p:cNvPr>
          <p:cNvSpPr txBox="1"/>
          <p:nvPr/>
        </p:nvSpPr>
        <p:spPr>
          <a:xfrm>
            <a:off x="8317553" y="3212795"/>
            <a:ext cx="778453" cy="461665"/>
          </a:xfrm>
          <a:prstGeom prst="rect">
            <a:avLst/>
          </a:prstGeom>
          <a:noFill/>
        </p:spPr>
        <p:txBody>
          <a:bodyPr wrap="square" rtlCol="0" anchor="t" anchorCtr="0">
            <a:spAutoFit/>
          </a:bodyPr>
          <a:lstStyle/>
          <a:p>
            <a:pPr defTabSz="685783"/>
            <a:r>
              <a:rPr lang="en-GB" sz="600" dirty="0">
                <a:solidFill>
                  <a:prstClr val="black"/>
                </a:solidFill>
                <a:ea typeface="Helvetica Neue for IBM Roman" charset="0"/>
                <a:cs typeface="Helvetica Neue for IBM Roman" charset="0"/>
              </a:rPr>
              <a:t>Supply Chain / Transportation Management Systems</a:t>
            </a:r>
          </a:p>
        </p:txBody>
      </p:sp>
    </p:spTree>
    <p:extLst>
      <p:ext uri="{BB962C8B-B14F-4D97-AF65-F5344CB8AC3E}">
        <p14:creationId xmlns:p14="http://schemas.microsoft.com/office/powerpoint/2010/main" val="2853914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508002" y="811823"/>
            <a:ext cx="3198404" cy="2004849"/>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1800" dirty="0">
                <a:solidFill>
                  <a:schemeClr val="bg1"/>
                </a:solidFill>
                <a:ea typeface="Arial" charset="0"/>
                <a:cs typeface="Arial" charset="0"/>
              </a:rPr>
              <a:t>IBM Solutions</a:t>
            </a:r>
          </a:p>
          <a:p>
            <a:pPr marL="285750" indent="-285750">
              <a:lnSpc>
                <a:spcPct val="100000"/>
              </a:lnSpc>
              <a:buFont typeface="Arial" charset="0"/>
              <a:buChar char="•"/>
            </a:pPr>
            <a:r>
              <a:rPr lang="en-US" sz="1800" b="1" dirty="0">
                <a:solidFill>
                  <a:schemeClr val="bg1"/>
                </a:solidFill>
                <a:ea typeface="Arial" charset="0"/>
                <a:cs typeface="Arial"/>
              </a:rPr>
              <a:t>Food Trust</a:t>
            </a:r>
          </a:p>
          <a:p>
            <a:pPr marL="285750" indent="-285750">
              <a:lnSpc>
                <a:spcPct val="100000"/>
              </a:lnSpc>
              <a:buFont typeface="Arial" charset="0"/>
              <a:buChar char="•"/>
            </a:pPr>
            <a:r>
              <a:rPr lang="en-US" sz="1800" b="1" dirty="0" err="1">
                <a:solidFill>
                  <a:schemeClr val="bg1"/>
                </a:solidFill>
                <a:ea typeface="Arial" charset="0"/>
                <a:cs typeface="Arial"/>
              </a:rPr>
              <a:t>TradeLens</a:t>
            </a:r>
            <a:endParaRPr lang="en-US" sz="1800" b="1" dirty="0">
              <a:solidFill>
                <a:schemeClr val="bg1"/>
              </a:solidFill>
              <a:ea typeface="Arial" charset="0"/>
              <a:cs typeface="Arial"/>
            </a:endParaRPr>
          </a:p>
          <a:p>
            <a:pPr marL="285750" indent="-285750">
              <a:lnSpc>
                <a:spcPct val="100000"/>
              </a:lnSpc>
              <a:buFont typeface="Arial" charset="0"/>
              <a:buChar char="•"/>
            </a:pPr>
            <a:r>
              <a:rPr lang="en-US" sz="1800" dirty="0">
                <a:solidFill>
                  <a:schemeClr val="bg1"/>
                </a:solidFill>
                <a:ea typeface="Arial" charset="0"/>
                <a:cs typeface="Arial"/>
              </a:rPr>
              <a:t>World Wire</a:t>
            </a:r>
          </a:p>
          <a:p>
            <a:pPr marL="285750" indent="-285750">
              <a:lnSpc>
                <a:spcPct val="100000"/>
              </a:lnSpc>
              <a:buFont typeface="Arial" charset="0"/>
              <a:buChar char="•"/>
            </a:pPr>
            <a:r>
              <a:rPr lang="en-US" sz="1800" dirty="0">
                <a:solidFill>
                  <a:schemeClr val="bg1"/>
                </a:solidFill>
                <a:ea typeface="Arial" charset="0"/>
                <a:cs typeface="Arial" charset="0"/>
              </a:rPr>
              <a:t>Digital Identity</a:t>
            </a:r>
          </a:p>
          <a:p>
            <a:pPr>
              <a:lnSpc>
                <a:spcPct val="100000"/>
              </a:lnSpc>
            </a:pPr>
            <a:endParaRPr lang="en-US" sz="1800" dirty="0">
              <a:solidFill>
                <a:schemeClr val="bg1"/>
              </a:solidFill>
              <a:ea typeface="Arial" charset="0"/>
              <a:cs typeface="Arial" charset="0"/>
            </a:endParaRPr>
          </a:p>
        </p:txBody>
      </p:sp>
      <p:sp>
        <p:nvSpPr>
          <p:cNvPr id="34" name="Title 1"/>
          <p:cNvSpPr txBox="1">
            <a:spLocks/>
          </p:cNvSpPr>
          <p:nvPr/>
        </p:nvSpPr>
        <p:spPr>
          <a:xfrm>
            <a:off x="2452818" y="2907174"/>
            <a:ext cx="2371954" cy="75161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1800" dirty="0">
                <a:solidFill>
                  <a:schemeClr val="bg1"/>
                </a:solidFill>
                <a:ea typeface="Arial" charset="0"/>
                <a:cs typeface="Arial" charset="0"/>
              </a:rPr>
              <a:t>Your Solution</a:t>
            </a:r>
          </a:p>
        </p:txBody>
      </p:sp>
      <p:sp>
        <p:nvSpPr>
          <p:cNvPr id="27" name="Freeform 26"/>
          <p:cNvSpPr>
            <a:spLocks/>
          </p:cNvSpPr>
          <p:nvPr/>
        </p:nvSpPr>
        <p:spPr bwMode="auto">
          <a:xfrm>
            <a:off x="5487595" y="1093229"/>
            <a:ext cx="218811" cy="1231311"/>
          </a:xfrm>
          <a:custGeom>
            <a:avLst/>
            <a:gdLst>
              <a:gd name="T0" fmla="*/ 36 w 292"/>
              <a:gd name="T1" fmla="*/ 0 h 1037"/>
              <a:gd name="T2" fmla="*/ 36 w 292"/>
              <a:gd name="T3" fmla="*/ 130 h 1037"/>
              <a:gd name="T4" fmla="*/ 2 w 292"/>
              <a:gd name="T5" fmla="*/ 130 h 1037"/>
              <a:gd name="T6" fmla="*/ 2 w 292"/>
              <a:gd name="T7" fmla="*/ 130 h 1037"/>
              <a:gd name="T8" fmla="*/ 1 w 292"/>
              <a:gd name="T9" fmla="*/ 130 h 1037"/>
              <a:gd name="T10" fmla="*/ 1 w 292"/>
              <a:gd name="T11" fmla="*/ 130 h 1037"/>
              <a:gd name="T12" fmla="*/ 0 w 292"/>
              <a:gd name="T13" fmla="*/ 129 h 1037"/>
              <a:gd name="T14" fmla="*/ 0 w 292"/>
              <a:gd name="T15" fmla="*/ 129 h 1037"/>
              <a:gd name="T16" fmla="*/ 0 w 292"/>
              <a:gd name="T17" fmla="*/ 129 h 1037"/>
              <a:gd name="T18" fmla="*/ 0 w 292"/>
              <a:gd name="T19" fmla="*/ 128 h 1037"/>
              <a:gd name="T20" fmla="*/ 0 w 292"/>
              <a:gd name="T21" fmla="*/ 127 h 1037"/>
              <a:gd name="T22" fmla="*/ 0 w 292"/>
              <a:gd name="T23" fmla="*/ 127 h 1037"/>
              <a:gd name="T24" fmla="*/ 0 w 292"/>
              <a:gd name="T25" fmla="*/ 127 h 1037"/>
              <a:gd name="T26" fmla="*/ 0 w 292"/>
              <a:gd name="T27" fmla="*/ 126 h 1037"/>
              <a:gd name="T28" fmla="*/ 0 w 292"/>
              <a:gd name="T29" fmla="*/ 126 h 1037"/>
              <a:gd name="T30" fmla="*/ 1 w 292"/>
              <a:gd name="T31" fmla="*/ 125 h 1037"/>
              <a:gd name="T32" fmla="*/ 1 w 292"/>
              <a:gd name="T33" fmla="*/ 125 h 1037"/>
              <a:gd name="T34" fmla="*/ 2 w 292"/>
              <a:gd name="T35" fmla="*/ 125 h 1037"/>
              <a:gd name="T36" fmla="*/ 2 w 292"/>
              <a:gd name="T37" fmla="*/ 125 h 1037"/>
              <a:gd name="T38" fmla="*/ 31 w 292"/>
              <a:gd name="T39" fmla="*/ 125 h 1037"/>
              <a:gd name="T40" fmla="*/ 31 w 292"/>
              <a:gd name="T41" fmla="*/ 6 h 1037"/>
              <a:gd name="T42" fmla="*/ 2 w 292"/>
              <a:gd name="T43" fmla="*/ 6 h 1037"/>
              <a:gd name="T44" fmla="*/ 2 w 292"/>
              <a:gd name="T45" fmla="*/ 6 h 1037"/>
              <a:gd name="T46" fmla="*/ 1 w 292"/>
              <a:gd name="T47" fmla="*/ 5 h 1037"/>
              <a:gd name="T48" fmla="*/ 1 w 292"/>
              <a:gd name="T49" fmla="*/ 5 h 1037"/>
              <a:gd name="T50" fmla="*/ 1 w 292"/>
              <a:gd name="T51" fmla="*/ 5 h 1037"/>
              <a:gd name="T52" fmla="*/ 0 w 292"/>
              <a:gd name="T53" fmla="*/ 5 h 1037"/>
              <a:gd name="T54" fmla="*/ 0 w 292"/>
              <a:gd name="T55" fmla="*/ 4 h 1037"/>
              <a:gd name="T56" fmla="*/ 0 w 292"/>
              <a:gd name="T57" fmla="*/ 4 h 1037"/>
              <a:gd name="T58" fmla="*/ 0 w 292"/>
              <a:gd name="T59" fmla="*/ 3 h 1037"/>
              <a:gd name="T60" fmla="*/ 0 w 292"/>
              <a:gd name="T61" fmla="*/ 3 h 1037"/>
              <a:gd name="T62" fmla="*/ 0 w 292"/>
              <a:gd name="T63" fmla="*/ 3 h 1037"/>
              <a:gd name="T64" fmla="*/ 0 w 292"/>
              <a:gd name="T65" fmla="*/ 2 h 1037"/>
              <a:gd name="T66" fmla="*/ 0 w 292"/>
              <a:gd name="T67" fmla="*/ 2 h 1037"/>
              <a:gd name="T68" fmla="*/ 1 w 292"/>
              <a:gd name="T69" fmla="*/ 1 h 1037"/>
              <a:gd name="T70" fmla="*/ 1 w 292"/>
              <a:gd name="T71" fmla="*/ 1 h 1037"/>
              <a:gd name="T72" fmla="*/ 1 w 292"/>
              <a:gd name="T73" fmla="*/ 1 h 1037"/>
              <a:gd name="T74" fmla="*/ 2 w 292"/>
              <a:gd name="T75" fmla="*/ 1 h 1037"/>
              <a:gd name="T76" fmla="*/ 2 w 292"/>
              <a:gd name="T77" fmla="*/ 0 h 1037"/>
              <a:gd name="T78" fmla="*/ 36 w 292"/>
              <a:gd name="T79" fmla="*/ 0 h 10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92"/>
              <a:gd name="T121" fmla="*/ 0 h 1037"/>
              <a:gd name="T122" fmla="*/ 292 w 292"/>
              <a:gd name="T123" fmla="*/ 1037 h 10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92" h="1037">
                <a:moveTo>
                  <a:pt x="292" y="0"/>
                </a:moveTo>
                <a:lnTo>
                  <a:pt x="292" y="1037"/>
                </a:lnTo>
                <a:lnTo>
                  <a:pt x="20" y="1037"/>
                </a:lnTo>
                <a:lnTo>
                  <a:pt x="17" y="1036"/>
                </a:lnTo>
                <a:lnTo>
                  <a:pt x="13" y="1035"/>
                </a:lnTo>
                <a:lnTo>
                  <a:pt x="10" y="1033"/>
                </a:lnTo>
                <a:lnTo>
                  <a:pt x="7" y="1031"/>
                </a:lnTo>
                <a:lnTo>
                  <a:pt x="4" y="1028"/>
                </a:lnTo>
                <a:lnTo>
                  <a:pt x="2" y="1025"/>
                </a:lnTo>
                <a:lnTo>
                  <a:pt x="0" y="1021"/>
                </a:lnTo>
                <a:lnTo>
                  <a:pt x="0" y="1016"/>
                </a:lnTo>
                <a:lnTo>
                  <a:pt x="0" y="1012"/>
                </a:lnTo>
                <a:lnTo>
                  <a:pt x="2" y="1009"/>
                </a:lnTo>
                <a:lnTo>
                  <a:pt x="4" y="1005"/>
                </a:lnTo>
                <a:lnTo>
                  <a:pt x="7" y="1002"/>
                </a:lnTo>
                <a:lnTo>
                  <a:pt x="10" y="1000"/>
                </a:lnTo>
                <a:lnTo>
                  <a:pt x="13" y="998"/>
                </a:lnTo>
                <a:lnTo>
                  <a:pt x="17" y="997"/>
                </a:lnTo>
                <a:lnTo>
                  <a:pt x="20" y="997"/>
                </a:lnTo>
                <a:lnTo>
                  <a:pt x="251" y="997"/>
                </a:lnTo>
                <a:lnTo>
                  <a:pt x="251" y="41"/>
                </a:lnTo>
                <a:lnTo>
                  <a:pt x="23" y="41"/>
                </a:lnTo>
                <a:lnTo>
                  <a:pt x="19" y="41"/>
                </a:lnTo>
                <a:lnTo>
                  <a:pt x="15" y="40"/>
                </a:lnTo>
                <a:lnTo>
                  <a:pt x="12" y="38"/>
                </a:lnTo>
                <a:lnTo>
                  <a:pt x="9" y="36"/>
                </a:lnTo>
                <a:lnTo>
                  <a:pt x="7" y="33"/>
                </a:lnTo>
                <a:lnTo>
                  <a:pt x="5" y="29"/>
                </a:lnTo>
                <a:lnTo>
                  <a:pt x="4" y="25"/>
                </a:lnTo>
                <a:lnTo>
                  <a:pt x="2" y="21"/>
                </a:lnTo>
                <a:lnTo>
                  <a:pt x="4" y="17"/>
                </a:lnTo>
                <a:lnTo>
                  <a:pt x="5" y="13"/>
                </a:lnTo>
                <a:lnTo>
                  <a:pt x="7" y="10"/>
                </a:lnTo>
                <a:lnTo>
                  <a:pt x="9" y="7"/>
                </a:lnTo>
                <a:lnTo>
                  <a:pt x="12" y="5"/>
                </a:lnTo>
                <a:lnTo>
                  <a:pt x="15" y="2"/>
                </a:lnTo>
                <a:lnTo>
                  <a:pt x="19" y="1"/>
                </a:lnTo>
                <a:lnTo>
                  <a:pt x="23" y="0"/>
                </a:lnTo>
                <a:lnTo>
                  <a:pt x="292" y="0"/>
                </a:lnTo>
                <a:close/>
              </a:path>
            </a:pathLst>
          </a:custGeom>
          <a:solidFill>
            <a:schemeClr val="bg1"/>
          </a:solidFill>
          <a:ln w="9525">
            <a:noFill/>
            <a:round/>
            <a:headEnd/>
            <a:tailEnd/>
          </a:ln>
        </p:spPr>
        <p:txBody>
          <a:bodyPr/>
          <a:lstStyle/>
          <a:p>
            <a:endParaRPr lang="en-US" dirty="0">
              <a:solidFill>
                <a:srgbClr val="000000"/>
              </a:solidFill>
            </a:endParaRPr>
          </a:p>
        </p:txBody>
      </p:sp>
      <p:sp>
        <p:nvSpPr>
          <p:cNvPr id="28" name="Freeform 27"/>
          <p:cNvSpPr>
            <a:spLocks/>
          </p:cNvSpPr>
          <p:nvPr/>
        </p:nvSpPr>
        <p:spPr bwMode="auto">
          <a:xfrm>
            <a:off x="1234556" y="1082108"/>
            <a:ext cx="220320" cy="1231311"/>
          </a:xfrm>
          <a:custGeom>
            <a:avLst/>
            <a:gdLst>
              <a:gd name="T0" fmla="*/ 0 w 291"/>
              <a:gd name="T1" fmla="*/ 0 h 1037"/>
              <a:gd name="T2" fmla="*/ 0 w 291"/>
              <a:gd name="T3" fmla="*/ 130 h 1037"/>
              <a:gd name="T4" fmla="*/ 34 w 291"/>
              <a:gd name="T5" fmla="*/ 130 h 1037"/>
              <a:gd name="T6" fmla="*/ 35 w 291"/>
              <a:gd name="T7" fmla="*/ 130 h 1037"/>
              <a:gd name="T8" fmla="*/ 35 w 291"/>
              <a:gd name="T9" fmla="*/ 130 h 1037"/>
              <a:gd name="T10" fmla="*/ 36 w 291"/>
              <a:gd name="T11" fmla="*/ 130 h 1037"/>
              <a:gd name="T12" fmla="*/ 36 w 291"/>
              <a:gd name="T13" fmla="*/ 129 h 1037"/>
              <a:gd name="T14" fmla="*/ 36 w 291"/>
              <a:gd name="T15" fmla="*/ 129 h 1037"/>
              <a:gd name="T16" fmla="*/ 37 w 291"/>
              <a:gd name="T17" fmla="*/ 129 h 1037"/>
              <a:gd name="T18" fmla="*/ 37 w 291"/>
              <a:gd name="T19" fmla="*/ 128 h 1037"/>
              <a:gd name="T20" fmla="*/ 37 w 291"/>
              <a:gd name="T21" fmla="*/ 127 h 1037"/>
              <a:gd name="T22" fmla="*/ 37 w 291"/>
              <a:gd name="T23" fmla="*/ 127 h 1037"/>
              <a:gd name="T24" fmla="*/ 37 w 291"/>
              <a:gd name="T25" fmla="*/ 127 h 1037"/>
              <a:gd name="T26" fmla="*/ 36 w 291"/>
              <a:gd name="T27" fmla="*/ 126 h 1037"/>
              <a:gd name="T28" fmla="*/ 36 w 291"/>
              <a:gd name="T29" fmla="*/ 126 h 1037"/>
              <a:gd name="T30" fmla="*/ 36 w 291"/>
              <a:gd name="T31" fmla="*/ 125 h 1037"/>
              <a:gd name="T32" fmla="*/ 35 w 291"/>
              <a:gd name="T33" fmla="*/ 125 h 1037"/>
              <a:gd name="T34" fmla="*/ 35 w 291"/>
              <a:gd name="T35" fmla="*/ 125 h 1037"/>
              <a:gd name="T36" fmla="*/ 34 w 291"/>
              <a:gd name="T37" fmla="*/ 125 h 1037"/>
              <a:gd name="T38" fmla="*/ 5 w 291"/>
              <a:gd name="T39" fmla="*/ 125 h 1037"/>
              <a:gd name="T40" fmla="*/ 5 w 291"/>
              <a:gd name="T41" fmla="*/ 6 h 1037"/>
              <a:gd name="T42" fmla="*/ 34 w 291"/>
              <a:gd name="T43" fmla="*/ 6 h 1037"/>
              <a:gd name="T44" fmla="*/ 34 w 291"/>
              <a:gd name="T45" fmla="*/ 6 h 1037"/>
              <a:gd name="T46" fmla="*/ 35 w 291"/>
              <a:gd name="T47" fmla="*/ 5 h 1037"/>
              <a:gd name="T48" fmla="*/ 35 w 291"/>
              <a:gd name="T49" fmla="*/ 5 h 1037"/>
              <a:gd name="T50" fmla="*/ 36 w 291"/>
              <a:gd name="T51" fmla="*/ 5 h 1037"/>
              <a:gd name="T52" fmla="*/ 36 w 291"/>
              <a:gd name="T53" fmla="*/ 5 h 1037"/>
              <a:gd name="T54" fmla="*/ 36 w 291"/>
              <a:gd name="T55" fmla="*/ 4 h 1037"/>
              <a:gd name="T56" fmla="*/ 36 w 291"/>
              <a:gd name="T57" fmla="*/ 4 h 1037"/>
              <a:gd name="T58" fmla="*/ 36 w 291"/>
              <a:gd name="T59" fmla="*/ 3 h 1037"/>
              <a:gd name="T60" fmla="*/ 36 w 291"/>
              <a:gd name="T61" fmla="*/ 3 h 1037"/>
              <a:gd name="T62" fmla="*/ 36 w 291"/>
              <a:gd name="T63" fmla="*/ 3 h 1037"/>
              <a:gd name="T64" fmla="*/ 36 w 291"/>
              <a:gd name="T65" fmla="*/ 2 h 1037"/>
              <a:gd name="T66" fmla="*/ 36 w 291"/>
              <a:gd name="T67" fmla="*/ 2 h 1037"/>
              <a:gd name="T68" fmla="*/ 36 w 291"/>
              <a:gd name="T69" fmla="*/ 1 h 1037"/>
              <a:gd name="T70" fmla="*/ 35 w 291"/>
              <a:gd name="T71" fmla="*/ 1 h 1037"/>
              <a:gd name="T72" fmla="*/ 35 w 291"/>
              <a:gd name="T73" fmla="*/ 1 h 1037"/>
              <a:gd name="T74" fmla="*/ 34 w 291"/>
              <a:gd name="T75" fmla="*/ 1 h 1037"/>
              <a:gd name="T76" fmla="*/ 34 w 291"/>
              <a:gd name="T77" fmla="*/ 0 h 1037"/>
              <a:gd name="T78" fmla="*/ 0 w 291"/>
              <a:gd name="T79" fmla="*/ 0 h 10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91"/>
              <a:gd name="T121" fmla="*/ 0 h 1037"/>
              <a:gd name="T122" fmla="*/ 291 w 291"/>
              <a:gd name="T123" fmla="*/ 1037 h 10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91" h="1037">
                <a:moveTo>
                  <a:pt x="0" y="0"/>
                </a:moveTo>
                <a:lnTo>
                  <a:pt x="0" y="1037"/>
                </a:lnTo>
                <a:lnTo>
                  <a:pt x="270" y="1037"/>
                </a:lnTo>
                <a:lnTo>
                  <a:pt x="274" y="1036"/>
                </a:lnTo>
                <a:lnTo>
                  <a:pt x="278" y="1035"/>
                </a:lnTo>
                <a:lnTo>
                  <a:pt x="281" y="1033"/>
                </a:lnTo>
                <a:lnTo>
                  <a:pt x="285" y="1031"/>
                </a:lnTo>
                <a:lnTo>
                  <a:pt x="287" y="1028"/>
                </a:lnTo>
                <a:lnTo>
                  <a:pt x="289" y="1025"/>
                </a:lnTo>
                <a:lnTo>
                  <a:pt x="290" y="1021"/>
                </a:lnTo>
                <a:lnTo>
                  <a:pt x="291" y="1016"/>
                </a:lnTo>
                <a:lnTo>
                  <a:pt x="290" y="1012"/>
                </a:lnTo>
                <a:lnTo>
                  <a:pt x="289" y="1009"/>
                </a:lnTo>
                <a:lnTo>
                  <a:pt x="287" y="1005"/>
                </a:lnTo>
                <a:lnTo>
                  <a:pt x="285" y="1002"/>
                </a:lnTo>
                <a:lnTo>
                  <a:pt x="281" y="1000"/>
                </a:lnTo>
                <a:lnTo>
                  <a:pt x="278" y="998"/>
                </a:lnTo>
                <a:lnTo>
                  <a:pt x="274" y="997"/>
                </a:lnTo>
                <a:lnTo>
                  <a:pt x="270" y="997"/>
                </a:lnTo>
                <a:lnTo>
                  <a:pt x="40" y="997"/>
                </a:lnTo>
                <a:lnTo>
                  <a:pt x="40" y="41"/>
                </a:lnTo>
                <a:lnTo>
                  <a:pt x="268" y="41"/>
                </a:lnTo>
                <a:lnTo>
                  <a:pt x="272" y="41"/>
                </a:lnTo>
                <a:lnTo>
                  <a:pt x="275" y="40"/>
                </a:lnTo>
                <a:lnTo>
                  <a:pt x="279" y="38"/>
                </a:lnTo>
                <a:lnTo>
                  <a:pt x="282" y="36"/>
                </a:lnTo>
                <a:lnTo>
                  <a:pt x="285" y="33"/>
                </a:lnTo>
                <a:lnTo>
                  <a:pt x="287" y="29"/>
                </a:lnTo>
                <a:lnTo>
                  <a:pt x="288" y="25"/>
                </a:lnTo>
                <a:lnTo>
                  <a:pt x="288" y="21"/>
                </a:lnTo>
                <a:lnTo>
                  <a:pt x="288" y="17"/>
                </a:lnTo>
                <a:lnTo>
                  <a:pt x="287" y="13"/>
                </a:lnTo>
                <a:lnTo>
                  <a:pt x="285" y="10"/>
                </a:lnTo>
                <a:lnTo>
                  <a:pt x="282" y="7"/>
                </a:lnTo>
                <a:lnTo>
                  <a:pt x="279" y="5"/>
                </a:lnTo>
                <a:lnTo>
                  <a:pt x="275" y="2"/>
                </a:lnTo>
                <a:lnTo>
                  <a:pt x="272" y="1"/>
                </a:lnTo>
                <a:lnTo>
                  <a:pt x="268" y="0"/>
                </a:lnTo>
                <a:lnTo>
                  <a:pt x="0" y="0"/>
                </a:lnTo>
                <a:close/>
              </a:path>
            </a:pathLst>
          </a:custGeom>
          <a:solidFill>
            <a:schemeClr val="bg1"/>
          </a:solidFill>
          <a:ln w="9525">
            <a:noFill/>
            <a:round/>
            <a:headEnd/>
            <a:tailEnd/>
          </a:ln>
        </p:spPr>
        <p:txBody>
          <a:bodyPr/>
          <a:lstStyle/>
          <a:p>
            <a:endParaRPr lang="en-US" dirty="0">
              <a:solidFill>
                <a:srgbClr val="000000"/>
              </a:solidFill>
            </a:endParaRPr>
          </a:p>
        </p:txBody>
      </p:sp>
      <p:grpSp>
        <p:nvGrpSpPr>
          <p:cNvPr id="3" name="Group 2"/>
          <p:cNvGrpSpPr/>
          <p:nvPr/>
        </p:nvGrpSpPr>
        <p:grpSpPr>
          <a:xfrm>
            <a:off x="1497917" y="2786846"/>
            <a:ext cx="941152" cy="941152"/>
            <a:chOff x="1497917" y="2786846"/>
            <a:chExt cx="941152" cy="941152"/>
          </a:xfrm>
        </p:grpSpPr>
        <p:sp>
          <p:nvSpPr>
            <p:cNvPr id="36" name="Oval 35"/>
            <p:cNvSpPr/>
            <p:nvPr/>
          </p:nvSpPr>
          <p:spPr>
            <a:xfrm>
              <a:off x="1497917" y="2816672"/>
              <a:ext cx="911325" cy="911326"/>
            </a:xfrm>
            <a:prstGeom prst="ellipse">
              <a:avLst/>
            </a:prstGeom>
            <a:solidFill>
              <a:schemeClr val="bg1"/>
            </a:solidFill>
            <a:ln>
              <a:solidFill>
                <a:schemeClr val="tx2"/>
              </a:solidFill>
            </a:ln>
          </p:spPr>
          <p:txBody>
            <a:bodyPr wrap="square" lIns="0" tIns="0" rIns="0" bIns="0" rtlCol="0" anchor="ctr">
              <a:noAutofit/>
            </a:bodyPr>
            <a:lstStyle/>
            <a:p>
              <a:pPr algn="ctr"/>
              <a:endParaRPr lang="en-US" sz="1200" dirty="0">
                <a:solidFill>
                  <a:srgbClr val="000000"/>
                </a:solidFill>
                <a:cs typeface="Arial" charset="0"/>
              </a:endParaRPr>
            </a:p>
          </p:txBody>
        </p:sp>
        <p:pic>
          <p:nvPicPr>
            <p:cNvPr id="2" name="Picture 1"/>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497917" y="2786846"/>
              <a:ext cx="941152" cy="941152"/>
            </a:xfrm>
            <a:prstGeom prst="rect">
              <a:avLst/>
            </a:prstGeom>
          </p:spPr>
        </p:pic>
      </p:grpSp>
      <p:grpSp>
        <p:nvGrpSpPr>
          <p:cNvPr id="18" name="Group 17"/>
          <p:cNvGrpSpPr/>
          <p:nvPr/>
        </p:nvGrpSpPr>
        <p:grpSpPr>
          <a:xfrm>
            <a:off x="1512830" y="1246864"/>
            <a:ext cx="911325" cy="911326"/>
            <a:chOff x="1484165" y="1988711"/>
            <a:chExt cx="911325" cy="911326"/>
          </a:xfrm>
        </p:grpSpPr>
        <p:sp>
          <p:nvSpPr>
            <p:cNvPr id="19" name="Oval 18"/>
            <p:cNvSpPr/>
            <p:nvPr/>
          </p:nvSpPr>
          <p:spPr>
            <a:xfrm>
              <a:off x="1484165" y="1988711"/>
              <a:ext cx="911325" cy="911326"/>
            </a:xfrm>
            <a:prstGeom prst="ellipse">
              <a:avLst/>
            </a:prstGeom>
            <a:solidFill>
              <a:schemeClr val="bg1"/>
            </a:solidFill>
            <a:ln>
              <a:solidFill>
                <a:schemeClr val="accent4"/>
              </a:solidFill>
            </a:ln>
          </p:spPr>
          <p:txBody>
            <a:bodyPr wrap="square" lIns="0" tIns="0" rIns="0" bIns="0" rtlCol="0" anchor="ctr">
              <a:noAutofit/>
            </a:bodyPr>
            <a:lstStyle/>
            <a:p>
              <a:pPr algn="ctr"/>
              <a:endParaRPr lang="en-US" sz="1200" dirty="0">
                <a:solidFill>
                  <a:srgbClr val="000000"/>
                </a:solidFill>
                <a:cs typeface="Arial" charset="0"/>
              </a:endParaRPr>
            </a:p>
          </p:txBody>
        </p:sp>
        <p:grpSp>
          <p:nvGrpSpPr>
            <p:cNvPr id="20" name="Group 19"/>
            <p:cNvGrpSpPr>
              <a:grpSpLocks/>
            </p:cNvGrpSpPr>
            <p:nvPr/>
          </p:nvGrpSpPr>
          <p:grpSpPr bwMode="auto">
            <a:xfrm>
              <a:off x="1747739" y="2255461"/>
              <a:ext cx="384175" cy="377825"/>
              <a:chOff x="3658" y="706"/>
              <a:chExt cx="242" cy="238"/>
            </a:xfrm>
            <a:solidFill>
              <a:schemeClr val="tx2"/>
            </a:solidFill>
          </p:grpSpPr>
          <p:sp>
            <p:nvSpPr>
              <p:cNvPr id="21" name="Freeform 20"/>
              <p:cNvSpPr>
                <a:spLocks noEditPoints="1"/>
              </p:cNvSpPr>
              <p:nvPr/>
            </p:nvSpPr>
            <p:spPr bwMode="auto">
              <a:xfrm>
                <a:off x="3658" y="706"/>
                <a:ext cx="242" cy="164"/>
              </a:xfrm>
              <a:custGeom>
                <a:avLst/>
                <a:gdLst>
                  <a:gd name="T0" fmla="*/ 2 w 587"/>
                  <a:gd name="T1" fmla="*/ 27 h 395"/>
                  <a:gd name="T2" fmla="*/ 40 w 587"/>
                  <a:gd name="T3" fmla="*/ 27 h 395"/>
                  <a:gd name="T4" fmla="*/ 40 w 587"/>
                  <a:gd name="T5" fmla="*/ 2 h 395"/>
                  <a:gd name="T6" fmla="*/ 40 w 587"/>
                  <a:gd name="T7" fmla="*/ 2 h 395"/>
                  <a:gd name="T8" fmla="*/ 39 w 587"/>
                  <a:gd name="T9" fmla="*/ 2 h 395"/>
                  <a:gd name="T10" fmla="*/ 39 w 587"/>
                  <a:gd name="T11" fmla="*/ 2 h 395"/>
                  <a:gd name="T12" fmla="*/ 39 w 587"/>
                  <a:gd name="T13" fmla="*/ 2 h 395"/>
                  <a:gd name="T14" fmla="*/ 2 w 587"/>
                  <a:gd name="T15" fmla="*/ 2 h 395"/>
                  <a:gd name="T16" fmla="*/ 2 w 587"/>
                  <a:gd name="T17" fmla="*/ 2 h 395"/>
                  <a:gd name="T18" fmla="*/ 2 w 587"/>
                  <a:gd name="T19" fmla="*/ 2 h 395"/>
                  <a:gd name="T20" fmla="*/ 2 w 587"/>
                  <a:gd name="T21" fmla="*/ 2 h 395"/>
                  <a:gd name="T22" fmla="*/ 2 w 587"/>
                  <a:gd name="T23" fmla="*/ 2 h 395"/>
                  <a:gd name="T24" fmla="*/ 2 w 587"/>
                  <a:gd name="T25" fmla="*/ 27 h 395"/>
                  <a:gd name="T26" fmla="*/ 40 w 587"/>
                  <a:gd name="T27" fmla="*/ 28 h 395"/>
                  <a:gd name="T28" fmla="*/ 1 w 587"/>
                  <a:gd name="T29" fmla="*/ 28 h 395"/>
                  <a:gd name="T30" fmla="*/ 0 w 587"/>
                  <a:gd name="T31" fmla="*/ 28 h 395"/>
                  <a:gd name="T32" fmla="*/ 0 w 587"/>
                  <a:gd name="T33" fmla="*/ 28 h 395"/>
                  <a:gd name="T34" fmla="*/ 0 w 587"/>
                  <a:gd name="T35" fmla="*/ 28 h 395"/>
                  <a:gd name="T36" fmla="*/ 0 w 587"/>
                  <a:gd name="T37" fmla="*/ 27 h 395"/>
                  <a:gd name="T38" fmla="*/ 0 w 587"/>
                  <a:gd name="T39" fmla="*/ 2 h 395"/>
                  <a:gd name="T40" fmla="*/ 0 w 587"/>
                  <a:gd name="T41" fmla="*/ 2 h 395"/>
                  <a:gd name="T42" fmla="*/ 0 w 587"/>
                  <a:gd name="T43" fmla="*/ 2 h 395"/>
                  <a:gd name="T44" fmla="*/ 0 w 587"/>
                  <a:gd name="T45" fmla="*/ 1 h 395"/>
                  <a:gd name="T46" fmla="*/ 1 w 587"/>
                  <a:gd name="T47" fmla="*/ 1 h 395"/>
                  <a:gd name="T48" fmla="*/ 1 w 587"/>
                  <a:gd name="T49" fmla="*/ 0 h 395"/>
                  <a:gd name="T50" fmla="*/ 2 w 587"/>
                  <a:gd name="T51" fmla="*/ 0 h 395"/>
                  <a:gd name="T52" fmla="*/ 2 w 587"/>
                  <a:gd name="T53" fmla="*/ 0 h 395"/>
                  <a:gd name="T54" fmla="*/ 2 w 587"/>
                  <a:gd name="T55" fmla="*/ 0 h 395"/>
                  <a:gd name="T56" fmla="*/ 39 w 587"/>
                  <a:gd name="T57" fmla="*/ 0 h 395"/>
                  <a:gd name="T58" fmla="*/ 39 w 587"/>
                  <a:gd name="T59" fmla="*/ 0 h 395"/>
                  <a:gd name="T60" fmla="*/ 40 w 587"/>
                  <a:gd name="T61" fmla="*/ 0 h 395"/>
                  <a:gd name="T62" fmla="*/ 40 w 587"/>
                  <a:gd name="T63" fmla="*/ 0 h 395"/>
                  <a:gd name="T64" fmla="*/ 40 w 587"/>
                  <a:gd name="T65" fmla="*/ 1 h 395"/>
                  <a:gd name="T66" fmla="*/ 41 w 587"/>
                  <a:gd name="T67" fmla="*/ 1 h 395"/>
                  <a:gd name="T68" fmla="*/ 41 w 587"/>
                  <a:gd name="T69" fmla="*/ 2 h 395"/>
                  <a:gd name="T70" fmla="*/ 41 w 587"/>
                  <a:gd name="T71" fmla="*/ 2 h 395"/>
                  <a:gd name="T72" fmla="*/ 41 w 587"/>
                  <a:gd name="T73" fmla="*/ 2 h 395"/>
                  <a:gd name="T74" fmla="*/ 41 w 587"/>
                  <a:gd name="T75" fmla="*/ 27 h 395"/>
                  <a:gd name="T76" fmla="*/ 41 w 587"/>
                  <a:gd name="T77" fmla="*/ 28 h 395"/>
                  <a:gd name="T78" fmla="*/ 41 w 587"/>
                  <a:gd name="T79" fmla="*/ 28 h 395"/>
                  <a:gd name="T80" fmla="*/ 41 w 587"/>
                  <a:gd name="T81" fmla="*/ 28 h 395"/>
                  <a:gd name="T82" fmla="*/ 40 w 587"/>
                  <a:gd name="T83" fmla="*/ 28 h 39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87"/>
                  <a:gd name="T127" fmla="*/ 0 h 395"/>
                  <a:gd name="T128" fmla="*/ 587 w 587"/>
                  <a:gd name="T129" fmla="*/ 395 h 39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87" h="395">
                    <a:moveTo>
                      <a:pt x="23" y="372"/>
                    </a:moveTo>
                    <a:lnTo>
                      <a:pt x="564" y="372"/>
                    </a:lnTo>
                    <a:lnTo>
                      <a:pt x="564" y="36"/>
                    </a:lnTo>
                    <a:lnTo>
                      <a:pt x="563" y="31"/>
                    </a:lnTo>
                    <a:lnTo>
                      <a:pt x="560" y="26"/>
                    </a:lnTo>
                    <a:lnTo>
                      <a:pt x="556" y="24"/>
                    </a:lnTo>
                    <a:lnTo>
                      <a:pt x="550" y="23"/>
                    </a:lnTo>
                    <a:lnTo>
                      <a:pt x="37" y="23"/>
                    </a:lnTo>
                    <a:lnTo>
                      <a:pt x="32" y="24"/>
                    </a:lnTo>
                    <a:lnTo>
                      <a:pt x="28" y="26"/>
                    </a:lnTo>
                    <a:lnTo>
                      <a:pt x="24" y="31"/>
                    </a:lnTo>
                    <a:lnTo>
                      <a:pt x="23" y="36"/>
                    </a:lnTo>
                    <a:lnTo>
                      <a:pt x="23" y="372"/>
                    </a:lnTo>
                    <a:close/>
                    <a:moveTo>
                      <a:pt x="576" y="395"/>
                    </a:moveTo>
                    <a:lnTo>
                      <a:pt x="12" y="395"/>
                    </a:lnTo>
                    <a:lnTo>
                      <a:pt x="8" y="394"/>
                    </a:lnTo>
                    <a:lnTo>
                      <a:pt x="5" y="392"/>
                    </a:lnTo>
                    <a:lnTo>
                      <a:pt x="1" y="389"/>
                    </a:lnTo>
                    <a:lnTo>
                      <a:pt x="0" y="384"/>
                    </a:lnTo>
                    <a:lnTo>
                      <a:pt x="0" y="36"/>
                    </a:lnTo>
                    <a:lnTo>
                      <a:pt x="1" y="29"/>
                    </a:lnTo>
                    <a:lnTo>
                      <a:pt x="4" y="22"/>
                    </a:lnTo>
                    <a:lnTo>
                      <a:pt x="7" y="15"/>
                    </a:lnTo>
                    <a:lnTo>
                      <a:pt x="12" y="10"/>
                    </a:lnTo>
                    <a:lnTo>
                      <a:pt x="17" y="6"/>
                    </a:lnTo>
                    <a:lnTo>
                      <a:pt x="23" y="2"/>
                    </a:lnTo>
                    <a:lnTo>
                      <a:pt x="30" y="0"/>
                    </a:lnTo>
                    <a:lnTo>
                      <a:pt x="37" y="0"/>
                    </a:lnTo>
                    <a:lnTo>
                      <a:pt x="550" y="0"/>
                    </a:lnTo>
                    <a:lnTo>
                      <a:pt x="558" y="0"/>
                    </a:lnTo>
                    <a:lnTo>
                      <a:pt x="565" y="2"/>
                    </a:lnTo>
                    <a:lnTo>
                      <a:pt x="571" y="6"/>
                    </a:lnTo>
                    <a:lnTo>
                      <a:pt x="577" y="10"/>
                    </a:lnTo>
                    <a:lnTo>
                      <a:pt x="581" y="15"/>
                    </a:lnTo>
                    <a:lnTo>
                      <a:pt x="584" y="22"/>
                    </a:lnTo>
                    <a:lnTo>
                      <a:pt x="586" y="29"/>
                    </a:lnTo>
                    <a:lnTo>
                      <a:pt x="587" y="36"/>
                    </a:lnTo>
                    <a:lnTo>
                      <a:pt x="587" y="384"/>
                    </a:lnTo>
                    <a:lnTo>
                      <a:pt x="586" y="389"/>
                    </a:lnTo>
                    <a:lnTo>
                      <a:pt x="584" y="392"/>
                    </a:lnTo>
                    <a:lnTo>
                      <a:pt x="580" y="394"/>
                    </a:lnTo>
                    <a:lnTo>
                      <a:pt x="576" y="395"/>
                    </a:lnTo>
                    <a:close/>
                  </a:path>
                </a:pathLst>
              </a:custGeom>
              <a:grpFill/>
              <a:ln w="9525">
                <a:solidFill>
                  <a:schemeClr val="tx2"/>
                </a:solidFill>
                <a:round/>
                <a:headEnd/>
                <a:tailEnd/>
              </a:ln>
            </p:spPr>
            <p:txBody>
              <a:bodyPr/>
              <a:lstStyle/>
              <a:p>
                <a:endParaRPr lang="en-US" dirty="0">
                  <a:solidFill>
                    <a:srgbClr val="000000"/>
                  </a:solidFill>
                </a:endParaRPr>
              </a:p>
            </p:txBody>
          </p:sp>
          <p:sp>
            <p:nvSpPr>
              <p:cNvPr id="22" name="Rectangle 21"/>
              <p:cNvSpPr>
                <a:spLocks noChangeArrowheads="1"/>
              </p:cNvSpPr>
              <p:nvPr/>
            </p:nvSpPr>
            <p:spPr bwMode="auto">
              <a:xfrm>
                <a:off x="3663" y="740"/>
                <a:ext cx="232" cy="9"/>
              </a:xfrm>
              <a:prstGeom prst="rect">
                <a:avLst/>
              </a:prstGeom>
              <a:grpFill/>
              <a:ln w="9525">
                <a:solidFill>
                  <a:schemeClr val="tx2"/>
                </a:solidFill>
                <a:miter lim="800000"/>
                <a:headEnd/>
                <a:tailEnd/>
              </a:ln>
            </p:spPr>
            <p:txBody>
              <a:bodyPr/>
              <a:lstStyle/>
              <a:p>
                <a:endParaRPr lang="en-US" dirty="0">
                  <a:solidFill>
                    <a:srgbClr val="000000"/>
                  </a:solidFill>
                </a:endParaRPr>
              </a:p>
            </p:txBody>
          </p:sp>
          <p:sp>
            <p:nvSpPr>
              <p:cNvPr id="23" name="Freeform 22"/>
              <p:cNvSpPr>
                <a:spLocks/>
              </p:cNvSpPr>
              <p:nvPr/>
            </p:nvSpPr>
            <p:spPr bwMode="auto">
              <a:xfrm>
                <a:off x="3873" y="724"/>
                <a:ext cx="10" cy="10"/>
              </a:xfrm>
              <a:custGeom>
                <a:avLst/>
                <a:gdLst>
                  <a:gd name="T0" fmla="*/ 2 w 25"/>
                  <a:gd name="T1" fmla="*/ 1 h 24"/>
                  <a:gd name="T2" fmla="*/ 2 w 25"/>
                  <a:gd name="T3" fmla="*/ 0 h 24"/>
                  <a:gd name="T4" fmla="*/ 2 w 25"/>
                  <a:gd name="T5" fmla="*/ 0 h 24"/>
                  <a:gd name="T6" fmla="*/ 1 w 25"/>
                  <a:gd name="T7" fmla="*/ 0 h 24"/>
                  <a:gd name="T8" fmla="*/ 1 w 25"/>
                  <a:gd name="T9" fmla="*/ 0 h 24"/>
                  <a:gd name="T10" fmla="*/ 0 w 25"/>
                  <a:gd name="T11" fmla="*/ 0 h 24"/>
                  <a:gd name="T12" fmla="*/ 0 w 25"/>
                  <a:gd name="T13" fmla="*/ 0 h 24"/>
                  <a:gd name="T14" fmla="*/ 0 w 25"/>
                  <a:gd name="T15" fmla="*/ 0 h 24"/>
                  <a:gd name="T16" fmla="*/ 0 w 25"/>
                  <a:gd name="T17" fmla="*/ 1 h 24"/>
                  <a:gd name="T18" fmla="*/ 0 w 25"/>
                  <a:gd name="T19" fmla="*/ 1 h 24"/>
                  <a:gd name="T20" fmla="*/ 0 w 25"/>
                  <a:gd name="T21" fmla="*/ 2 h 24"/>
                  <a:gd name="T22" fmla="*/ 0 w 25"/>
                  <a:gd name="T23" fmla="*/ 2 h 24"/>
                  <a:gd name="T24" fmla="*/ 1 w 25"/>
                  <a:gd name="T25" fmla="*/ 2 h 24"/>
                  <a:gd name="T26" fmla="*/ 1 w 25"/>
                  <a:gd name="T27" fmla="*/ 2 h 24"/>
                  <a:gd name="T28" fmla="*/ 2 w 25"/>
                  <a:gd name="T29" fmla="*/ 2 h 24"/>
                  <a:gd name="T30" fmla="*/ 2 w 25"/>
                  <a:gd name="T31" fmla="*/ 1 h 24"/>
                  <a:gd name="T32" fmla="*/ 2 w 25"/>
                  <a:gd name="T33" fmla="*/ 1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24"/>
                  <a:gd name="T53" fmla="*/ 25 w 25"/>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24">
                    <a:moveTo>
                      <a:pt x="25" y="12"/>
                    </a:moveTo>
                    <a:lnTo>
                      <a:pt x="24" y="8"/>
                    </a:lnTo>
                    <a:lnTo>
                      <a:pt x="22" y="4"/>
                    </a:lnTo>
                    <a:lnTo>
                      <a:pt x="18" y="0"/>
                    </a:lnTo>
                    <a:lnTo>
                      <a:pt x="13" y="0"/>
                    </a:lnTo>
                    <a:lnTo>
                      <a:pt x="8" y="0"/>
                    </a:lnTo>
                    <a:lnTo>
                      <a:pt x="4" y="4"/>
                    </a:lnTo>
                    <a:lnTo>
                      <a:pt x="1" y="8"/>
                    </a:lnTo>
                    <a:lnTo>
                      <a:pt x="0" y="12"/>
                    </a:lnTo>
                    <a:lnTo>
                      <a:pt x="1" y="17"/>
                    </a:lnTo>
                    <a:lnTo>
                      <a:pt x="4" y="21"/>
                    </a:lnTo>
                    <a:lnTo>
                      <a:pt x="8" y="23"/>
                    </a:lnTo>
                    <a:lnTo>
                      <a:pt x="13" y="24"/>
                    </a:lnTo>
                    <a:lnTo>
                      <a:pt x="18" y="23"/>
                    </a:lnTo>
                    <a:lnTo>
                      <a:pt x="22" y="21"/>
                    </a:lnTo>
                    <a:lnTo>
                      <a:pt x="24" y="17"/>
                    </a:lnTo>
                    <a:lnTo>
                      <a:pt x="25" y="12"/>
                    </a:lnTo>
                    <a:close/>
                  </a:path>
                </a:pathLst>
              </a:custGeom>
              <a:grpFill/>
              <a:ln w="9525">
                <a:solidFill>
                  <a:schemeClr val="tx2"/>
                </a:solidFill>
                <a:round/>
                <a:headEnd/>
                <a:tailEnd/>
              </a:ln>
            </p:spPr>
            <p:txBody>
              <a:bodyPr/>
              <a:lstStyle/>
              <a:p>
                <a:endParaRPr lang="en-US" dirty="0">
                  <a:solidFill>
                    <a:srgbClr val="000000"/>
                  </a:solidFill>
                </a:endParaRPr>
              </a:p>
            </p:txBody>
          </p:sp>
          <p:sp>
            <p:nvSpPr>
              <p:cNvPr id="24" name="Freeform 23"/>
              <p:cNvSpPr>
                <a:spLocks/>
              </p:cNvSpPr>
              <p:nvPr/>
            </p:nvSpPr>
            <p:spPr bwMode="auto">
              <a:xfrm>
                <a:off x="3850" y="724"/>
                <a:ext cx="10" cy="10"/>
              </a:xfrm>
              <a:custGeom>
                <a:avLst/>
                <a:gdLst>
                  <a:gd name="T0" fmla="*/ 2 w 24"/>
                  <a:gd name="T1" fmla="*/ 1 h 24"/>
                  <a:gd name="T2" fmla="*/ 2 w 24"/>
                  <a:gd name="T3" fmla="*/ 0 h 24"/>
                  <a:gd name="T4" fmla="*/ 2 w 24"/>
                  <a:gd name="T5" fmla="*/ 0 h 24"/>
                  <a:gd name="T6" fmla="*/ 1 w 24"/>
                  <a:gd name="T7" fmla="*/ 0 h 24"/>
                  <a:gd name="T8" fmla="*/ 1 w 24"/>
                  <a:gd name="T9" fmla="*/ 0 h 24"/>
                  <a:gd name="T10" fmla="*/ 0 w 24"/>
                  <a:gd name="T11" fmla="*/ 0 h 24"/>
                  <a:gd name="T12" fmla="*/ 0 w 24"/>
                  <a:gd name="T13" fmla="*/ 0 h 24"/>
                  <a:gd name="T14" fmla="*/ 0 w 24"/>
                  <a:gd name="T15" fmla="*/ 0 h 24"/>
                  <a:gd name="T16" fmla="*/ 0 w 24"/>
                  <a:gd name="T17" fmla="*/ 1 h 24"/>
                  <a:gd name="T18" fmla="*/ 0 w 24"/>
                  <a:gd name="T19" fmla="*/ 1 h 24"/>
                  <a:gd name="T20" fmla="*/ 0 w 24"/>
                  <a:gd name="T21" fmla="*/ 2 h 24"/>
                  <a:gd name="T22" fmla="*/ 0 w 24"/>
                  <a:gd name="T23" fmla="*/ 2 h 24"/>
                  <a:gd name="T24" fmla="*/ 1 w 24"/>
                  <a:gd name="T25" fmla="*/ 2 h 24"/>
                  <a:gd name="T26" fmla="*/ 1 w 24"/>
                  <a:gd name="T27" fmla="*/ 2 h 24"/>
                  <a:gd name="T28" fmla="*/ 2 w 24"/>
                  <a:gd name="T29" fmla="*/ 2 h 24"/>
                  <a:gd name="T30" fmla="*/ 2 w 24"/>
                  <a:gd name="T31" fmla="*/ 1 h 24"/>
                  <a:gd name="T32" fmla="*/ 2 w 24"/>
                  <a:gd name="T33" fmla="*/ 1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24" y="12"/>
                    </a:moveTo>
                    <a:lnTo>
                      <a:pt x="23" y="8"/>
                    </a:lnTo>
                    <a:lnTo>
                      <a:pt x="21" y="4"/>
                    </a:lnTo>
                    <a:lnTo>
                      <a:pt x="16" y="0"/>
                    </a:lnTo>
                    <a:lnTo>
                      <a:pt x="12" y="0"/>
                    </a:lnTo>
                    <a:lnTo>
                      <a:pt x="7" y="0"/>
                    </a:lnTo>
                    <a:lnTo>
                      <a:pt x="3" y="4"/>
                    </a:lnTo>
                    <a:lnTo>
                      <a:pt x="1" y="8"/>
                    </a:lnTo>
                    <a:lnTo>
                      <a:pt x="0" y="12"/>
                    </a:lnTo>
                    <a:lnTo>
                      <a:pt x="1" y="17"/>
                    </a:lnTo>
                    <a:lnTo>
                      <a:pt x="3" y="21"/>
                    </a:lnTo>
                    <a:lnTo>
                      <a:pt x="7" y="23"/>
                    </a:lnTo>
                    <a:lnTo>
                      <a:pt x="12" y="24"/>
                    </a:lnTo>
                    <a:lnTo>
                      <a:pt x="16" y="23"/>
                    </a:lnTo>
                    <a:lnTo>
                      <a:pt x="21" y="21"/>
                    </a:lnTo>
                    <a:lnTo>
                      <a:pt x="23" y="17"/>
                    </a:lnTo>
                    <a:lnTo>
                      <a:pt x="24" y="12"/>
                    </a:lnTo>
                    <a:close/>
                  </a:path>
                </a:pathLst>
              </a:custGeom>
              <a:grpFill/>
              <a:ln w="9525">
                <a:solidFill>
                  <a:schemeClr val="tx2"/>
                </a:solidFill>
                <a:round/>
                <a:headEnd/>
                <a:tailEnd/>
              </a:ln>
            </p:spPr>
            <p:txBody>
              <a:bodyPr/>
              <a:lstStyle/>
              <a:p>
                <a:endParaRPr lang="en-US" dirty="0">
                  <a:solidFill>
                    <a:srgbClr val="000000"/>
                  </a:solidFill>
                </a:endParaRPr>
              </a:p>
            </p:txBody>
          </p:sp>
          <p:sp>
            <p:nvSpPr>
              <p:cNvPr id="25" name="Freeform 24"/>
              <p:cNvSpPr>
                <a:spLocks/>
              </p:cNvSpPr>
              <p:nvPr/>
            </p:nvSpPr>
            <p:spPr bwMode="auto">
              <a:xfrm>
                <a:off x="3828" y="724"/>
                <a:ext cx="11" cy="10"/>
              </a:xfrm>
              <a:custGeom>
                <a:avLst/>
                <a:gdLst>
                  <a:gd name="T0" fmla="*/ 2 w 25"/>
                  <a:gd name="T1" fmla="*/ 1 h 24"/>
                  <a:gd name="T2" fmla="*/ 2 w 25"/>
                  <a:gd name="T3" fmla="*/ 0 h 24"/>
                  <a:gd name="T4" fmla="*/ 2 w 25"/>
                  <a:gd name="T5" fmla="*/ 0 h 24"/>
                  <a:gd name="T6" fmla="*/ 1 w 25"/>
                  <a:gd name="T7" fmla="*/ 0 h 24"/>
                  <a:gd name="T8" fmla="*/ 1 w 25"/>
                  <a:gd name="T9" fmla="*/ 0 h 24"/>
                  <a:gd name="T10" fmla="*/ 0 w 25"/>
                  <a:gd name="T11" fmla="*/ 0 h 24"/>
                  <a:gd name="T12" fmla="*/ 0 w 25"/>
                  <a:gd name="T13" fmla="*/ 0 h 24"/>
                  <a:gd name="T14" fmla="*/ 0 w 25"/>
                  <a:gd name="T15" fmla="*/ 0 h 24"/>
                  <a:gd name="T16" fmla="*/ 0 w 25"/>
                  <a:gd name="T17" fmla="*/ 1 h 24"/>
                  <a:gd name="T18" fmla="*/ 0 w 25"/>
                  <a:gd name="T19" fmla="*/ 1 h 24"/>
                  <a:gd name="T20" fmla="*/ 0 w 25"/>
                  <a:gd name="T21" fmla="*/ 2 h 24"/>
                  <a:gd name="T22" fmla="*/ 0 w 25"/>
                  <a:gd name="T23" fmla="*/ 2 h 24"/>
                  <a:gd name="T24" fmla="*/ 1 w 25"/>
                  <a:gd name="T25" fmla="*/ 2 h 24"/>
                  <a:gd name="T26" fmla="*/ 1 w 25"/>
                  <a:gd name="T27" fmla="*/ 2 h 24"/>
                  <a:gd name="T28" fmla="*/ 2 w 25"/>
                  <a:gd name="T29" fmla="*/ 2 h 24"/>
                  <a:gd name="T30" fmla="*/ 2 w 25"/>
                  <a:gd name="T31" fmla="*/ 1 h 24"/>
                  <a:gd name="T32" fmla="*/ 2 w 25"/>
                  <a:gd name="T33" fmla="*/ 1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24"/>
                  <a:gd name="T53" fmla="*/ 25 w 25"/>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24">
                    <a:moveTo>
                      <a:pt x="25" y="12"/>
                    </a:moveTo>
                    <a:lnTo>
                      <a:pt x="24" y="8"/>
                    </a:lnTo>
                    <a:lnTo>
                      <a:pt x="21" y="4"/>
                    </a:lnTo>
                    <a:lnTo>
                      <a:pt x="17" y="0"/>
                    </a:lnTo>
                    <a:lnTo>
                      <a:pt x="13" y="0"/>
                    </a:lnTo>
                    <a:lnTo>
                      <a:pt x="7" y="0"/>
                    </a:lnTo>
                    <a:lnTo>
                      <a:pt x="3" y="4"/>
                    </a:lnTo>
                    <a:lnTo>
                      <a:pt x="1" y="8"/>
                    </a:lnTo>
                    <a:lnTo>
                      <a:pt x="0" y="12"/>
                    </a:lnTo>
                    <a:lnTo>
                      <a:pt x="1" y="17"/>
                    </a:lnTo>
                    <a:lnTo>
                      <a:pt x="3" y="21"/>
                    </a:lnTo>
                    <a:lnTo>
                      <a:pt x="7" y="23"/>
                    </a:lnTo>
                    <a:lnTo>
                      <a:pt x="13" y="24"/>
                    </a:lnTo>
                    <a:lnTo>
                      <a:pt x="17" y="23"/>
                    </a:lnTo>
                    <a:lnTo>
                      <a:pt x="21" y="21"/>
                    </a:lnTo>
                    <a:lnTo>
                      <a:pt x="24" y="17"/>
                    </a:lnTo>
                    <a:lnTo>
                      <a:pt x="25" y="12"/>
                    </a:lnTo>
                    <a:close/>
                  </a:path>
                </a:pathLst>
              </a:custGeom>
              <a:grpFill/>
              <a:ln w="9525">
                <a:solidFill>
                  <a:schemeClr val="tx2"/>
                </a:solidFill>
                <a:round/>
                <a:headEnd/>
                <a:tailEnd/>
              </a:ln>
            </p:spPr>
            <p:txBody>
              <a:bodyPr/>
              <a:lstStyle/>
              <a:p>
                <a:endParaRPr lang="en-US" dirty="0">
                  <a:solidFill>
                    <a:srgbClr val="000000"/>
                  </a:solidFill>
                </a:endParaRPr>
              </a:p>
            </p:txBody>
          </p:sp>
          <p:sp>
            <p:nvSpPr>
              <p:cNvPr id="26" name="Freeform 25"/>
              <p:cNvSpPr>
                <a:spLocks/>
              </p:cNvSpPr>
              <p:nvPr/>
            </p:nvSpPr>
            <p:spPr bwMode="auto">
              <a:xfrm>
                <a:off x="3684" y="788"/>
                <a:ext cx="54" cy="9"/>
              </a:xfrm>
              <a:custGeom>
                <a:avLst/>
                <a:gdLst>
                  <a:gd name="T0" fmla="*/ 8 w 131"/>
                  <a:gd name="T1" fmla="*/ 1 h 24"/>
                  <a:gd name="T2" fmla="*/ 1 w 131"/>
                  <a:gd name="T3" fmla="*/ 1 h 24"/>
                  <a:gd name="T4" fmla="*/ 0 w 131"/>
                  <a:gd name="T5" fmla="*/ 1 h 24"/>
                  <a:gd name="T6" fmla="*/ 0 w 131"/>
                  <a:gd name="T7" fmla="*/ 1 h 24"/>
                  <a:gd name="T8" fmla="*/ 0 w 131"/>
                  <a:gd name="T9" fmla="*/ 1 h 24"/>
                  <a:gd name="T10" fmla="*/ 0 w 131"/>
                  <a:gd name="T11" fmla="*/ 1 h 24"/>
                  <a:gd name="T12" fmla="*/ 0 w 131"/>
                  <a:gd name="T13" fmla="*/ 0 h 24"/>
                  <a:gd name="T14" fmla="*/ 0 w 131"/>
                  <a:gd name="T15" fmla="*/ 0 h 24"/>
                  <a:gd name="T16" fmla="*/ 0 w 131"/>
                  <a:gd name="T17" fmla="*/ 0 h 24"/>
                  <a:gd name="T18" fmla="*/ 1 w 131"/>
                  <a:gd name="T19" fmla="*/ 0 h 24"/>
                  <a:gd name="T20" fmla="*/ 8 w 131"/>
                  <a:gd name="T21" fmla="*/ 0 h 24"/>
                  <a:gd name="T22" fmla="*/ 9 w 131"/>
                  <a:gd name="T23" fmla="*/ 0 h 24"/>
                  <a:gd name="T24" fmla="*/ 9 w 131"/>
                  <a:gd name="T25" fmla="*/ 0 h 24"/>
                  <a:gd name="T26" fmla="*/ 9 w 131"/>
                  <a:gd name="T27" fmla="*/ 0 h 24"/>
                  <a:gd name="T28" fmla="*/ 9 w 131"/>
                  <a:gd name="T29" fmla="*/ 1 h 24"/>
                  <a:gd name="T30" fmla="*/ 9 w 131"/>
                  <a:gd name="T31" fmla="*/ 1 h 24"/>
                  <a:gd name="T32" fmla="*/ 9 w 131"/>
                  <a:gd name="T33" fmla="*/ 1 h 24"/>
                  <a:gd name="T34" fmla="*/ 9 w 131"/>
                  <a:gd name="T35" fmla="*/ 1 h 24"/>
                  <a:gd name="T36" fmla="*/ 8 w 131"/>
                  <a:gd name="T37" fmla="*/ 1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24"/>
                  <a:gd name="T59" fmla="*/ 131 w 131"/>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24">
                    <a:moveTo>
                      <a:pt x="120" y="24"/>
                    </a:moveTo>
                    <a:lnTo>
                      <a:pt x="12" y="24"/>
                    </a:lnTo>
                    <a:lnTo>
                      <a:pt x="7" y="22"/>
                    </a:lnTo>
                    <a:lnTo>
                      <a:pt x="3" y="19"/>
                    </a:lnTo>
                    <a:lnTo>
                      <a:pt x="1" y="16"/>
                    </a:lnTo>
                    <a:lnTo>
                      <a:pt x="0" y="12"/>
                    </a:lnTo>
                    <a:lnTo>
                      <a:pt x="1" y="7"/>
                    </a:lnTo>
                    <a:lnTo>
                      <a:pt x="3" y="4"/>
                    </a:lnTo>
                    <a:lnTo>
                      <a:pt x="7" y="0"/>
                    </a:lnTo>
                    <a:lnTo>
                      <a:pt x="12" y="0"/>
                    </a:lnTo>
                    <a:lnTo>
                      <a:pt x="120" y="0"/>
                    </a:lnTo>
                    <a:lnTo>
                      <a:pt x="124" y="0"/>
                    </a:lnTo>
                    <a:lnTo>
                      <a:pt x="128" y="4"/>
                    </a:lnTo>
                    <a:lnTo>
                      <a:pt x="130" y="7"/>
                    </a:lnTo>
                    <a:lnTo>
                      <a:pt x="131" y="12"/>
                    </a:lnTo>
                    <a:lnTo>
                      <a:pt x="130" y="16"/>
                    </a:lnTo>
                    <a:lnTo>
                      <a:pt x="128" y="19"/>
                    </a:lnTo>
                    <a:lnTo>
                      <a:pt x="124" y="22"/>
                    </a:lnTo>
                    <a:lnTo>
                      <a:pt x="120" y="24"/>
                    </a:lnTo>
                    <a:close/>
                  </a:path>
                </a:pathLst>
              </a:custGeom>
              <a:grpFill/>
              <a:ln w="9525">
                <a:solidFill>
                  <a:schemeClr val="tx2"/>
                </a:solidFill>
                <a:round/>
                <a:headEnd/>
                <a:tailEnd/>
              </a:ln>
            </p:spPr>
            <p:txBody>
              <a:bodyPr/>
              <a:lstStyle/>
              <a:p>
                <a:endParaRPr lang="en-US" dirty="0">
                  <a:solidFill>
                    <a:srgbClr val="000000"/>
                  </a:solidFill>
                </a:endParaRPr>
              </a:p>
            </p:txBody>
          </p:sp>
          <p:sp>
            <p:nvSpPr>
              <p:cNvPr id="29" name="Freeform 28"/>
              <p:cNvSpPr>
                <a:spLocks/>
              </p:cNvSpPr>
              <p:nvPr/>
            </p:nvSpPr>
            <p:spPr bwMode="auto">
              <a:xfrm>
                <a:off x="3684" y="764"/>
                <a:ext cx="54" cy="9"/>
              </a:xfrm>
              <a:custGeom>
                <a:avLst/>
                <a:gdLst>
                  <a:gd name="T0" fmla="*/ 8 w 131"/>
                  <a:gd name="T1" fmla="*/ 2 h 23"/>
                  <a:gd name="T2" fmla="*/ 1 w 131"/>
                  <a:gd name="T3" fmla="*/ 2 h 23"/>
                  <a:gd name="T4" fmla="*/ 0 w 131"/>
                  <a:gd name="T5" fmla="*/ 2 h 23"/>
                  <a:gd name="T6" fmla="*/ 0 w 131"/>
                  <a:gd name="T7" fmla="*/ 1 h 23"/>
                  <a:gd name="T8" fmla="*/ 0 w 131"/>
                  <a:gd name="T9" fmla="*/ 1 h 23"/>
                  <a:gd name="T10" fmla="*/ 0 w 131"/>
                  <a:gd name="T11" fmla="*/ 1 h 23"/>
                  <a:gd name="T12" fmla="*/ 0 w 131"/>
                  <a:gd name="T13" fmla="*/ 0 h 23"/>
                  <a:gd name="T14" fmla="*/ 0 w 131"/>
                  <a:gd name="T15" fmla="*/ 0 h 23"/>
                  <a:gd name="T16" fmla="*/ 0 w 131"/>
                  <a:gd name="T17" fmla="*/ 0 h 23"/>
                  <a:gd name="T18" fmla="*/ 1 w 131"/>
                  <a:gd name="T19" fmla="*/ 0 h 23"/>
                  <a:gd name="T20" fmla="*/ 8 w 131"/>
                  <a:gd name="T21" fmla="*/ 0 h 23"/>
                  <a:gd name="T22" fmla="*/ 9 w 131"/>
                  <a:gd name="T23" fmla="*/ 0 h 23"/>
                  <a:gd name="T24" fmla="*/ 9 w 131"/>
                  <a:gd name="T25" fmla="*/ 0 h 23"/>
                  <a:gd name="T26" fmla="*/ 9 w 131"/>
                  <a:gd name="T27" fmla="*/ 0 h 23"/>
                  <a:gd name="T28" fmla="*/ 9 w 131"/>
                  <a:gd name="T29" fmla="*/ 1 h 23"/>
                  <a:gd name="T30" fmla="*/ 9 w 131"/>
                  <a:gd name="T31" fmla="*/ 1 h 23"/>
                  <a:gd name="T32" fmla="*/ 9 w 131"/>
                  <a:gd name="T33" fmla="*/ 1 h 23"/>
                  <a:gd name="T34" fmla="*/ 9 w 131"/>
                  <a:gd name="T35" fmla="*/ 2 h 23"/>
                  <a:gd name="T36" fmla="*/ 8 w 131"/>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23"/>
                  <a:gd name="T59" fmla="*/ 131 w 131"/>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23">
                    <a:moveTo>
                      <a:pt x="120" y="23"/>
                    </a:moveTo>
                    <a:lnTo>
                      <a:pt x="12" y="23"/>
                    </a:lnTo>
                    <a:lnTo>
                      <a:pt x="7" y="22"/>
                    </a:lnTo>
                    <a:lnTo>
                      <a:pt x="3" y="20"/>
                    </a:lnTo>
                    <a:lnTo>
                      <a:pt x="1" y="17"/>
                    </a:lnTo>
                    <a:lnTo>
                      <a:pt x="0" y="11"/>
                    </a:lnTo>
                    <a:lnTo>
                      <a:pt x="1" y="7"/>
                    </a:lnTo>
                    <a:lnTo>
                      <a:pt x="3" y="4"/>
                    </a:lnTo>
                    <a:lnTo>
                      <a:pt x="7" y="1"/>
                    </a:lnTo>
                    <a:lnTo>
                      <a:pt x="12" y="0"/>
                    </a:lnTo>
                    <a:lnTo>
                      <a:pt x="120" y="0"/>
                    </a:lnTo>
                    <a:lnTo>
                      <a:pt x="124" y="1"/>
                    </a:lnTo>
                    <a:lnTo>
                      <a:pt x="128" y="4"/>
                    </a:lnTo>
                    <a:lnTo>
                      <a:pt x="130" y="7"/>
                    </a:lnTo>
                    <a:lnTo>
                      <a:pt x="131" y="11"/>
                    </a:lnTo>
                    <a:lnTo>
                      <a:pt x="130" y="17"/>
                    </a:lnTo>
                    <a:lnTo>
                      <a:pt x="128" y="20"/>
                    </a:lnTo>
                    <a:lnTo>
                      <a:pt x="124" y="22"/>
                    </a:lnTo>
                    <a:lnTo>
                      <a:pt x="120" y="23"/>
                    </a:lnTo>
                    <a:close/>
                  </a:path>
                </a:pathLst>
              </a:custGeom>
              <a:grpFill/>
              <a:ln w="9525">
                <a:solidFill>
                  <a:schemeClr val="tx2"/>
                </a:solidFill>
                <a:round/>
                <a:headEnd/>
                <a:tailEnd/>
              </a:ln>
            </p:spPr>
            <p:txBody>
              <a:bodyPr/>
              <a:lstStyle/>
              <a:p>
                <a:endParaRPr lang="en-US" dirty="0">
                  <a:solidFill>
                    <a:srgbClr val="000000"/>
                  </a:solidFill>
                </a:endParaRPr>
              </a:p>
            </p:txBody>
          </p:sp>
          <p:sp>
            <p:nvSpPr>
              <p:cNvPr id="30" name="Freeform 29"/>
              <p:cNvSpPr>
                <a:spLocks/>
              </p:cNvSpPr>
              <p:nvPr/>
            </p:nvSpPr>
            <p:spPr bwMode="auto">
              <a:xfrm>
                <a:off x="3684" y="812"/>
                <a:ext cx="54" cy="10"/>
              </a:xfrm>
              <a:custGeom>
                <a:avLst/>
                <a:gdLst>
                  <a:gd name="T0" fmla="*/ 8 w 131"/>
                  <a:gd name="T1" fmla="*/ 2 h 23"/>
                  <a:gd name="T2" fmla="*/ 1 w 131"/>
                  <a:gd name="T3" fmla="*/ 2 h 23"/>
                  <a:gd name="T4" fmla="*/ 0 w 131"/>
                  <a:gd name="T5" fmla="*/ 2 h 23"/>
                  <a:gd name="T6" fmla="*/ 0 w 131"/>
                  <a:gd name="T7" fmla="*/ 2 h 23"/>
                  <a:gd name="T8" fmla="*/ 0 w 131"/>
                  <a:gd name="T9" fmla="*/ 1 h 23"/>
                  <a:gd name="T10" fmla="*/ 0 w 131"/>
                  <a:gd name="T11" fmla="*/ 1 h 23"/>
                  <a:gd name="T12" fmla="*/ 0 w 131"/>
                  <a:gd name="T13" fmla="*/ 0 h 23"/>
                  <a:gd name="T14" fmla="*/ 0 w 131"/>
                  <a:gd name="T15" fmla="*/ 0 h 23"/>
                  <a:gd name="T16" fmla="*/ 0 w 131"/>
                  <a:gd name="T17" fmla="*/ 0 h 23"/>
                  <a:gd name="T18" fmla="*/ 1 w 131"/>
                  <a:gd name="T19" fmla="*/ 0 h 23"/>
                  <a:gd name="T20" fmla="*/ 8 w 131"/>
                  <a:gd name="T21" fmla="*/ 0 h 23"/>
                  <a:gd name="T22" fmla="*/ 9 w 131"/>
                  <a:gd name="T23" fmla="*/ 0 h 23"/>
                  <a:gd name="T24" fmla="*/ 9 w 131"/>
                  <a:gd name="T25" fmla="*/ 0 h 23"/>
                  <a:gd name="T26" fmla="*/ 9 w 131"/>
                  <a:gd name="T27" fmla="*/ 0 h 23"/>
                  <a:gd name="T28" fmla="*/ 9 w 131"/>
                  <a:gd name="T29" fmla="*/ 1 h 23"/>
                  <a:gd name="T30" fmla="*/ 9 w 131"/>
                  <a:gd name="T31" fmla="*/ 1 h 23"/>
                  <a:gd name="T32" fmla="*/ 9 w 131"/>
                  <a:gd name="T33" fmla="*/ 2 h 23"/>
                  <a:gd name="T34" fmla="*/ 9 w 131"/>
                  <a:gd name="T35" fmla="*/ 2 h 23"/>
                  <a:gd name="T36" fmla="*/ 8 w 131"/>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23"/>
                  <a:gd name="T59" fmla="*/ 131 w 131"/>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23">
                    <a:moveTo>
                      <a:pt x="120" y="23"/>
                    </a:moveTo>
                    <a:lnTo>
                      <a:pt x="12" y="23"/>
                    </a:lnTo>
                    <a:lnTo>
                      <a:pt x="7" y="22"/>
                    </a:lnTo>
                    <a:lnTo>
                      <a:pt x="3" y="20"/>
                    </a:lnTo>
                    <a:lnTo>
                      <a:pt x="1" y="16"/>
                    </a:lnTo>
                    <a:lnTo>
                      <a:pt x="0" y="12"/>
                    </a:lnTo>
                    <a:lnTo>
                      <a:pt x="1" y="7"/>
                    </a:lnTo>
                    <a:lnTo>
                      <a:pt x="3" y="3"/>
                    </a:lnTo>
                    <a:lnTo>
                      <a:pt x="7" y="1"/>
                    </a:lnTo>
                    <a:lnTo>
                      <a:pt x="12" y="0"/>
                    </a:lnTo>
                    <a:lnTo>
                      <a:pt x="120" y="0"/>
                    </a:lnTo>
                    <a:lnTo>
                      <a:pt x="124" y="1"/>
                    </a:lnTo>
                    <a:lnTo>
                      <a:pt x="128" y="3"/>
                    </a:lnTo>
                    <a:lnTo>
                      <a:pt x="130" y="7"/>
                    </a:lnTo>
                    <a:lnTo>
                      <a:pt x="131" y="12"/>
                    </a:lnTo>
                    <a:lnTo>
                      <a:pt x="130" y="16"/>
                    </a:lnTo>
                    <a:lnTo>
                      <a:pt x="128" y="20"/>
                    </a:lnTo>
                    <a:lnTo>
                      <a:pt x="124" y="22"/>
                    </a:lnTo>
                    <a:lnTo>
                      <a:pt x="120" y="23"/>
                    </a:lnTo>
                    <a:close/>
                  </a:path>
                </a:pathLst>
              </a:custGeom>
              <a:grpFill/>
              <a:ln w="9525">
                <a:solidFill>
                  <a:schemeClr val="tx2"/>
                </a:solidFill>
                <a:round/>
                <a:headEnd/>
                <a:tailEnd/>
              </a:ln>
            </p:spPr>
            <p:txBody>
              <a:bodyPr/>
              <a:lstStyle/>
              <a:p>
                <a:endParaRPr lang="en-US" dirty="0">
                  <a:solidFill>
                    <a:srgbClr val="000000"/>
                  </a:solidFill>
                </a:endParaRPr>
              </a:p>
            </p:txBody>
          </p:sp>
          <p:sp>
            <p:nvSpPr>
              <p:cNvPr id="31" name="Freeform 30"/>
              <p:cNvSpPr>
                <a:spLocks/>
              </p:cNvSpPr>
              <p:nvPr/>
            </p:nvSpPr>
            <p:spPr bwMode="auto">
              <a:xfrm>
                <a:off x="3658" y="886"/>
                <a:ext cx="242" cy="9"/>
              </a:xfrm>
              <a:custGeom>
                <a:avLst/>
                <a:gdLst>
                  <a:gd name="T0" fmla="*/ 40 w 587"/>
                  <a:gd name="T1" fmla="*/ 2 h 23"/>
                  <a:gd name="T2" fmla="*/ 1 w 587"/>
                  <a:gd name="T3" fmla="*/ 2 h 23"/>
                  <a:gd name="T4" fmla="*/ 0 w 587"/>
                  <a:gd name="T5" fmla="*/ 2 h 23"/>
                  <a:gd name="T6" fmla="*/ 0 w 587"/>
                  <a:gd name="T7" fmla="*/ 1 h 23"/>
                  <a:gd name="T8" fmla="*/ 0 w 587"/>
                  <a:gd name="T9" fmla="*/ 1 h 23"/>
                  <a:gd name="T10" fmla="*/ 0 w 587"/>
                  <a:gd name="T11" fmla="*/ 1 h 23"/>
                  <a:gd name="T12" fmla="*/ 0 w 587"/>
                  <a:gd name="T13" fmla="*/ 0 h 23"/>
                  <a:gd name="T14" fmla="*/ 0 w 587"/>
                  <a:gd name="T15" fmla="*/ 0 h 23"/>
                  <a:gd name="T16" fmla="*/ 0 w 587"/>
                  <a:gd name="T17" fmla="*/ 0 h 23"/>
                  <a:gd name="T18" fmla="*/ 1 w 587"/>
                  <a:gd name="T19" fmla="*/ 0 h 23"/>
                  <a:gd name="T20" fmla="*/ 40 w 587"/>
                  <a:gd name="T21" fmla="*/ 0 h 23"/>
                  <a:gd name="T22" fmla="*/ 41 w 587"/>
                  <a:gd name="T23" fmla="*/ 0 h 23"/>
                  <a:gd name="T24" fmla="*/ 41 w 587"/>
                  <a:gd name="T25" fmla="*/ 0 h 23"/>
                  <a:gd name="T26" fmla="*/ 41 w 587"/>
                  <a:gd name="T27" fmla="*/ 0 h 23"/>
                  <a:gd name="T28" fmla="*/ 41 w 587"/>
                  <a:gd name="T29" fmla="*/ 1 h 23"/>
                  <a:gd name="T30" fmla="*/ 41 w 587"/>
                  <a:gd name="T31" fmla="*/ 1 h 23"/>
                  <a:gd name="T32" fmla="*/ 41 w 587"/>
                  <a:gd name="T33" fmla="*/ 1 h 23"/>
                  <a:gd name="T34" fmla="*/ 41 w 587"/>
                  <a:gd name="T35" fmla="*/ 2 h 23"/>
                  <a:gd name="T36" fmla="*/ 40 w 587"/>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7"/>
                  <a:gd name="T58" fmla="*/ 0 h 23"/>
                  <a:gd name="T59" fmla="*/ 587 w 587"/>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7" h="23">
                    <a:moveTo>
                      <a:pt x="576" y="23"/>
                    </a:moveTo>
                    <a:lnTo>
                      <a:pt x="12" y="23"/>
                    </a:lnTo>
                    <a:lnTo>
                      <a:pt x="8" y="22"/>
                    </a:lnTo>
                    <a:lnTo>
                      <a:pt x="5" y="19"/>
                    </a:lnTo>
                    <a:lnTo>
                      <a:pt x="1" y="16"/>
                    </a:lnTo>
                    <a:lnTo>
                      <a:pt x="0" y="12"/>
                    </a:lnTo>
                    <a:lnTo>
                      <a:pt x="1" y="6"/>
                    </a:lnTo>
                    <a:lnTo>
                      <a:pt x="5" y="3"/>
                    </a:lnTo>
                    <a:lnTo>
                      <a:pt x="8" y="0"/>
                    </a:lnTo>
                    <a:lnTo>
                      <a:pt x="12" y="0"/>
                    </a:lnTo>
                    <a:lnTo>
                      <a:pt x="576" y="0"/>
                    </a:lnTo>
                    <a:lnTo>
                      <a:pt x="580" y="0"/>
                    </a:lnTo>
                    <a:lnTo>
                      <a:pt x="584" y="3"/>
                    </a:lnTo>
                    <a:lnTo>
                      <a:pt x="586" y="6"/>
                    </a:lnTo>
                    <a:lnTo>
                      <a:pt x="587" y="12"/>
                    </a:lnTo>
                    <a:lnTo>
                      <a:pt x="586" y="16"/>
                    </a:lnTo>
                    <a:lnTo>
                      <a:pt x="584" y="19"/>
                    </a:lnTo>
                    <a:lnTo>
                      <a:pt x="580" y="22"/>
                    </a:lnTo>
                    <a:lnTo>
                      <a:pt x="576" y="23"/>
                    </a:lnTo>
                    <a:close/>
                  </a:path>
                </a:pathLst>
              </a:custGeom>
              <a:grpFill/>
              <a:ln w="9525">
                <a:solidFill>
                  <a:schemeClr val="tx2"/>
                </a:solidFill>
                <a:round/>
                <a:headEnd/>
                <a:tailEnd/>
              </a:ln>
            </p:spPr>
            <p:txBody>
              <a:bodyPr/>
              <a:lstStyle/>
              <a:p>
                <a:endParaRPr lang="en-US" dirty="0">
                  <a:solidFill>
                    <a:srgbClr val="000000"/>
                  </a:solidFill>
                </a:endParaRPr>
              </a:p>
            </p:txBody>
          </p:sp>
          <p:sp>
            <p:nvSpPr>
              <p:cNvPr id="32" name="Freeform 31"/>
              <p:cNvSpPr>
                <a:spLocks/>
              </p:cNvSpPr>
              <p:nvPr/>
            </p:nvSpPr>
            <p:spPr bwMode="auto">
              <a:xfrm>
                <a:off x="3658" y="934"/>
                <a:ext cx="242" cy="10"/>
              </a:xfrm>
              <a:custGeom>
                <a:avLst/>
                <a:gdLst>
                  <a:gd name="T0" fmla="*/ 40 w 587"/>
                  <a:gd name="T1" fmla="*/ 2 h 24"/>
                  <a:gd name="T2" fmla="*/ 1 w 587"/>
                  <a:gd name="T3" fmla="*/ 2 h 24"/>
                  <a:gd name="T4" fmla="*/ 0 w 587"/>
                  <a:gd name="T5" fmla="*/ 2 h 24"/>
                  <a:gd name="T6" fmla="*/ 0 w 587"/>
                  <a:gd name="T7" fmla="*/ 1 h 24"/>
                  <a:gd name="T8" fmla="*/ 0 w 587"/>
                  <a:gd name="T9" fmla="*/ 1 h 24"/>
                  <a:gd name="T10" fmla="*/ 0 w 587"/>
                  <a:gd name="T11" fmla="*/ 1 h 24"/>
                  <a:gd name="T12" fmla="*/ 0 w 587"/>
                  <a:gd name="T13" fmla="*/ 0 h 24"/>
                  <a:gd name="T14" fmla="*/ 0 w 587"/>
                  <a:gd name="T15" fmla="*/ 0 h 24"/>
                  <a:gd name="T16" fmla="*/ 0 w 587"/>
                  <a:gd name="T17" fmla="*/ 0 h 24"/>
                  <a:gd name="T18" fmla="*/ 1 w 587"/>
                  <a:gd name="T19" fmla="*/ 0 h 24"/>
                  <a:gd name="T20" fmla="*/ 40 w 587"/>
                  <a:gd name="T21" fmla="*/ 0 h 24"/>
                  <a:gd name="T22" fmla="*/ 41 w 587"/>
                  <a:gd name="T23" fmla="*/ 0 h 24"/>
                  <a:gd name="T24" fmla="*/ 41 w 587"/>
                  <a:gd name="T25" fmla="*/ 0 h 24"/>
                  <a:gd name="T26" fmla="*/ 41 w 587"/>
                  <a:gd name="T27" fmla="*/ 0 h 24"/>
                  <a:gd name="T28" fmla="*/ 41 w 587"/>
                  <a:gd name="T29" fmla="*/ 1 h 24"/>
                  <a:gd name="T30" fmla="*/ 41 w 587"/>
                  <a:gd name="T31" fmla="*/ 1 h 24"/>
                  <a:gd name="T32" fmla="*/ 41 w 587"/>
                  <a:gd name="T33" fmla="*/ 1 h 24"/>
                  <a:gd name="T34" fmla="*/ 41 w 587"/>
                  <a:gd name="T35" fmla="*/ 2 h 24"/>
                  <a:gd name="T36" fmla="*/ 40 w 587"/>
                  <a:gd name="T37" fmla="*/ 2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7"/>
                  <a:gd name="T58" fmla="*/ 0 h 24"/>
                  <a:gd name="T59" fmla="*/ 587 w 587"/>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7" h="24">
                    <a:moveTo>
                      <a:pt x="576" y="24"/>
                    </a:moveTo>
                    <a:lnTo>
                      <a:pt x="12" y="24"/>
                    </a:lnTo>
                    <a:lnTo>
                      <a:pt x="8" y="22"/>
                    </a:lnTo>
                    <a:lnTo>
                      <a:pt x="5" y="20"/>
                    </a:lnTo>
                    <a:lnTo>
                      <a:pt x="1" y="16"/>
                    </a:lnTo>
                    <a:lnTo>
                      <a:pt x="0" y="12"/>
                    </a:lnTo>
                    <a:lnTo>
                      <a:pt x="1" y="8"/>
                    </a:lnTo>
                    <a:lnTo>
                      <a:pt x="5" y="4"/>
                    </a:lnTo>
                    <a:lnTo>
                      <a:pt x="8" y="2"/>
                    </a:lnTo>
                    <a:lnTo>
                      <a:pt x="12" y="0"/>
                    </a:lnTo>
                    <a:lnTo>
                      <a:pt x="576" y="0"/>
                    </a:lnTo>
                    <a:lnTo>
                      <a:pt x="580" y="2"/>
                    </a:lnTo>
                    <a:lnTo>
                      <a:pt x="584" y="4"/>
                    </a:lnTo>
                    <a:lnTo>
                      <a:pt x="586" y="8"/>
                    </a:lnTo>
                    <a:lnTo>
                      <a:pt x="587" y="12"/>
                    </a:lnTo>
                    <a:lnTo>
                      <a:pt x="586" y="16"/>
                    </a:lnTo>
                    <a:lnTo>
                      <a:pt x="584" y="20"/>
                    </a:lnTo>
                    <a:lnTo>
                      <a:pt x="580" y="22"/>
                    </a:lnTo>
                    <a:lnTo>
                      <a:pt x="576" y="24"/>
                    </a:lnTo>
                    <a:close/>
                  </a:path>
                </a:pathLst>
              </a:custGeom>
              <a:grpFill/>
              <a:ln w="9525">
                <a:solidFill>
                  <a:schemeClr val="tx2"/>
                </a:solidFill>
                <a:round/>
                <a:headEnd/>
                <a:tailEnd/>
              </a:ln>
            </p:spPr>
            <p:txBody>
              <a:bodyPr/>
              <a:lstStyle/>
              <a:p>
                <a:endParaRPr lang="en-US" dirty="0">
                  <a:solidFill>
                    <a:srgbClr val="000000"/>
                  </a:solidFill>
                </a:endParaRPr>
              </a:p>
            </p:txBody>
          </p:sp>
          <p:sp>
            <p:nvSpPr>
              <p:cNvPr id="33" name="Freeform 32"/>
              <p:cNvSpPr>
                <a:spLocks/>
              </p:cNvSpPr>
              <p:nvPr/>
            </p:nvSpPr>
            <p:spPr bwMode="auto">
              <a:xfrm>
                <a:off x="3658" y="910"/>
                <a:ext cx="242" cy="9"/>
              </a:xfrm>
              <a:custGeom>
                <a:avLst/>
                <a:gdLst>
                  <a:gd name="T0" fmla="*/ 40 w 587"/>
                  <a:gd name="T1" fmla="*/ 2 h 23"/>
                  <a:gd name="T2" fmla="*/ 1 w 587"/>
                  <a:gd name="T3" fmla="*/ 2 h 23"/>
                  <a:gd name="T4" fmla="*/ 0 w 587"/>
                  <a:gd name="T5" fmla="*/ 2 h 23"/>
                  <a:gd name="T6" fmla="*/ 0 w 587"/>
                  <a:gd name="T7" fmla="*/ 1 h 23"/>
                  <a:gd name="T8" fmla="*/ 0 w 587"/>
                  <a:gd name="T9" fmla="*/ 1 h 23"/>
                  <a:gd name="T10" fmla="*/ 0 w 587"/>
                  <a:gd name="T11" fmla="*/ 1 h 23"/>
                  <a:gd name="T12" fmla="*/ 0 w 587"/>
                  <a:gd name="T13" fmla="*/ 0 h 23"/>
                  <a:gd name="T14" fmla="*/ 0 w 587"/>
                  <a:gd name="T15" fmla="*/ 0 h 23"/>
                  <a:gd name="T16" fmla="*/ 0 w 587"/>
                  <a:gd name="T17" fmla="*/ 0 h 23"/>
                  <a:gd name="T18" fmla="*/ 1 w 587"/>
                  <a:gd name="T19" fmla="*/ 0 h 23"/>
                  <a:gd name="T20" fmla="*/ 40 w 587"/>
                  <a:gd name="T21" fmla="*/ 0 h 23"/>
                  <a:gd name="T22" fmla="*/ 41 w 587"/>
                  <a:gd name="T23" fmla="*/ 0 h 23"/>
                  <a:gd name="T24" fmla="*/ 41 w 587"/>
                  <a:gd name="T25" fmla="*/ 0 h 23"/>
                  <a:gd name="T26" fmla="*/ 41 w 587"/>
                  <a:gd name="T27" fmla="*/ 0 h 23"/>
                  <a:gd name="T28" fmla="*/ 41 w 587"/>
                  <a:gd name="T29" fmla="*/ 1 h 23"/>
                  <a:gd name="T30" fmla="*/ 41 w 587"/>
                  <a:gd name="T31" fmla="*/ 1 h 23"/>
                  <a:gd name="T32" fmla="*/ 41 w 587"/>
                  <a:gd name="T33" fmla="*/ 1 h 23"/>
                  <a:gd name="T34" fmla="*/ 41 w 587"/>
                  <a:gd name="T35" fmla="*/ 2 h 23"/>
                  <a:gd name="T36" fmla="*/ 40 w 587"/>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7"/>
                  <a:gd name="T58" fmla="*/ 0 h 23"/>
                  <a:gd name="T59" fmla="*/ 587 w 587"/>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7" h="23">
                    <a:moveTo>
                      <a:pt x="576" y="23"/>
                    </a:moveTo>
                    <a:lnTo>
                      <a:pt x="12" y="23"/>
                    </a:lnTo>
                    <a:lnTo>
                      <a:pt x="8" y="22"/>
                    </a:lnTo>
                    <a:lnTo>
                      <a:pt x="5" y="20"/>
                    </a:lnTo>
                    <a:lnTo>
                      <a:pt x="1" y="16"/>
                    </a:lnTo>
                    <a:lnTo>
                      <a:pt x="0" y="11"/>
                    </a:lnTo>
                    <a:lnTo>
                      <a:pt x="1" y="7"/>
                    </a:lnTo>
                    <a:lnTo>
                      <a:pt x="5" y="3"/>
                    </a:lnTo>
                    <a:lnTo>
                      <a:pt x="8" y="1"/>
                    </a:lnTo>
                    <a:lnTo>
                      <a:pt x="12" y="0"/>
                    </a:lnTo>
                    <a:lnTo>
                      <a:pt x="576" y="0"/>
                    </a:lnTo>
                    <a:lnTo>
                      <a:pt x="580" y="1"/>
                    </a:lnTo>
                    <a:lnTo>
                      <a:pt x="584" y="3"/>
                    </a:lnTo>
                    <a:lnTo>
                      <a:pt x="586" y="7"/>
                    </a:lnTo>
                    <a:lnTo>
                      <a:pt x="587" y="11"/>
                    </a:lnTo>
                    <a:lnTo>
                      <a:pt x="586" y="16"/>
                    </a:lnTo>
                    <a:lnTo>
                      <a:pt x="584" y="20"/>
                    </a:lnTo>
                    <a:lnTo>
                      <a:pt x="580" y="22"/>
                    </a:lnTo>
                    <a:lnTo>
                      <a:pt x="576" y="23"/>
                    </a:lnTo>
                    <a:close/>
                  </a:path>
                </a:pathLst>
              </a:custGeom>
              <a:grpFill/>
              <a:ln w="9525">
                <a:solidFill>
                  <a:schemeClr val="tx2"/>
                </a:solidFill>
                <a:round/>
                <a:headEnd/>
                <a:tailEnd/>
              </a:ln>
            </p:spPr>
            <p:txBody>
              <a:bodyPr/>
              <a:lstStyle/>
              <a:p>
                <a:endParaRPr lang="en-US" dirty="0">
                  <a:solidFill>
                    <a:srgbClr val="000000"/>
                  </a:solidFill>
                </a:endParaRPr>
              </a:p>
            </p:txBody>
          </p:sp>
        </p:grpSp>
      </p:grpSp>
    </p:spTree>
    <p:extLst>
      <p:ext uri="{BB962C8B-B14F-4D97-AF65-F5344CB8AC3E}">
        <p14:creationId xmlns:p14="http://schemas.microsoft.com/office/powerpoint/2010/main" val="656975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D97EDFF1-2E34-C948-8173-2E230D9073CC}"/>
              </a:ext>
            </a:extLst>
          </p:cNvPr>
          <p:cNvSpPr>
            <a:spLocks noGrp="1"/>
          </p:cNvSpPr>
          <p:nvPr>
            <p:ph type="body" sz="quarter" idx="13"/>
          </p:nvPr>
        </p:nvSpPr>
        <p:spPr>
          <a:xfrm>
            <a:off x="125730" y="144464"/>
            <a:ext cx="7768590" cy="724821"/>
          </a:xfrm>
        </p:spPr>
        <p:txBody>
          <a:bodyPr/>
          <a:lstStyle/>
          <a:p>
            <a:r>
              <a:rPr lang="en-US" dirty="0">
                <a:latin typeface="Arial" panose="020B0604020202020204" pitchFamily="34" charset="0"/>
                <a:cs typeface="Arial" panose="020B0604020202020204" pitchFamily="34" charset="0"/>
              </a:rPr>
              <a:t>The </a:t>
            </a:r>
            <a:r>
              <a:rPr lang="en-US" dirty="0" err="1">
                <a:latin typeface="Arial" panose="020B0604020202020204" pitchFamily="34" charset="0"/>
                <a:cs typeface="Arial" panose="020B0604020202020204" pitchFamily="34" charset="0"/>
              </a:rPr>
              <a:t>TradeLens</a:t>
            </a:r>
            <a:r>
              <a:rPr lang="en-US" dirty="0">
                <a:latin typeface="Arial" panose="020B0604020202020204" pitchFamily="34" charset="0"/>
                <a:cs typeface="Arial" panose="020B0604020202020204" pitchFamily="34" charset="0"/>
              </a:rPr>
              <a:t> ecosystem</a:t>
            </a:r>
          </a:p>
        </p:txBody>
      </p:sp>
      <p:sp>
        <p:nvSpPr>
          <p:cNvPr id="112" name="Freeform 111"/>
          <p:cNvSpPr/>
          <p:nvPr/>
        </p:nvSpPr>
        <p:spPr>
          <a:xfrm>
            <a:off x="4813990" y="2980055"/>
            <a:ext cx="3622360" cy="1166862"/>
          </a:xfrm>
          <a:custGeom>
            <a:avLst/>
            <a:gdLst>
              <a:gd name="connsiteX0" fmla="*/ 4793877 w 4793877"/>
              <a:gd name="connsiteY0" fmla="*/ 0 h 1277471"/>
              <a:gd name="connsiteX1" fmla="*/ 1405218 w 4793877"/>
              <a:gd name="connsiteY1" fmla="*/ 0 h 1277471"/>
              <a:gd name="connsiteX2" fmla="*/ 1405218 w 4793877"/>
              <a:gd name="connsiteY2" fmla="*/ 1277471 h 1277471"/>
              <a:gd name="connsiteX3" fmla="*/ 0 w 4793877"/>
              <a:gd name="connsiteY3" fmla="*/ 1277471 h 1277471"/>
            </a:gdLst>
            <a:ahLst/>
            <a:cxnLst>
              <a:cxn ang="0">
                <a:pos x="connsiteX0" y="connsiteY0"/>
              </a:cxn>
              <a:cxn ang="0">
                <a:pos x="connsiteX1" y="connsiteY1"/>
              </a:cxn>
              <a:cxn ang="0">
                <a:pos x="connsiteX2" y="connsiteY2"/>
              </a:cxn>
              <a:cxn ang="0">
                <a:pos x="connsiteX3" y="connsiteY3"/>
              </a:cxn>
            </a:cxnLst>
            <a:rect l="l" t="t" r="r" b="b"/>
            <a:pathLst>
              <a:path w="4793877" h="1277471">
                <a:moveTo>
                  <a:pt x="4793877" y="0"/>
                </a:moveTo>
                <a:lnTo>
                  <a:pt x="1405218" y="0"/>
                </a:lnTo>
                <a:lnTo>
                  <a:pt x="1405218" y="1277471"/>
                </a:lnTo>
                <a:lnTo>
                  <a:pt x="0" y="1277471"/>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70" name="Content Placeholder 5">
            <a:extLst>
              <a:ext uri="{FF2B5EF4-FFF2-40B4-BE49-F238E27FC236}">
                <a16:creationId xmlns:a16="http://schemas.microsoft.com/office/drawing/2014/main" id="{40CB6BE6-223E-8A48-AD90-C28F93035764}"/>
              </a:ext>
            </a:extLst>
          </p:cNvPr>
          <p:cNvSpPr txBox="1">
            <a:spLocks/>
          </p:cNvSpPr>
          <p:nvPr/>
        </p:nvSpPr>
        <p:spPr>
          <a:xfrm>
            <a:off x="5920104" y="1283128"/>
            <a:ext cx="3141533" cy="1295226"/>
          </a:xfrm>
          <a:prstGeom prst="rect">
            <a:avLst/>
          </a:prstGeom>
          <a:noFill/>
        </p:spPr>
        <p:txBody>
          <a:bodyPr wrap="square" rIns="182880">
            <a:sp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00"/>
              </a:spcBef>
            </a:pPr>
            <a:r>
              <a:rPr lang="en-US" sz="900" b="1" dirty="0">
                <a:latin typeface="Arial" panose="020B0604020202020204" pitchFamily="34" charset="0"/>
                <a:cs typeface="Arial" panose="020B0604020202020204" pitchFamily="34" charset="0"/>
              </a:rPr>
              <a:t>Primary consumers and </a:t>
            </a:r>
            <a:br>
              <a:rPr lang="en-US" sz="900" b="1" dirty="0">
                <a:latin typeface="Arial" panose="020B0604020202020204" pitchFamily="34" charset="0"/>
                <a:cs typeface="Arial" panose="020B0604020202020204" pitchFamily="34" charset="0"/>
              </a:rPr>
            </a:br>
            <a:r>
              <a:rPr lang="en-US" sz="900" b="1" dirty="0">
                <a:latin typeface="Arial" panose="020B0604020202020204" pitchFamily="34" charset="0"/>
                <a:cs typeface="Arial" panose="020B0604020202020204" pitchFamily="34" charset="0"/>
              </a:rPr>
              <a:t>beneficiaries of the platform</a:t>
            </a:r>
          </a:p>
          <a:p>
            <a:pPr marL="128588" indent="-128588">
              <a:buClr>
                <a:schemeClr val="accent3"/>
              </a:buClr>
              <a:buFont typeface="AppleSymbols" charset="0"/>
              <a:buChar char="⦿"/>
            </a:pPr>
            <a:r>
              <a:rPr lang="en-US" sz="900" dirty="0">
                <a:latin typeface="Arial" panose="020B0604020202020204" pitchFamily="34" charset="0"/>
                <a:cs typeface="Arial" panose="020B0604020202020204" pitchFamily="34" charset="0"/>
              </a:rPr>
              <a:t>Shippers (BCOs, retailers,  manufacturers, etc.)</a:t>
            </a:r>
          </a:p>
          <a:p>
            <a:pPr marL="128588" indent="-128588">
              <a:spcBef>
                <a:spcPts val="600"/>
              </a:spcBef>
              <a:buClr>
                <a:schemeClr val="accent3"/>
              </a:buClr>
              <a:buFont typeface="AppleSymbols" charset="0"/>
              <a:buChar char="⦿"/>
            </a:pPr>
            <a:r>
              <a:rPr lang="en-US" sz="900" dirty="0">
                <a:latin typeface="Arial" panose="020B0604020202020204" pitchFamily="34" charset="0"/>
                <a:cs typeface="Arial" panose="020B0604020202020204" pitchFamily="34" charset="0"/>
              </a:rPr>
              <a:t>Freight forwarders, customs brokers, 3PL</a:t>
            </a:r>
          </a:p>
          <a:p>
            <a:pPr marL="128588" indent="-128588">
              <a:spcBef>
                <a:spcPts val="600"/>
              </a:spcBef>
              <a:buClr>
                <a:schemeClr val="accent3"/>
              </a:buClr>
              <a:buFont typeface="AppleSymbols" charset="0"/>
              <a:buChar char="⦿"/>
            </a:pPr>
            <a:r>
              <a:rPr lang="en-US" sz="900" dirty="0">
                <a:latin typeface="Arial" panose="020B0604020202020204" pitchFamily="34" charset="0"/>
                <a:cs typeface="Arial" panose="020B0604020202020204" pitchFamily="34" charset="0"/>
              </a:rPr>
              <a:t>Network Members</a:t>
            </a:r>
          </a:p>
          <a:p>
            <a:pPr marL="128588" indent="-128588">
              <a:spcBef>
                <a:spcPts val="600"/>
              </a:spcBef>
              <a:buClr>
                <a:schemeClr val="accent3"/>
              </a:buClr>
              <a:buFont typeface="AppleSymbols" charset="0"/>
              <a:buChar char="⦿"/>
            </a:pPr>
            <a:r>
              <a:rPr lang="en-US" sz="900" dirty="0">
                <a:latin typeface="Arial" panose="020B0604020202020204" pitchFamily="34" charset="0"/>
                <a:cs typeface="Arial" panose="020B0604020202020204" pitchFamily="34" charset="0"/>
              </a:rPr>
              <a:t>Financial institutions</a:t>
            </a:r>
          </a:p>
        </p:txBody>
      </p:sp>
      <p:graphicFrame>
        <p:nvGraphicFramePr>
          <p:cNvPr id="9" name="Chart 8"/>
          <p:cNvGraphicFramePr/>
          <p:nvPr>
            <p:extLst/>
          </p:nvPr>
        </p:nvGraphicFramePr>
        <p:xfrm>
          <a:off x="1833896" y="1170593"/>
          <a:ext cx="4747192" cy="3164795"/>
        </p:xfrm>
        <a:graphic>
          <a:graphicData uri="http://schemas.openxmlformats.org/drawingml/2006/chart">
            <c:chart xmlns:c="http://schemas.openxmlformats.org/drawingml/2006/chart" xmlns:r="http://schemas.openxmlformats.org/officeDocument/2006/relationships" r:id="rId3"/>
          </a:graphicData>
        </a:graphic>
      </p:graphicFrame>
      <p:sp>
        <p:nvSpPr>
          <p:cNvPr id="10" name="Oval 9"/>
          <p:cNvSpPr>
            <a:spLocks noChangeAspect="1"/>
          </p:cNvSpPr>
          <p:nvPr/>
        </p:nvSpPr>
        <p:spPr>
          <a:xfrm>
            <a:off x="3437992" y="1983491"/>
            <a:ext cx="1539000" cy="1539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12" name="Oval 11"/>
          <p:cNvSpPr>
            <a:spLocks noChangeAspect="1"/>
          </p:cNvSpPr>
          <p:nvPr/>
        </p:nvSpPr>
        <p:spPr>
          <a:xfrm>
            <a:off x="2685535" y="1231034"/>
            <a:ext cx="3043913" cy="3043913"/>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grpSp>
        <p:nvGrpSpPr>
          <p:cNvPr id="6" name="Group 5"/>
          <p:cNvGrpSpPr/>
          <p:nvPr/>
        </p:nvGrpSpPr>
        <p:grpSpPr>
          <a:xfrm>
            <a:off x="2876373" y="1218788"/>
            <a:ext cx="2657475" cy="2304782"/>
            <a:chOff x="3835164" y="1625051"/>
            <a:chExt cx="3543300" cy="3073042"/>
          </a:xfrm>
        </p:grpSpPr>
        <p:sp>
          <p:nvSpPr>
            <p:cNvPr id="13" name="Rectangle 12"/>
            <p:cNvSpPr/>
            <p:nvPr/>
          </p:nvSpPr>
          <p:spPr>
            <a:xfrm>
              <a:off x="4834651" y="3721419"/>
              <a:ext cx="1483023" cy="574516"/>
            </a:xfrm>
            <a:prstGeom prst="rect">
              <a:avLst/>
            </a:prstGeom>
          </p:spPr>
          <p:txBody>
            <a:bodyPr wrap="square">
              <a:spAutoFit/>
            </a:bodyPr>
            <a:lstStyle/>
            <a:p>
              <a:pPr algn="ctr" defTabSz="685783">
                <a:defRPr/>
              </a:pPr>
              <a:r>
                <a:rPr lang="en-US" sz="1050" kern="0" dirty="0">
                  <a:latin typeface="Arial" panose="020B0604020202020204" pitchFamily="34" charset="0"/>
                  <a:ea typeface="Impact" charset="0"/>
                  <a:cs typeface="Arial" panose="020B0604020202020204" pitchFamily="34" charset="0"/>
                </a:rPr>
                <a:t>TRADELENS</a:t>
              </a:r>
              <a:br>
                <a:rPr lang="en-US" sz="1050" kern="0" dirty="0">
                  <a:latin typeface="Arial" panose="020B0604020202020204" pitchFamily="34" charset="0"/>
                  <a:ea typeface="Impact" charset="0"/>
                  <a:cs typeface="Arial" panose="020B0604020202020204" pitchFamily="34" charset="0"/>
                </a:rPr>
              </a:br>
              <a:r>
                <a:rPr lang="en-US" sz="1050" kern="0" dirty="0">
                  <a:latin typeface="Arial" panose="020B0604020202020204" pitchFamily="34" charset="0"/>
                  <a:ea typeface="Impact" charset="0"/>
                  <a:cs typeface="Arial" panose="020B0604020202020204" pitchFamily="34" charset="0"/>
                </a:rPr>
                <a:t>PLATFORM </a:t>
              </a:r>
            </a:p>
          </p:txBody>
        </p:sp>
        <p:cxnSp>
          <p:nvCxnSpPr>
            <p:cNvPr id="47" name="Straight Connector 46"/>
            <p:cNvCxnSpPr/>
            <p:nvPr/>
          </p:nvCxnSpPr>
          <p:spPr>
            <a:xfrm flipH="1">
              <a:off x="5609991" y="1625051"/>
              <a:ext cx="1" cy="9796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flipV="1">
              <a:off x="7292740" y="4642295"/>
              <a:ext cx="85724" cy="52707"/>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3835164" y="4666245"/>
              <a:ext cx="50872" cy="3184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2" name="Rectangle 71">
            <a:extLst>
              <a:ext uri="{FF2B5EF4-FFF2-40B4-BE49-F238E27FC236}">
                <a16:creationId xmlns:a16="http://schemas.microsoft.com/office/drawing/2014/main" id="{89F00718-9B3E-8B44-BE94-92F05A017EFB}"/>
              </a:ext>
            </a:extLst>
          </p:cNvPr>
          <p:cNvSpPr/>
          <p:nvPr/>
        </p:nvSpPr>
        <p:spPr>
          <a:xfrm>
            <a:off x="4792958" y="2047305"/>
            <a:ext cx="569387" cy="230832"/>
          </a:xfrm>
          <a:prstGeom prst="rect">
            <a:avLst/>
          </a:prstGeom>
        </p:spPr>
        <p:txBody>
          <a:bodyPr wrap="none">
            <a:spAutoFit/>
          </a:bodyPr>
          <a:lstStyle/>
          <a:p>
            <a:pPr defTabSz="685783">
              <a:defRPr/>
            </a:pPr>
            <a:r>
              <a:rPr lang="en-US" sz="900" b="1" kern="0" dirty="0">
                <a:solidFill>
                  <a:schemeClr val="bg1"/>
                </a:solidFill>
                <a:latin typeface="Arial" panose="020B0604020202020204" pitchFamily="34" charset="0"/>
                <a:cs typeface="Arial" panose="020B0604020202020204" pitchFamily="34" charset="0"/>
              </a:rPr>
              <a:t>Clients</a:t>
            </a:r>
          </a:p>
        </p:txBody>
      </p:sp>
      <p:sp>
        <p:nvSpPr>
          <p:cNvPr id="73" name="Rectangle 72">
            <a:extLst>
              <a:ext uri="{FF2B5EF4-FFF2-40B4-BE49-F238E27FC236}">
                <a16:creationId xmlns:a16="http://schemas.microsoft.com/office/drawing/2014/main" id="{E6D77B7D-448B-8746-AEC8-CFBB57E27A8F}"/>
              </a:ext>
            </a:extLst>
          </p:cNvPr>
          <p:cNvSpPr/>
          <p:nvPr/>
        </p:nvSpPr>
        <p:spPr>
          <a:xfrm>
            <a:off x="3750841" y="3639371"/>
            <a:ext cx="877163" cy="369332"/>
          </a:xfrm>
          <a:prstGeom prst="rect">
            <a:avLst/>
          </a:prstGeom>
        </p:spPr>
        <p:txBody>
          <a:bodyPr wrap="none">
            <a:spAutoFit/>
          </a:bodyPr>
          <a:lstStyle/>
          <a:p>
            <a:pPr algn="ctr" defTabSz="685783">
              <a:defRPr/>
            </a:pPr>
            <a:r>
              <a:rPr lang="en-US" sz="900" b="1" kern="0" dirty="0">
                <a:solidFill>
                  <a:schemeClr val="bg1"/>
                </a:solidFill>
                <a:latin typeface="Arial" panose="020B0604020202020204" pitchFamily="34" charset="0"/>
                <a:cs typeface="Arial" panose="020B0604020202020204" pitchFamily="34" charset="0"/>
              </a:rPr>
              <a:t>Applications</a:t>
            </a:r>
          </a:p>
          <a:p>
            <a:pPr algn="ctr" defTabSz="685783">
              <a:defRPr/>
            </a:pPr>
            <a:r>
              <a:rPr lang="en-US" sz="900" b="1" kern="0" dirty="0">
                <a:solidFill>
                  <a:schemeClr val="bg1"/>
                </a:solidFill>
                <a:latin typeface="Arial" panose="020B0604020202020204" pitchFamily="34" charset="0"/>
                <a:cs typeface="Arial" panose="020B0604020202020204" pitchFamily="34" charset="0"/>
              </a:rPr>
              <a:t>Marketplace</a:t>
            </a:r>
          </a:p>
        </p:txBody>
      </p:sp>
      <p:sp>
        <p:nvSpPr>
          <p:cNvPr id="77" name="Rectangle 76">
            <a:extLst>
              <a:ext uri="{FF2B5EF4-FFF2-40B4-BE49-F238E27FC236}">
                <a16:creationId xmlns:a16="http://schemas.microsoft.com/office/drawing/2014/main" id="{89F00718-9B3E-8B44-BE94-92F05A017EFB}"/>
              </a:ext>
            </a:extLst>
          </p:cNvPr>
          <p:cNvSpPr/>
          <p:nvPr/>
        </p:nvSpPr>
        <p:spPr>
          <a:xfrm>
            <a:off x="2914527" y="2047305"/>
            <a:ext cx="640416" cy="507831"/>
          </a:xfrm>
          <a:prstGeom prst="rect">
            <a:avLst/>
          </a:prstGeom>
        </p:spPr>
        <p:txBody>
          <a:bodyPr wrap="square">
            <a:spAutoFit/>
          </a:bodyPr>
          <a:lstStyle/>
          <a:p>
            <a:pPr algn="r" defTabSz="685783">
              <a:defRPr/>
            </a:pPr>
            <a:r>
              <a:rPr lang="en-US" sz="900" b="1" kern="0" dirty="0">
                <a:solidFill>
                  <a:schemeClr val="bg1"/>
                </a:solidFill>
                <a:latin typeface="Arial" panose="020B0604020202020204" pitchFamily="34" charset="0"/>
                <a:cs typeface="Arial" panose="020B0604020202020204" pitchFamily="34" charset="0"/>
              </a:rPr>
              <a:t>Network Members</a:t>
            </a:r>
          </a:p>
        </p:txBody>
      </p:sp>
      <p:sp>
        <p:nvSpPr>
          <p:cNvPr id="81" name="Content Placeholder 4">
            <a:extLst>
              <a:ext uri="{FF2B5EF4-FFF2-40B4-BE49-F238E27FC236}">
                <a16:creationId xmlns:a16="http://schemas.microsoft.com/office/drawing/2014/main" id="{2C0B6871-711C-F640-9540-4F37E82BB81B}"/>
              </a:ext>
            </a:extLst>
          </p:cNvPr>
          <p:cNvSpPr txBox="1">
            <a:spLocks/>
          </p:cNvSpPr>
          <p:nvPr/>
        </p:nvSpPr>
        <p:spPr>
          <a:xfrm>
            <a:off x="428305" y="1283128"/>
            <a:ext cx="2204626" cy="1510670"/>
          </a:xfrm>
          <a:prstGeom prst="rect">
            <a:avLst/>
          </a:prstGeom>
          <a:noFill/>
        </p:spPr>
        <p:txBody>
          <a:bodyPr wrap="square" rIns="182880">
            <a:sp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00"/>
              </a:spcBef>
            </a:pPr>
            <a:r>
              <a:rPr lang="en-US" sz="900" b="1" dirty="0">
                <a:latin typeface="Arial" panose="020B0604020202020204" pitchFamily="34" charset="0"/>
                <a:cs typeface="Arial" panose="020B0604020202020204" pitchFamily="34" charset="0"/>
              </a:rPr>
              <a:t>Provide and gain access to end-to-end supply chain information</a:t>
            </a:r>
          </a:p>
          <a:p>
            <a:pPr marL="128588" indent="-128588">
              <a:buClr>
                <a:schemeClr val="accent5"/>
              </a:buClr>
              <a:buFont typeface="AppleSymbols" charset="0"/>
              <a:buChar char="⦿"/>
            </a:pPr>
            <a:r>
              <a:rPr lang="en-US" sz="900" dirty="0">
                <a:latin typeface="Arial" panose="020B0604020202020204" pitchFamily="34" charset="0"/>
                <a:cs typeface="Arial" panose="020B0604020202020204" pitchFamily="34" charset="0"/>
              </a:rPr>
              <a:t>Ocean carriers</a:t>
            </a:r>
          </a:p>
          <a:p>
            <a:pPr marL="128588" indent="-128588">
              <a:spcBef>
                <a:spcPts val="600"/>
              </a:spcBef>
              <a:buClr>
                <a:schemeClr val="accent5"/>
              </a:buClr>
              <a:buFont typeface="AppleSymbols" charset="0"/>
              <a:buChar char="⦿"/>
            </a:pPr>
            <a:r>
              <a:rPr lang="en-US" sz="900" dirty="0">
                <a:latin typeface="Arial" panose="020B0604020202020204" pitchFamily="34" charset="0"/>
                <a:cs typeface="Arial" panose="020B0604020202020204" pitchFamily="34" charset="0"/>
              </a:rPr>
              <a:t>Ports and terminals</a:t>
            </a:r>
          </a:p>
          <a:p>
            <a:pPr marL="128588" indent="-128588">
              <a:spcBef>
                <a:spcPts val="600"/>
              </a:spcBef>
              <a:buClr>
                <a:schemeClr val="accent5"/>
              </a:buClr>
              <a:buFont typeface="AppleSymbols" charset="0"/>
              <a:buChar char="⦿"/>
            </a:pPr>
            <a:r>
              <a:rPr lang="en-US" sz="900" dirty="0">
                <a:latin typeface="Arial" panose="020B0604020202020204" pitchFamily="34" charset="0"/>
                <a:cs typeface="Arial" panose="020B0604020202020204" pitchFamily="34" charset="0"/>
              </a:rPr>
              <a:t>Government authorities</a:t>
            </a:r>
          </a:p>
          <a:p>
            <a:pPr marL="128588" indent="-128588">
              <a:spcBef>
                <a:spcPts val="600"/>
              </a:spcBef>
              <a:buClr>
                <a:schemeClr val="accent5"/>
              </a:buClr>
              <a:buFont typeface="AppleSymbols" charset="0"/>
              <a:buChar char="⦿"/>
            </a:pPr>
            <a:r>
              <a:rPr lang="en-US" sz="900" dirty="0">
                <a:latin typeface="Arial" panose="020B0604020202020204" pitchFamily="34" charset="0"/>
                <a:cs typeface="Arial" panose="020B0604020202020204" pitchFamily="34" charset="0"/>
              </a:rPr>
              <a:t>Inland transportation</a:t>
            </a:r>
          </a:p>
          <a:p>
            <a:pPr marL="128588" indent="-128588">
              <a:spcBef>
                <a:spcPts val="600"/>
              </a:spcBef>
              <a:buClr>
                <a:schemeClr val="accent5"/>
              </a:buClr>
              <a:buFont typeface="AppleSymbols" charset="0"/>
              <a:buChar char="⦿"/>
            </a:pPr>
            <a:r>
              <a:rPr lang="en-US" sz="900" dirty="0">
                <a:latin typeface="Arial" panose="020B0604020202020204" pitchFamily="34" charset="0"/>
                <a:cs typeface="Arial" panose="020B0604020202020204" pitchFamily="34" charset="0"/>
              </a:rPr>
              <a:t>3rd party data providers</a:t>
            </a:r>
          </a:p>
        </p:txBody>
      </p:sp>
      <p:sp>
        <p:nvSpPr>
          <p:cNvPr id="84" name="Content Placeholder 5">
            <a:extLst>
              <a:ext uri="{FF2B5EF4-FFF2-40B4-BE49-F238E27FC236}">
                <a16:creationId xmlns:a16="http://schemas.microsoft.com/office/drawing/2014/main" id="{40CB6BE6-223E-8A48-AD90-C28F93035764}"/>
              </a:ext>
            </a:extLst>
          </p:cNvPr>
          <p:cNvSpPr txBox="1">
            <a:spLocks/>
          </p:cNvSpPr>
          <p:nvPr/>
        </p:nvSpPr>
        <p:spPr>
          <a:xfrm>
            <a:off x="5920103" y="2987272"/>
            <a:ext cx="2663543" cy="1346522"/>
          </a:xfrm>
          <a:prstGeom prst="rect">
            <a:avLst/>
          </a:prstGeom>
          <a:noFill/>
        </p:spPr>
        <p:txBody>
          <a:bodyPr rIns="182880">
            <a:sp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00"/>
              </a:spcBef>
            </a:pPr>
            <a:r>
              <a:rPr lang="en-US" sz="900" b="1" dirty="0">
                <a:latin typeface="Arial" panose="020B0604020202020204" pitchFamily="34" charset="0"/>
                <a:cs typeface="Arial" panose="020B0604020202020204" pitchFamily="34" charset="0"/>
              </a:rPr>
              <a:t>Offer value added services to the ecosystem through a platform marketplace</a:t>
            </a:r>
          </a:p>
          <a:p>
            <a:pPr marL="128588" indent="-128588">
              <a:buClr>
                <a:schemeClr val="accent4"/>
              </a:buClr>
              <a:buFont typeface="AppleSymbols" charset="0"/>
              <a:buChar char="⦿"/>
            </a:pPr>
            <a:r>
              <a:rPr lang="en-US" sz="900" dirty="0">
                <a:latin typeface="Arial" panose="020B0604020202020204" pitchFamily="34" charset="0"/>
                <a:cs typeface="Arial" panose="020B0604020202020204" pitchFamily="34" charset="0"/>
              </a:rPr>
              <a:t>TradeLens offerings</a:t>
            </a:r>
          </a:p>
          <a:p>
            <a:pPr marL="128588" indent="-128588">
              <a:buClr>
                <a:schemeClr val="accent4"/>
              </a:buClr>
              <a:buFont typeface="AppleSymbols" charset="0"/>
              <a:buChar char="⦿"/>
            </a:pPr>
            <a:r>
              <a:rPr lang="en-US" sz="900" dirty="0">
                <a:latin typeface="Arial" panose="020B0604020202020204" pitchFamily="34" charset="0"/>
                <a:cs typeface="Arial" panose="020B0604020202020204" pitchFamily="34" charset="0"/>
              </a:rPr>
              <a:t>Offerings from third party ISVs</a:t>
            </a:r>
          </a:p>
          <a:p>
            <a:pPr marL="128588" indent="-128588">
              <a:buClr>
                <a:schemeClr val="accent4"/>
              </a:buClr>
              <a:buFont typeface="AppleSymbols" charset="0"/>
              <a:buChar char="⦿"/>
            </a:pPr>
            <a:r>
              <a:rPr lang="en-US" sz="900" dirty="0">
                <a:latin typeface="Arial" panose="020B0604020202020204" pitchFamily="34" charset="0"/>
                <a:cs typeface="Arial" panose="020B0604020202020204" pitchFamily="34" charset="0"/>
              </a:rPr>
              <a:t>Offerings from Network Members and Clients</a:t>
            </a:r>
          </a:p>
        </p:txBody>
      </p:sp>
      <p:sp>
        <p:nvSpPr>
          <p:cNvPr id="114" name="Freeform 113"/>
          <p:cNvSpPr/>
          <p:nvPr/>
        </p:nvSpPr>
        <p:spPr>
          <a:xfrm>
            <a:off x="383241" y="1444058"/>
            <a:ext cx="3050802" cy="1303170"/>
          </a:xfrm>
          <a:custGeom>
            <a:avLst/>
            <a:gdLst>
              <a:gd name="connsiteX0" fmla="*/ 4067736 w 4067736"/>
              <a:gd name="connsiteY0" fmla="*/ 0 h 1539688"/>
              <a:gd name="connsiteX1" fmla="*/ 2844053 w 4067736"/>
              <a:gd name="connsiteY1" fmla="*/ 0 h 1539688"/>
              <a:gd name="connsiteX2" fmla="*/ 2844053 w 4067736"/>
              <a:gd name="connsiteY2" fmla="*/ 1539688 h 1539688"/>
              <a:gd name="connsiteX3" fmla="*/ 0 w 4067736"/>
              <a:gd name="connsiteY3" fmla="*/ 1539688 h 1539688"/>
            </a:gdLst>
            <a:ahLst/>
            <a:cxnLst>
              <a:cxn ang="0">
                <a:pos x="connsiteX0" y="connsiteY0"/>
              </a:cxn>
              <a:cxn ang="0">
                <a:pos x="connsiteX1" y="connsiteY1"/>
              </a:cxn>
              <a:cxn ang="0">
                <a:pos x="connsiteX2" y="connsiteY2"/>
              </a:cxn>
              <a:cxn ang="0">
                <a:pos x="connsiteX3" y="connsiteY3"/>
              </a:cxn>
            </a:cxnLst>
            <a:rect l="l" t="t" r="r" b="b"/>
            <a:pathLst>
              <a:path w="4067736" h="1539688">
                <a:moveTo>
                  <a:pt x="4067736" y="0"/>
                </a:moveTo>
                <a:lnTo>
                  <a:pt x="2844053" y="0"/>
                </a:lnTo>
                <a:lnTo>
                  <a:pt x="2844053" y="1539688"/>
                </a:lnTo>
                <a:lnTo>
                  <a:pt x="0" y="1539688"/>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grpSp>
        <p:nvGrpSpPr>
          <p:cNvPr id="118" name="Group 117"/>
          <p:cNvGrpSpPr/>
          <p:nvPr/>
        </p:nvGrpSpPr>
        <p:grpSpPr>
          <a:xfrm>
            <a:off x="4983234" y="1443822"/>
            <a:ext cx="3469444" cy="1216578"/>
            <a:chOff x="6644312" y="2258792"/>
            <a:chExt cx="4625925" cy="1622104"/>
          </a:xfrm>
        </p:grpSpPr>
        <p:sp>
          <p:nvSpPr>
            <p:cNvPr id="109" name="Freeform 108"/>
            <p:cNvSpPr/>
            <p:nvPr/>
          </p:nvSpPr>
          <p:spPr>
            <a:xfrm flipV="1">
              <a:off x="6644312" y="2258792"/>
              <a:ext cx="4604154" cy="1527782"/>
            </a:xfrm>
            <a:custGeom>
              <a:avLst/>
              <a:gdLst>
                <a:gd name="connsiteX0" fmla="*/ 0 w 4740089"/>
                <a:gd name="connsiteY0" fmla="*/ 974912 h 974912"/>
                <a:gd name="connsiteX1" fmla="*/ 1230406 w 4740089"/>
                <a:gd name="connsiteY1" fmla="*/ 974912 h 974912"/>
                <a:gd name="connsiteX2" fmla="*/ 1230406 w 4740089"/>
                <a:gd name="connsiteY2" fmla="*/ 0 h 974912"/>
                <a:gd name="connsiteX3" fmla="*/ 4740089 w 4740089"/>
                <a:gd name="connsiteY3" fmla="*/ 0 h 974912"/>
              </a:gdLst>
              <a:ahLst/>
              <a:cxnLst>
                <a:cxn ang="0">
                  <a:pos x="connsiteX0" y="connsiteY0"/>
                </a:cxn>
                <a:cxn ang="0">
                  <a:pos x="connsiteX1" y="connsiteY1"/>
                </a:cxn>
                <a:cxn ang="0">
                  <a:pos x="connsiteX2" y="connsiteY2"/>
                </a:cxn>
                <a:cxn ang="0">
                  <a:pos x="connsiteX3" y="connsiteY3"/>
                </a:cxn>
              </a:cxnLst>
              <a:rect l="l" t="t" r="r" b="b"/>
              <a:pathLst>
                <a:path w="4740089" h="974912">
                  <a:moveTo>
                    <a:pt x="0" y="974912"/>
                  </a:moveTo>
                  <a:lnTo>
                    <a:pt x="1230406" y="974912"/>
                  </a:lnTo>
                  <a:lnTo>
                    <a:pt x="1230406" y="0"/>
                  </a:lnTo>
                  <a:lnTo>
                    <a:pt x="4740089" y="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pic>
          <p:nvPicPr>
            <p:cNvPr id="115" name="Picture 1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7707" y="3688805"/>
              <a:ext cx="192530" cy="192091"/>
            </a:xfrm>
            <a:prstGeom prst="rect">
              <a:avLst/>
            </a:prstGeom>
            <a:solidFill>
              <a:schemeClr val="bg1"/>
            </a:solidFill>
          </p:spPr>
        </p:pic>
      </p:grpSp>
      <p:pic>
        <p:nvPicPr>
          <p:cNvPr id="116" name="Picture 1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8280" y="2909314"/>
            <a:ext cx="144398" cy="144068"/>
          </a:xfrm>
          <a:prstGeom prst="rect">
            <a:avLst/>
          </a:prstGeom>
          <a:solidFill>
            <a:schemeClr val="bg1"/>
          </a:solidFill>
        </p:spPr>
      </p:pic>
      <p:pic>
        <p:nvPicPr>
          <p:cNvPr id="117" name="Picture 1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241" y="2660401"/>
            <a:ext cx="144398" cy="144068"/>
          </a:xfrm>
          <a:prstGeom prst="rect">
            <a:avLst/>
          </a:prstGeom>
          <a:solidFill>
            <a:schemeClr val="bg1"/>
          </a:solidFill>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3290" y="2255055"/>
            <a:ext cx="537664" cy="537664"/>
          </a:xfrm>
          <a:prstGeom prst="rect">
            <a:avLst/>
          </a:prstGeom>
        </p:spPr>
      </p:pic>
    </p:spTree>
    <p:extLst>
      <p:ext uri="{BB962C8B-B14F-4D97-AF65-F5344CB8AC3E}">
        <p14:creationId xmlns:p14="http://schemas.microsoft.com/office/powerpoint/2010/main" val="1048151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2" descr="fiserv"/>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3903406" y="0"/>
            <a:ext cx="524059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3903405" y="0"/>
            <a:ext cx="2949679" cy="5143500"/>
          </a:xfrm>
          <a:prstGeom prst="rect">
            <a:avLst/>
          </a:prstGeom>
          <a:gradFill flip="none" rotWithShape="1">
            <a:gsLst>
              <a:gs pos="0">
                <a:schemeClr val="bg1">
                  <a:lumMod val="0"/>
                  <a:lumOff val="100000"/>
                </a:schemeClr>
              </a:gs>
              <a:gs pos="99000">
                <a:schemeClr val="bg1">
                  <a:lumMod val="0"/>
                  <a:lumOff val="100000"/>
                  <a:alpha val="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1"/>
          <p:cNvSpPr>
            <a:spLocks noGrp="1"/>
          </p:cNvSpPr>
          <p:nvPr>
            <p:ph type="body" sz="quarter" idx="13"/>
          </p:nvPr>
        </p:nvSpPr>
        <p:spPr>
          <a:xfrm>
            <a:off x="1875869" y="2102968"/>
            <a:ext cx="2027535" cy="642116"/>
          </a:xfrm>
        </p:spPr>
        <p:txBody>
          <a:bodyPr/>
          <a:lstStyle/>
          <a:p>
            <a:r>
              <a:rPr lang="en-US" dirty="0"/>
              <a:t>World Wire</a:t>
            </a:r>
          </a:p>
        </p:txBody>
      </p:sp>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12837" y="1855265"/>
            <a:ext cx="978310" cy="978310"/>
          </a:xfrm>
          <a:prstGeom prst="rect">
            <a:avLst/>
          </a:prstGeom>
        </p:spPr>
      </p:pic>
    </p:spTree>
    <p:extLst>
      <p:ext uri="{BB962C8B-B14F-4D97-AF65-F5344CB8AC3E}">
        <p14:creationId xmlns:p14="http://schemas.microsoft.com/office/powerpoint/2010/main" val="934915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6CBB8A-D2C6-494B-8E72-6EFB668AC1AC}"/>
              </a:ext>
            </a:extLst>
          </p:cNvPr>
          <p:cNvSpPr>
            <a:spLocks noGrp="1"/>
          </p:cNvSpPr>
          <p:nvPr>
            <p:ph type="body" sz="quarter" idx="13"/>
          </p:nvPr>
        </p:nvSpPr>
        <p:spPr>
          <a:xfrm>
            <a:off x="125729" y="144464"/>
            <a:ext cx="8093931" cy="1011698"/>
          </a:xfrm>
        </p:spPr>
        <p:txBody>
          <a:bodyPr/>
          <a:lstStyle/>
          <a:p>
            <a:r>
              <a:rPr lang="en-GB" dirty="0"/>
              <a:t>IBM Blockchain World Wire – the new global financial rail </a:t>
            </a:r>
            <a:endParaRPr lang="en-GB" dirty="0">
              <a:effectLst/>
            </a:endParaRPr>
          </a:p>
        </p:txBody>
      </p:sp>
      <p:sp>
        <p:nvSpPr>
          <p:cNvPr id="10" name="Content Placeholder 2">
            <a:extLst>
              <a:ext uri="{FF2B5EF4-FFF2-40B4-BE49-F238E27FC236}">
                <a16:creationId xmlns:a16="http://schemas.microsoft.com/office/drawing/2014/main" id="{14BDD5BD-EF20-5649-8BB5-3F0690568B30}"/>
              </a:ext>
            </a:extLst>
          </p:cNvPr>
          <p:cNvSpPr txBox="1">
            <a:spLocks/>
          </p:cNvSpPr>
          <p:nvPr/>
        </p:nvSpPr>
        <p:spPr>
          <a:xfrm>
            <a:off x="125729" y="1156162"/>
            <a:ext cx="4674905" cy="2806388"/>
          </a:xfrm>
          <a:prstGeom prst="rect">
            <a:avLst/>
          </a:prstGeom>
        </p:spPr>
        <p:txBody>
          <a:bodyPr/>
          <a:lstStyle>
            <a:lvl1pPr marL="342900" indent="-342900" algn="l" defTabSz="457200" rtl="0" eaLnBrk="1" latinLnBrk="0" hangingPunct="1">
              <a:spcBef>
                <a:spcPct val="20000"/>
              </a:spcBef>
              <a:buFont typeface="Arial"/>
              <a:buChar char="•"/>
              <a:defRPr sz="1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t>IBM is transforming cross-border payments with IBM Blockchain World Wire, the integrated network for real-time clearing and settlement. This new global financial rail allows banks and financial institutions to send and settle payments around the globe with finality in a matter of seconds, eliminating enduring challenges that have long hampered the cross-border payments industry.</a:t>
            </a:r>
          </a:p>
          <a:p>
            <a:pPr marL="0" indent="0">
              <a:buNone/>
            </a:pPr>
            <a:endParaRPr lang="en-US" sz="1400" dirty="0"/>
          </a:p>
          <a:p>
            <a:pPr marL="0" indent="0">
              <a:buNone/>
            </a:pPr>
            <a:r>
              <a:rPr lang="en-US" sz="1400" dirty="0"/>
              <a:t>Today’s international payments systems are plagued by multiple intermediaries across multiple regions, each with their own rules, regulations, and practices. This makes cross-border payments and transactions costly, time-consuming, complicated and restrictive.</a:t>
            </a:r>
          </a:p>
        </p:txBody>
      </p:sp>
      <p:pic>
        <p:nvPicPr>
          <p:cNvPr id="11" name="Picture 10">
            <a:extLst>
              <a:ext uri="{FF2B5EF4-FFF2-40B4-BE49-F238E27FC236}">
                <a16:creationId xmlns:a16="http://schemas.microsoft.com/office/drawing/2014/main" id="{39D186CA-AFB6-7542-B6D8-BDE8ACC5D874}"/>
              </a:ext>
            </a:extLst>
          </p:cNvPr>
          <p:cNvPicPr>
            <a:picLocks noChangeAspect="1"/>
          </p:cNvPicPr>
          <p:nvPr/>
        </p:nvPicPr>
        <p:blipFill>
          <a:blip r:embed="rId2"/>
          <a:stretch>
            <a:fillRect/>
          </a:stretch>
        </p:blipFill>
        <p:spPr>
          <a:xfrm>
            <a:off x="5081380" y="993912"/>
            <a:ext cx="3642691" cy="3642691"/>
          </a:xfrm>
          <a:prstGeom prst="rect">
            <a:avLst/>
          </a:prstGeom>
        </p:spPr>
      </p:pic>
    </p:spTree>
    <p:extLst>
      <p:ext uri="{BB962C8B-B14F-4D97-AF65-F5344CB8AC3E}">
        <p14:creationId xmlns:p14="http://schemas.microsoft.com/office/powerpoint/2010/main" val="1387596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6CBB8A-D2C6-494B-8E72-6EFB668AC1AC}"/>
              </a:ext>
            </a:extLst>
          </p:cNvPr>
          <p:cNvSpPr>
            <a:spLocks noGrp="1"/>
          </p:cNvSpPr>
          <p:nvPr>
            <p:ph type="body" sz="quarter" idx="13"/>
          </p:nvPr>
        </p:nvSpPr>
        <p:spPr>
          <a:xfrm>
            <a:off x="125729" y="144464"/>
            <a:ext cx="8093931" cy="1011698"/>
          </a:xfrm>
        </p:spPr>
        <p:txBody>
          <a:bodyPr/>
          <a:lstStyle/>
          <a:p>
            <a:r>
              <a:rPr lang="en-GB" dirty="0"/>
              <a:t>Current international payments</a:t>
            </a:r>
            <a:endParaRPr lang="en-GB" dirty="0">
              <a:effectLst/>
            </a:endParaRPr>
          </a:p>
        </p:txBody>
      </p:sp>
      <p:pic>
        <p:nvPicPr>
          <p:cNvPr id="2" name="Picture 1">
            <a:extLst>
              <a:ext uri="{FF2B5EF4-FFF2-40B4-BE49-F238E27FC236}">
                <a16:creationId xmlns:a16="http://schemas.microsoft.com/office/drawing/2014/main" id="{07C1E343-7D55-A54C-82F4-B9812EA3E119}"/>
              </a:ext>
            </a:extLst>
          </p:cNvPr>
          <p:cNvPicPr>
            <a:picLocks noChangeAspect="1"/>
          </p:cNvPicPr>
          <p:nvPr/>
        </p:nvPicPr>
        <p:blipFill>
          <a:blip r:embed="rId2"/>
          <a:stretch>
            <a:fillRect/>
          </a:stretch>
        </p:blipFill>
        <p:spPr>
          <a:xfrm>
            <a:off x="596348" y="1270236"/>
            <a:ext cx="8010939" cy="3240225"/>
          </a:xfrm>
          <a:prstGeom prst="rect">
            <a:avLst/>
          </a:prstGeom>
        </p:spPr>
      </p:pic>
    </p:spTree>
    <p:extLst>
      <p:ext uri="{BB962C8B-B14F-4D97-AF65-F5344CB8AC3E}">
        <p14:creationId xmlns:p14="http://schemas.microsoft.com/office/powerpoint/2010/main" val="1426112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6CBB8A-D2C6-494B-8E72-6EFB668AC1AC}"/>
              </a:ext>
            </a:extLst>
          </p:cNvPr>
          <p:cNvSpPr>
            <a:spLocks noGrp="1"/>
          </p:cNvSpPr>
          <p:nvPr>
            <p:ph type="body" sz="quarter" idx="13"/>
          </p:nvPr>
        </p:nvSpPr>
        <p:spPr/>
        <p:txBody>
          <a:bodyPr/>
          <a:lstStyle/>
          <a:p>
            <a:r>
              <a:rPr lang="en-US" dirty="0"/>
              <a:t>The IBM Blockchain World Wire difference</a:t>
            </a:r>
          </a:p>
        </p:txBody>
      </p:sp>
      <p:pic>
        <p:nvPicPr>
          <p:cNvPr id="2" name="Picture 1">
            <a:extLst>
              <a:ext uri="{FF2B5EF4-FFF2-40B4-BE49-F238E27FC236}">
                <a16:creationId xmlns:a16="http://schemas.microsoft.com/office/drawing/2014/main" id="{BFD101E9-4512-954E-BC9F-1849859C11DE}"/>
              </a:ext>
            </a:extLst>
          </p:cNvPr>
          <p:cNvPicPr>
            <a:picLocks noChangeAspect="1"/>
          </p:cNvPicPr>
          <p:nvPr/>
        </p:nvPicPr>
        <p:blipFill rotWithShape="1">
          <a:blip r:embed="rId2"/>
          <a:srcRect l="50113" t="12615"/>
          <a:stretch/>
        </p:blipFill>
        <p:spPr>
          <a:xfrm>
            <a:off x="5019558" y="1331491"/>
            <a:ext cx="3856216" cy="3325307"/>
          </a:xfrm>
          <a:prstGeom prst="rect">
            <a:avLst/>
          </a:prstGeom>
        </p:spPr>
      </p:pic>
      <p:sp>
        <p:nvSpPr>
          <p:cNvPr id="6" name="Content Placeholder 2">
            <a:extLst>
              <a:ext uri="{FF2B5EF4-FFF2-40B4-BE49-F238E27FC236}">
                <a16:creationId xmlns:a16="http://schemas.microsoft.com/office/drawing/2014/main" id="{6343EC5E-D5F8-0647-9245-3E478B93891C}"/>
              </a:ext>
            </a:extLst>
          </p:cNvPr>
          <p:cNvSpPr txBox="1">
            <a:spLocks/>
          </p:cNvSpPr>
          <p:nvPr/>
        </p:nvSpPr>
        <p:spPr>
          <a:xfrm>
            <a:off x="161545" y="867777"/>
            <a:ext cx="8714229" cy="548172"/>
          </a:xfrm>
          <a:prstGeom prst="rect">
            <a:avLst/>
          </a:prstGeom>
        </p:spPr>
        <p:txBody>
          <a:bodyPr/>
          <a:lstStyle>
            <a:lvl1pPr marL="342900" indent="-342900" algn="l" defTabSz="457200" rtl="0" eaLnBrk="1" latinLnBrk="0" hangingPunct="1">
              <a:spcBef>
                <a:spcPct val="20000"/>
              </a:spcBef>
              <a:buFont typeface="Arial"/>
              <a:buChar char="•"/>
              <a:defRPr sz="1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1400" dirty="0"/>
          </a:p>
        </p:txBody>
      </p:sp>
      <p:sp>
        <p:nvSpPr>
          <p:cNvPr id="7" name="Content Placeholder 2">
            <a:extLst>
              <a:ext uri="{FF2B5EF4-FFF2-40B4-BE49-F238E27FC236}">
                <a16:creationId xmlns:a16="http://schemas.microsoft.com/office/drawing/2014/main" id="{6B92831E-3E6A-DB46-92A3-EDA8D6B2C90C}"/>
              </a:ext>
            </a:extLst>
          </p:cNvPr>
          <p:cNvSpPr txBox="1">
            <a:spLocks/>
          </p:cNvSpPr>
          <p:nvPr/>
        </p:nvSpPr>
        <p:spPr>
          <a:xfrm>
            <a:off x="125730" y="821154"/>
            <a:ext cx="4674905" cy="2806388"/>
          </a:xfrm>
          <a:prstGeom prst="rect">
            <a:avLst/>
          </a:prstGeom>
        </p:spPr>
        <p:txBody>
          <a:bodyPr/>
          <a:lstStyle>
            <a:lvl1pPr marL="342900" indent="-342900" algn="l" defTabSz="457200" rtl="0" eaLnBrk="1" latinLnBrk="0" hangingPunct="1">
              <a:spcBef>
                <a:spcPct val="20000"/>
              </a:spcBef>
              <a:buFont typeface="Arial"/>
              <a:buChar char="•"/>
              <a:defRPr sz="1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t>Sending money across borders today requires a series of intermediaries for both clearing and settlement, each adding time and cost to the process. </a:t>
            </a:r>
          </a:p>
          <a:p>
            <a:pPr marL="0" indent="0">
              <a:buNone/>
            </a:pPr>
            <a:endParaRPr lang="en-US" sz="1400" dirty="0"/>
          </a:p>
          <a:p>
            <a:pPr marL="0" indent="0">
              <a:buNone/>
            </a:pPr>
            <a:r>
              <a:rPr lang="en-US" sz="1400" dirty="0"/>
              <a:t>With IBM Blockchain World Wire, clearing and settlement with finality happens in near real-time. The solution uses digital assets to settle transactions, serving as an agreed-upon store of value exchanged between parties as well as integrating payment instruction messages. </a:t>
            </a:r>
          </a:p>
          <a:p>
            <a:pPr marL="0" indent="0">
              <a:buNone/>
            </a:pPr>
            <a:endParaRPr lang="en-US" sz="1400" dirty="0"/>
          </a:p>
          <a:p>
            <a:pPr marL="0" indent="0">
              <a:buNone/>
            </a:pPr>
            <a:r>
              <a:rPr lang="en-US" sz="1400" dirty="0"/>
              <a:t>It all means funds can now be transferred at a fraction of the cost and time of traditional correspondent banking.</a:t>
            </a:r>
          </a:p>
          <a:p>
            <a:pPr marL="0" indent="0">
              <a:buNone/>
            </a:pPr>
            <a:endParaRPr lang="en-US" sz="1400" dirty="0"/>
          </a:p>
          <a:p>
            <a:pPr marL="0" indent="0">
              <a:buNone/>
            </a:pPr>
            <a:r>
              <a:rPr lang="en-US" sz="1400" dirty="0"/>
              <a:t>Find out how to seamlessly integrate IBM Blockchain World Wire into your cross-border payment systems at </a:t>
            </a:r>
            <a:r>
              <a:rPr lang="en-US" sz="1400" dirty="0">
                <a:hlinkClick r:id="rId3"/>
              </a:rPr>
              <a:t>https://ibm.com/blockchain/solutions/world-wire</a:t>
            </a:r>
            <a:r>
              <a:rPr lang="en-US" sz="1400" dirty="0"/>
              <a:t> today.</a:t>
            </a:r>
          </a:p>
        </p:txBody>
      </p:sp>
    </p:spTree>
    <p:extLst>
      <p:ext uri="{BB962C8B-B14F-4D97-AF65-F5344CB8AC3E}">
        <p14:creationId xmlns:p14="http://schemas.microsoft.com/office/powerpoint/2010/main" val="1540866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8" descr="BCP"/>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4100052" y="-8275"/>
            <a:ext cx="504394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4100052" y="0"/>
            <a:ext cx="2753032" cy="5143500"/>
          </a:xfrm>
          <a:prstGeom prst="rect">
            <a:avLst/>
          </a:prstGeom>
          <a:gradFill flip="none" rotWithShape="1">
            <a:gsLst>
              <a:gs pos="0">
                <a:schemeClr val="bg1">
                  <a:lumMod val="0"/>
                  <a:lumOff val="100000"/>
                </a:schemeClr>
              </a:gs>
              <a:gs pos="99000">
                <a:schemeClr val="bg1">
                  <a:lumMod val="0"/>
                  <a:lumOff val="100000"/>
                  <a:alpha val="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1"/>
          <p:cNvSpPr>
            <a:spLocks noGrp="1"/>
          </p:cNvSpPr>
          <p:nvPr>
            <p:ph type="body" sz="quarter" idx="13"/>
          </p:nvPr>
        </p:nvSpPr>
        <p:spPr>
          <a:xfrm>
            <a:off x="1875869" y="2102968"/>
            <a:ext cx="2027535" cy="642116"/>
          </a:xfrm>
        </p:spPr>
        <p:txBody>
          <a:bodyPr/>
          <a:lstStyle/>
          <a:p>
            <a:r>
              <a:rPr lang="en-US" dirty="0"/>
              <a:t>Identity</a:t>
            </a:r>
          </a:p>
        </p:txBody>
      </p:sp>
      <p:pic>
        <p:nvPicPr>
          <p:cNvPr id="2" name="Picture 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6548" y="1722202"/>
            <a:ext cx="1119320" cy="1119320"/>
          </a:xfrm>
          <a:prstGeom prst="rect">
            <a:avLst/>
          </a:prstGeom>
        </p:spPr>
      </p:pic>
    </p:spTree>
    <p:extLst>
      <p:ext uri="{BB962C8B-B14F-4D97-AF65-F5344CB8AC3E}">
        <p14:creationId xmlns:p14="http://schemas.microsoft.com/office/powerpoint/2010/main" val="140081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
          </p:nvPr>
        </p:nvSpPr>
        <p:spPr>
          <a:xfrm>
            <a:off x="257176" y="1202267"/>
            <a:ext cx="2588363" cy="1018380"/>
          </a:xfrm>
        </p:spPr>
        <p:txBody>
          <a:bodyPr>
            <a:normAutofit fontScale="92500"/>
          </a:bodyPr>
          <a:lstStyle/>
          <a:p>
            <a:r>
              <a:rPr lang="en-US" sz="1500" b="1" dirty="0"/>
              <a:t>Identity: </a:t>
            </a:r>
            <a:r>
              <a:rPr lang="en-US" sz="1500" dirty="0"/>
              <a:t>Unique traits associated with an individual; the owner of personal identification information.</a:t>
            </a:r>
            <a:endParaRPr lang="en-US" dirty="0"/>
          </a:p>
        </p:txBody>
      </p:sp>
      <p:sp>
        <p:nvSpPr>
          <p:cNvPr id="3" name="Text Placeholder 2"/>
          <p:cNvSpPr>
            <a:spLocks noGrp="1"/>
          </p:cNvSpPr>
          <p:nvPr>
            <p:ph type="body" sz="quarter" idx="13"/>
          </p:nvPr>
        </p:nvSpPr>
        <p:spPr>
          <a:xfrm>
            <a:off x="126546" y="143425"/>
            <a:ext cx="8560488" cy="461665"/>
          </a:xfrm>
        </p:spPr>
        <p:txBody>
          <a:bodyPr/>
          <a:lstStyle/>
          <a:p>
            <a:pPr marL="0" indent="0">
              <a:buNone/>
            </a:pPr>
            <a:r>
              <a:rPr lang="en-US" sz="2400" dirty="0">
                <a:solidFill>
                  <a:srgbClr val="0064FF"/>
                </a:solidFill>
                <a:latin typeface="Arial"/>
                <a:ea typeface="+mn-ea"/>
                <a:cs typeface="Arial"/>
              </a:rPr>
              <a:t>The Different Dimensions of our identity</a:t>
            </a:r>
          </a:p>
        </p:txBody>
      </p:sp>
      <p:sp>
        <p:nvSpPr>
          <p:cNvPr id="4" name="Text Placeholder 3"/>
          <p:cNvSpPr>
            <a:spLocks noGrp="1"/>
          </p:cNvSpPr>
          <p:nvPr>
            <p:ph type="body" sz="half" idx="14"/>
          </p:nvPr>
        </p:nvSpPr>
        <p:spPr>
          <a:xfrm>
            <a:off x="3243528" y="1214507"/>
            <a:ext cx="2588363" cy="1031606"/>
          </a:xfrm>
        </p:spPr>
        <p:txBody>
          <a:bodyPr/>
          <a:lstStyle/>
          <a:p>
            <a:r>
              <a:rPr lang="en-US" sz="1500" b="1" dirty="0"/>
              <a:t>Identity Renderings: </a:t>
            </a:r>
            <a:r>
              <a:rPr lang="en-US" sz="1500" dirty="0"/>
              <a:t>Digital or physical (paper/plastic) instrument as defined by providers.</a:t>
            </a:r>
          </a:p>
          <a:p>
            <a:endParaRPr lang="en-US" dirty="0"/>
          </a:p>
        </p:txBody>
      </p:sp>
      <p:sp>
        <p:nvSpPr>
          <p:cNvPr id="5" name="Text Placeholder 4"/>
          <p:cNvSpPr>
            <a:spLocks noGrp="1"/>
          </p:cNvSpPr>
          <p:nvPr>
            <p:ph type="body" sz="half" idx="15"/>
          </p:nvPr>
        </p:nvSpPr>
        <p:spPr>
          <a:xfrm>
            <a:off x="6226286" y="1202267"/>
            <a:ext cx="2588363" cy="1284418"/>
          </a:xfrm>
        </p:spPr>
        <p:txBody>
          <a:bodyPr/>
          <a:lstStyle/>
          <a:p>
            <a:r>
              <a:rPr lang="en-US" sz="1500" b="1" dirty="0"/>
              <a:t>Identity Interactions: </a:t>
            </a:r>
            <a:r>
              <a:rPr lang="en-US" sz="1500" dirty="0"/>
              <a:t>Situational usage such as pay, identify, participate, enter.</a:t>
            </a:r>
          </a:p>
          <a:p>
            <a:endParaRPr lang="en-US" sz="1500" dirty="0"/>
          </a:p>
          <a:p>
            <a:endParaRPr lang="en-US" sz="1500" dirty="0"/>
          </a:p>
          <a:p>
            <a:endParaRPr lang="en-US" dirty="0"/>
          </a:p>
        </p:txBody>
      </p:sp>
      <p:sp>
        <p:nvSpPr>
          <p:cNvPr id="7" name="Text Placeholder 1"/>
          <p:cNvSpPr txBox="1">
            <a:spLocks/>
          </p:cNvSpPr>
          <p:nvPr/>
        </p:nvSpPr>
        <p:spPr>
          <a:xfrm>
            <a:off x="257175" y="2236361"/>
            <a:ext cx="2588363" cy="1999993"/>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numCol="2" spcCol="1005840" anchor="t">
            <a:normAutofit fontScale="92500" lnSpcReduction="20000"/>
          </a:bodyPr>
          <a:lstStyle>
            <a:lvl1pPr marL="0" marR="0" indent="0" algn="l" defTabSz="825500" rtl="0" latinLnBrk="0">
              <a:lnSpc>
                <a:spcPct val="100000"/>
              </a:lnSpc>
              <a:spcBef>
                <a:spcPts val="1000"/>
              </a:spcBef>
              <a:spcAft>
                <a:spcPts val="0"/>
              </a:spcAft>
              <a:buClrTx/>
              <a:buSzPct val="75000"/>
              <a:buFontTx/>
              <a:buNone/>
              <a:tabLst/>
              <a:defRPr sz="4700" b="0" i="0" u="none" strike="noStrike" cap="none" spc="0" baseline="0">
                <a:ln>
                  <a:noFill/>
                </a:ln>
                <a:solidFill>
                  <a:srgbClr val="000000"/>
                </a:solidFill>
                <a:uFillTx/>
                <a:latin typeface="IBM Plex Sans" charset="0"/>
                <a:ea typeface="IBM Plex Sans" charset="0"/>
                <a:cs typeface="IBM Plex Sans" charset="0"/>
                <a:sym typeface="Helvetica Light"/>
              </a:defRPr>
            </a:lvl1pPr>
            <a:lvl2pPr marL="1206500" marR="0" indent="-571500" algn="l" defTabSz="825500" rtl="0" latinLnBrk="0">
              <a:lnSpc>
                <a:spcPct val="100000"/>
              </a:lnSpc>
              <a:spcBef>
                <a:spcPts val="1000"/>
              </a:spcBef>
              <a:spcAft>
                <a:spcPts val="0"/>
              </a:spcAft>
              <a:buClrTx/>
              <a:buSzPct val="75000"/>
              <a:buFontTx/>
              <a:buChar char="•"/>
              <a:tabLst/>
              <a:defRPr sz="4500" b="0" i="0" u="none" strike="noStrike" cap="none" spc="0" baseline="0">
                <a:ln>
                  <a:noFill/>
                </a:ln>
                <a:solidFill>
                  <a:srgbClr val="000000"/>
                </a:solidFill>
                <a:uFillTx/>
                <a:latin typeface="IBM Plex Sans" charset="0"/>
                <a:ea typeface="IBM Plex Sans" charset="0"/>
                <a:cs typeface="IBM Plex Sans" charset="0"/>
                <a:sym typeface="Helvetica Light"/>
              </a:defRPr>
            </a:lvl2pPr>
            <a:lvl3pPr marL="1778000" marR="0" indent="-508000" algn="l" defTabSz="825500" rtl="0" latinLnBrk="0">
              <a:lnSpc>
                <a:spcPct val="100000"/>
              </a:lnSpc>
              <a:spcBef>
                <a:spcPts val="1000"/>
              </a:spcBef>
              <a:spcAft>
                <a:spcPts val="0"/>
              </a:spcAft>
              <a:buClrTx/>
              <a:buSzPct val="75000"/>
              <a:buFontTx/>
              <a:buChar char="•"/>
              <a:tabLst/>
              <a:defRPr sz="4000" b="0" i="0" u="none" strike="noStrike" cap="none" spc="0" baseline="0">
                <a:ln>
                  <a:noFill/>
                </a:ln>
                <a:solidFill>
                  <a:srgbClr val="000000"/>
                </a:solidFill>
                <a:uFillTx/>
                <a:latin typeface="IBM Plex Sans" charset="0"/>
                <a:ea typeface="IBM Plex Sans" charset="0"/>
                <a:cs typeface="IBM Plex Sans" charset="0"/>
                <a:sym typeface="Helvetica Light"/>
              </a:defRPr>
            </a:lvl3pPr>
            <a:lvl4pPr marL="2362200" marR="0" indent="-457200" algn="l" defTabSz="825500" rtl="0" latinLnBrk="0">
              <a:lnSpc>
                <a:spcPct val="100000"/>
              </a:lnSpc>
              <a:spcBef>
                <a:spcPts val="1000"/>
              </a:spcBef>
              <a:spcAft>
                <a:spcPts val="0"/>
              </a:spcAft>
              <a:buClrTx/>
              <a:buSzPct val="75000"/>
              <a:buFontTx/>
              <a:buChar char="➡"/>
              <a:tabLst/>
              <a:defRPr sz="3700" b="0" i="0" u="none" strike="noStrike" cap="none" spc="0" baseline="0">
                <a:ln>
                  <a:noFill/>
                </a:ln>
                <a:solidFill>
                  <a:srgbClr val="000000"/>
                </a:solidFill>
                <a:uFillTx/>
                <a:latin typeface="IBM Plex Sans" charset="0"/>
                <a:ea typeface="IBM Plex Sans" charset="0"/>
                <a:cs typeface="IBM Plex Sans" charset="0"/>
                <a:sym typeface="Helvetica Light"/>
              </a:defRPr>
            </a:lvl4pPr>
            <a:lvl5pPr marL="2984500" marR="0" indent="-444500" algn="l" defTabSz="825500" rtl="0" latinLnBrk="0">
              <a:lnSpc>
                <a:spcPct val="100000"/>
              </a:lnSpc>
              <a:spcBef>
                <a:spcPts val="1000"/>
              </a:spcBef>
              <a:spcAft>
                <a:spcPts val="0"/>
              </a:spcAft>
              <a:buClrTx/>
              <a:buSzPct val="75000"/>
              <a:buFontTx/>
              <a:buChar char="❖"/>
              <a:tabLst/>
              <a:defRPr sz="3500" b="0" i="1" u="none" strike="noStrike" cap="none" spc="0" baseline="0">
                <a:ln>
                  <a:noFill/>
                </a:ln>
                <a:solidFill>
                  <a:srgbClr val="000000"/>
                </a:solidFill>
                <a:uFillTx/>
                <a:latin typeface="IBM Plex Sans" charset="0"/>
                <a:ea typeface="IBM Plex Sans" charset="0"/>
                <a:cs typeface="IBM Plex Sans" charset="0"/>
                <a:sym typeface="Helvetica"/>
              </a:defRPr>
            </a:lvl5pPr>
            <a:lvl6pPr marL="0" marR="0" indent="11430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9pPr>
          </a:lstStyle>
          <a:p>
            <a:pPr hangingPunct="1"/>
            <a:r>
              <a:rPr lang="en-US" sz="900" dirty="0">
                <a:solidFill>
                  <a:schemeClr val="bg1">
                    <a:lumMod val="85000"/>
                  </a:schemeClr>
                </a:solidFill>
                <a:latin typeface="Arial Regular"/>
              </a:rPr>
              <a:t>Name </a:t>
            </a:r>
          </a:p>
          <a:p>
            <a:pPr hangingPunct="1"/>
            <a:r>
              <a:rPr lang="en-US" sz="900" dirty="0">
                <a:solidFill>
                  <a:schemeClr val="bg1">
                    <a:lumMod val="85000"/>
                  </a:schemeClr>
                </a:solidFill>
                <a:latin typeface="Arial Regular"/>
              </a:rPr>
              <a:t>Age</a:t>
            </a:r>
          </a:p>
          <a:p>
            <a:pPr hangingPunct="1"/>
            <a:r>
              <a:rPr lang="en-US" sz="900" dirty="0">
                <a:solidFill>
                  <a:schemeClr val="bg1">
                    <a:lumMod val="85000"/>
                  </a:schemeClr>
                </a:solidFill>
                <a:latin typeface="Arial Regular"/>
              </a:rPr>
              <a:t>Gender</a:t>
            </a:r>
          </a:p>
          <a:p>
            <a:pPr hangingPunct="1"/>
            <a:r>
              <a:rPr lang="en-US" sz="900" dirty="0">
                <a:solidFill>
                  <a:schemeClr val="bg1">
                    <a:lumMod val="85000"/>
                  </a:schemeClr>
                </a:solidFill>
                <a:latin typeface="Arial Regular"/>
              </a:rPr>
              <a:t>Biometrics</a:t>
            </a:r>
          </a:p>
          <a:p>
            <a:pPr hangingPunct="1"/>
            <a:r>
              <a:rPr lang="en-US" sz="900" dirty="0">
                <a:solidFill>
                  <a:schemeClr val="bg1">
                    <a:lumMod val="85000"/>
                  </a:schemeClr>
                </a:solidFill>
                <a:latin typeface="Arial Regular"/>
              </a:rPr>
              <a:t>Race</a:t>
            </a:r>
          </a:p>
          <a:p>
            <a:pPr hangingPunct="1"/>
            <a:r>
              <a:rPr lang="en-US" sz="900" dirty="0">
                <a:solidFill>
                  <a:schemeClr val="bg1">
                    <a:lumMod val="85000"/>
                  </a:schemeClr>
                </a:solidFill>
                <a:latin typeface="Arial Regular"/>
              </a:rPr>
              <a:t>Family</a:t>
            </a:r>
          </a:p>
          <a:p>
            <a:pPr hangingPunct="1"/>
            <a:r>
              <a:rPr lang="en-US" sz="900" dirty="0">
                <a:solidFill>
                  <a:schemeClr val="bg1">
                    <a:lumMod val="85000"/>
                  </a:schemeClr>
                </a:solidFill>
                <a:latin typeface="Arial Regular"/>
              </a:rPr>
              <a:t>Address</a:t>
            </a:r>
          </a:p>
          <a:p>
            <a:pPr hangingPunct="1"/>
            <a:r>
              <a:rPr lang="en-US" sz="900" dirty="0">
                <a:solidFill>
                  <a:schemeClr val="bg1">
                    <a:lumMod val="85000"/>
                  </a:schemeClr>
                </a:solidFill>
                <a:latin typeface="Arial Regular"/>
              </a:rPr>
              <a:t>Birthplace</a:t>
            </a:r>
          </a:p>
          <a:p>
            <a:pPr hangingPunct="1"/>
            <a:r>
              <a:rPr lang="en-US" sz="900" dirty="0">
                <a:solidFill>
                  <a:schemeClr val="bg1">
                    <a:lumMod val="85000"/>
                  </a:schemeClr>
                </a:solidFill>
                <a:latin typeface="Arial Regular"/>
              </a:rPr>
              <a:t>Nationality</a:t>
            </a:r>
          </a:p>
          <a:p>
            <a:pPr hangingPunct="1"/>
            <a:r>
              <a:rPr lang="en-US" sz="900" dirty="0">
                <a:solidFill>
                  <a:schemeClr val="bg1">
                    <a:lumMod val="85000"/>
                  </a:schemeClr>
                </a:solidFill>
                <a:latin typeface="Arial Regular"/>
              </a:rPr>
              <a:t>Education</a:t>
            </a:r>
          </a:p>
          <a:p>
            <a:pPr hangingPunct="1"/>
            <a:r>
              <a:rPr lang="en-US" sz="900" dirty="0">
                <a:solidFill>
                  <a:schemeClr val="bg1">
                    <a:lumMod val="85000"/>
                  </a:schemeClr>
                </a:solidFill>
                <a:latin typeface="Arial Regular"/>
              </a:rPr>
              <a:t>Profession</a:t>
            </a:r>
          </a:p>
          <a:p>
            <a:pPr hangingPunct="1"/>
            <a:r>
              <a:rPr lang="en-US" sz="900" dirty="0">
                <a:solidFill>
                  <a:schemeClr val="bg1">
                    <a:lumMod val="85000"/>
                  </a:schemeClr>
                </a:solidFill>
                <a:latin typeface="Arial Regular"/>
              </a:rPr>
              <a:t>Workplace</a:t>
            </a:r>
          </a:p>
          <a:p>
            <a:pPr hangingPunct="1"/>
            <a:r>
              <a:rPr lang="en-US" sz="900" dirty="0">
                <a:solidFill>
                  <a:schemeClr val="bg1">
                    <a:lumMod val="85000"/>
                  </a:schemeClr>
                </a:solidFill>
                <a:latin typeface="Arial Regular"/>
              </a:rPr>
              <a:t>Health</a:t>
            </a:r>
          </a:p>
          <a:p>
            <a:pPr hangingPunct="1"/>
            <a:r>
              <a:rPr lang="en-US" sz="900" dirty="0">
                <a:solidFill>
                  <a:schemeClr val="bg1">
                    <a:lumMod val="85000"/>
                  </a:schemeClr>
                </a:solidFill>
                <a:latin typeface="Arial Regular"/>
              </a:rPr>
              <a:t>Reputation</a:t>
            </a:r>
          </a:p>
          <a:p>
            <a:pPr hangingPunct="1"/>
            <a:r>
              <a:rPr lang="en-US" sz="900" dirty="0">
                <a:solidFill>
                  <a:schemeClr val="bg1">
                    <a:lumMod val="85000"/>
                  </a:schemeClr>
                </a:solidFill>
                <a:latin typeface="Arial Regular"/>
              </a:rPr>
              <a:t>Beliefs </a:t>
            </a:r>
          </a:p>
          <a:p>
            <a:pPr hangingPunct="1"/>
            <a:r>
              <a:rPr lang="en-US" sz="900" dirty="0">
                <a:solidFill>
                  <a:schemeClr val="bg1">
                    <a:lumMod val="85000"/>
                  </a:schemeClr>
                </a:solidFill>
                <a:latin typeface="Arial Regular"/>
              </a:rPr>
              <a:t>Behavior</a:t>
            </a:r>
          </a:p>
          <a:p>
            <a:pPr hangingPunct="1"/>
            <a:r>
              <a:rPr lang="en-US" sz="900" dirty="0">
                <a:solidFill>
                  <a:schemeClr val="bg1">
                    <a:lumMod val="85000"/>
                  </a:schemeClr>
                </a:solidFill>
                <a:latin typeface="Arial Regular"/>
              </a:rPr>
              <a:t>Habits </a:t>
            </a:r>
          </a:p>
          <a:p>
            <a:pPr hangingPunct="1"/>
            <a:r>
              <a:rPr lang="en-US" sz="900" dirty="0">
                <a:solidFill>
                  <a:schemeClr val="bg1">
                    <a:lumMod val="85000"/>
                  </a:schemeClr>
                </a:solidFill>
                <a:latin typeface="Arial Regular"/>
              </a:rPr>
              <a:t>Sentiments </a:t>
            </a:r>
          </a:p>
        </p:txBody>
      </p:sp>
      <p:sp>
        <p:nvSpPr>
          <p:cNvPr id="10" name="Text Placeholder 1"/>
          <p:cNvSpPr txBox="1">
            <a:spLocks/>
          </p:cNvSpPr>
          <p:nvPr/>
        </p:nvSpPr>
        <p:spPr>
          <a:xfrm>
            <a:off x="3243528" y="2236362"/>
            <a:ext cx="2588363" cy="1526377"/>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numCol="2" anchor="t">
            <a:normAutofit/>
          </a:bodyPr>
          <a:lstStyle>
            <a:lvl1pPr marL="0" marR="0" indent="0" algn="l" defTabSz="825500" rtl="0" latinLnBrk="0">
              <a:lnSpc>
                <a:spcPct val="100000"/>
              </a:lnSpc>
              <a:spcBef>
                <a:spcPts val="1000"/>
              </a:spcBef>
              <a:spcAft>
                <a:spcPts val="0"/>
              </a:spcAft>
              <a:buClrTx/>
              <a:buSzPct val="75000"/>
              <a:buFontTx/>
              <a:buNone/>
              <a:tabLst/>
              <a:defRPr sz="4700" b="0" i="0" u="none" strike="noStrike" cap="none" spc="0" baseline="0">
                <a:ln>
                  <a:noFill/>
                </a:ln>
                <a:solidFill>
                  <a:srgbClr val="000000"/>
                </a:solidFill>
                <a:uFillTx/>
                <a:latin typeface="IBM Plex Sans" charset="0"/>
                <a:ea typeface="IBM Plex Sans" charset="0"/>
                <a:cs typeface="IBM Plex Sans" charset="0"/>
                <a:sym typeface="Helvetica Light"/>
              </a:defRPr>
            </a:lvl1pPr>
            <a:lvl2pPr marL="1206500" marR="0" indent="-571500" algn="l" defTabSz="825500" rtl="0" latinLnBrk="0">
              <a:lnSpc>
                <a:spcPct val="100000"/>
              </a:lnSpc>
              <a:spcBef>
                <a:spcPts val="1000"/>
              </a:spcBef>
              <a:spcAft>
                <a:spcPts val="0"/>
              </a:spcAft>
              <a:buClrTx/>
              <a:buSzPct val="75000"/>
              <a:buFontTx/>
              <a:buChar char="•"/>
              <a:tabLst/>
              <a:defRPr sz="4500" b="0" i="0" u="none" strike="noStrike" cap="none" spc="0" baseline="0">
                <a:ln>
                  <a:noFill/>
                </a:ln>
                <a:solidFill>
                  <a:srgbClr val="000000"/>
                </a:solidFill>
                <a:uFillTx/>
                <a:latin typeface="IBM Plex Sans" charset="0"/>
                <a:ea typeface="IBM Plex Sans" charset="0"/>
                <a:cs typeface="IBM Plex Sans" charset="0"/>
                <a:sym typeface="Helvetica Light"/>
              </a:defRPr>
            </a:lvl2pPr>
            <a:lvl3pPr marL="1778000" marR="0" indent="-508000" algn="l" defTabSz="825500" rtl="0" latinLnBrk="0">
              <a:lnSpc>
                <a:spcPct val="100000"/>
              </a:lnSpc>
              <a:spcBef>
                <a:spcPts val="1000"/>
              </a:spcBef>
              <a:spcAft>
                <a:spcPts val="0"/>
              </a:spcAft>
              <a:buClrTx/>
              <a:buSzPct val="75000"/>
              <a:buFontTx/>
              <a:buChar char="•"/>
              <a:tabLst/>
              <a:defRPr sz="4000" b="0" i="0" u="none" strike="noStrike" cap="none" spc="0" baseline="0">
                <a:ln>
                  <a:noFill/>
                </a:ln>
                <a:solidFill>
                  <a:srgbClr val="000000"/>
                </a:solidFill>
                <a:uFillTx/>
                <a:latin typeface="IBM Plex Sans" charset="0"/>
                <a:ea typeface="IBM Plex Sans" charset="0"/>
                <a:cs typeface="IBM Plex Sans" charset="0"/>
                <a:sym typeface="Helvetica Light"/>
              </a:defRPr>
            </a:lvl3pPr>
            <a:lvl4pPr marL="2362200" marR="0" indent="-457200" algn="l" defTabSz="825500" rtl="0" latinLnBrk="0">
              <a:lnSpc>
                <a:spcPct val="100000"/>
              </a:lnSpc>
              <a:spcBef>
                <a:spcPts val="1000"/>
              </a:spcBef>
              <a:spcAft>
                <a:spcPts val="0"/>
              </a:spcAft>
              <a:buClrTx/>
              <a:buSzPct val="75000"/>
              <a:buFontTx/>
              <a:buChar char="➡"/>
              <a:tabLst/>
              <a:defRPr sz="3700" b="0" i="0" u="none" strike="noStrike" cap="none" spc="0" baseline="0">
                <a:ln>
                  <a:noFill/>
                </a:ln>
                <a:solidFill>
                  <a:srgbClr val="000000"/>
                </a:solidFill>
                <a:uFillTx/>
                <a:latin typeface="IBM Plex Sans" charset="0"/>
                <a:ea typeface="IBM Plex Sans" charset="0"/>
                <a:cs typeface="IBM Plex Sans" charset="0"/>
                <a:sym typeface="Helvetica Light"/>
              </a:defRPr>
            </a:lvl4pPr>
            <a:lvl5pPr marL="2984500" marR="0" indent="-444500" algn="l" defTabSz="825500" rtl="0" latinLnBrk="0">
              <a:lnSpc>
                <a:spcPct val="100000"/>
              </a:lnSpc>
              <a:spcBef>
                <a:spcPts val="1000"/>
              </a:spcBef>
              <a:spcAft>
                <a:spcPts val="0"/>
              </a:spcAft>
              <a:buClrTx/>
              <a:buSzPct val="75000"/>
              <a:buFontTx/>
              <a:buChar char="❖"/>
              <a:tabLst/>
              <a:defRPr sz="3500" b="0" i="1" u="none" strike="noStrike" cap="none" spc="0" baseline="0">
                <a:ln>
                  <a:noFill/>
                </a:ln>
                <a:solidFill>
                  <a:srgbClr val="000000"/>
                </a:solidFill>
                <a:uFillTx/>
                <a:latin typeface="IBM Plex Sans" charset="0"/>
                <a:ea typeface="IBM Plex Sans" charset="0"/>
                <a:cs typeface="IBM Plex Sans" charset="0"/>
                <a:sym typeface="Helvetica"/>
              </a:defRPr>
            </a:lvl5pPr>
            <a:lvl6pPr marL="0" marR="0" indent="11430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9pPr>
          </a:lstStyle>
          <a:p>
            <a:pPr hangingPunct="1"/>
            <a:r>
              <a:rPr lang="en-US" sz="900" dirty="0">
                <a:solidFill>
                  <a:schemeClr val="bg1">
                    <a:lumMod val="85000"/>
                  </a:schemeClr>
                </a:solidFill>
                <a:latin typeface="Arial Regular"/>
              </a:rPr>
              <a:t>National ID</a:t>
            </a:r>
          </a:p>
          <a:p>
            <a:pPr hangingPunct="1"/>
            <a:r>
              <a:rPr lang="en-US" sz="900" dirty="0">
                <a:solidFill>
                  <a:schemeClr val="bg1">
                    <a:lumMod val="85000"/>
                  </a:schemeClr>
                </a:solidFill>
                <a:latin typeface="Arial Regular"/>
              </a:rPr>
              <a:t>Work ID</a:t>
            </a:r>
          </a:p>
          <a:p>
            <a:pPr hangingPunct="1"/>
            <a:r>
              <a:rPr lang="en-US" sz="900" dirty="0">
                <a:solidFill>
                  <a:schemeClr val="bg1">
                    <a:lumMod val="85000"/>
                  </a:schemeClr>
                </a:solidFill>
                <a:latin typeface="Arial Regular"/>
              </a:rPr>
              <a:t>Driving ID</a:t>
            </a:r>
          </a:p>
          <a:p>
            <a:pPr hangingPunct="1"/>
            <a:r>
              <a:rPr lang="en-US" sz="900" dirty="0">
                <a:solidFill>
                  <a:schemeClr val="bg1">
                    <a:lumMod val="85000"/>
                  </a:schemeClr>
                </a:solidFill>
                <a:latin typeface="Arial Regular"/>
              </a:rPr>
              <a:t>Address History</a:t>
            </a:r>
          </a:p>
          <a:p>
            <a:pPr hangingPunct="1"/>
            <a:r>
              <a:rPr lang="en-US" sz="900" dirty="0">
                <a:solidFill>
                  <a:schemeClr val="bg1">
                    <a:lumMod val="85000"/>
                  </a:schemeClr>
                </a:solidFill>
                <a:latin typeface="Arial Regular"/>
              </a:rPr>
              <a:t>Tax ID</a:t>
            </a:r>
          </a:p>
          <a:p>
            <a:pPr hangingPunct="1"/>
            <a:r>
              <a:rPr lang="en-US" sz="900" dirty="0">
                <a:solidFill>
                  <a:schemeClr val="bg1">
                    <a:lumMod val="85000"/>
                  </a:schemeClr>
                </a:solidFill>
                <a:latin typeface="Arial Regular"/>
              </a:rPr>
              <a:t>Social Security ID</a:t>
            </a:r>
          </a:p>
          <a:p>
            <a:pPr hangingPunct="1"/>
            <a:r>
              <a:rPr lang="en-US" sz="900" dirty="0">
                <a:solidFill>
                  <a:schemeClr val="bg1">
                    <a:lumMod val="85000"/>
                  </a:schemeClr>
                </a:solidFill>
                <a:latin typeface="Arial Regular"/>
              </a:rPr>
              <a:t>Social ID</a:t>
            </a:r>
          </a:p>
          <a:p>
            <a:pPr hangingPunct="1"/>
            <a:r>
              <a:rPr lang="en-US" sz="900" dirty="0">
                <a:solidFill>
                  <a:schemeClr val="bg1">
                    <a:lumMod val="85000"/>
                  </a:schemeClr>
                </a:solidFill>
                <a:latin typeface="Arial Regular"/>
              </a:rPr>
              <a:t>Work History</a:t>
            </a:r>
          </a:p>
          <a:p>
            <a:pPr hangingPunct="1"/>
            <a:r>
              <a:rPr lang="en-US" sz="900" dirty="0">
                <a:solidFill>
                  <a:schemeClr val="bg1">
                    <a:lumMod val="85000"/>
                  </a:schemeClr>
                </a:solidFill>
                <a:latin typeface="Arial Regular"/>
              </a:rPr>
              <a:t>Financial History</a:t>
            </a:r>
          </a:p>
          <a:p>
            <a:pPr hangingPunct="1"/>
            <a:r>
              <a:rPr lang="en-US" sz="900" dirty="0">
                <a:solidFill>
                  <a:schemeClr val="bg1">
                    <a:lumMod val="85000"/>
                  </a:schemeClr>
                </a:solidFill>
                <a:latin typeface="Arial Regular"/>
              </a:rPr>
              <a:t>Medical History</a:t>
            </a:r>
          </a:p>
          <a:p>
            <a:pPr hangingPunct="1"/>
            <a:r>
              <a:rPr lang="en-US" sz="900" dirty="0">
                <a:solidFill>
                  <a:schemeClr val="bg1">
                    <a:lumMod val="85000"/>
                  </a:schemeClr>
                </a:solidFill>
                <a:latin typeface="Arial Regular"/>
              </a:rPr>
              <a:t>Driving History</a:t>
            </a:r>
          </a:p>
          <a:p>
            <a:pPr hangingPunct="1"/>
            <a:r>
              <a:rPr lang="en-US" sz="900" dirty="0">
                <a:solidFill>
                  <a:schemeClr val="bg1">
                    <a:lumMod val="85000"/>
                  </a:schemeClr>
                </a:solidFill>
                <a:latin typeface="Arial Regular"/>
              </a:rPr>
              <a:t>Social History</a:t>
            </a:r>
          </a:p>
        </p:txBody>
      </p:sp>
      <p:sp>
        <p:nvSpPr>
          <p:cNvPr id="18" name="Text Placeholder 1"/>
          <p:cNvSpPr txBox="1">
            <a:spLocks/>
          </p:cNvSpPr>
          <p:nvPr/>
        </p:nvSpPr>
        <p:spPr>
          <a:xfrm>
            <a:off x="257175" y="934111"/>
            <a:ext cx="2588363" cy="283054"/>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t">
            <a:normAutofit/>
          </a:bodyPr>
          <a:lstStyle>
            <a:lvl1pPr marL="0" marR="0" indent="0" algn="l" defTabSz="825500" rtl="0" latinLnBrk="0">
              <a:lnSpc>
                <a:spcPct val="100000"/>
              </a:lnSpc>
              <a:spcBef>
                <a:spcPts val="1000"/>
              </a:spcBef>
              <a:spcAft>
                <a:spcPts val="0"/>
              </a:spcAft>
              <a:buClrTx/>
              <a:buSzPct val="75000"/>
              <a:buFontTx/>
              <a:buNone/>
              <a:tabLst/>
              <a:defRPr sz="4700" b="0" i="0" u="none" strike="noStrike" cap="none" spc="0" baseline="0">
                <a:ln>
                  <a:noFill/>
                </a:ln>
                <a:solidFill>
                  <a:srgbClr val="000000"/>
                </a:solidFill>
                <a:uFillTx/>
                <a:latin typeface="IBM Plex Sans" charset="0"/>
                <a:ea typeface="IBM Plex Sans" charset="0"/>
                <a:cs typeface="IBM Plex Sans" charset="0"/>
                <a:sym typeface="Helvetica Light"/>
              </a:defRPr>
            </a:lvl1pPr>
            <a:lvl2pPr marL="1206500" marR="0" indent="-571500" algn="l" defTabSz="825500" rtl="0" latinLnBrk="0">
              <a:lnSpc>
                <a:spcPct val="100000"/>
              </a:lnSpc>
              <a:spcBef>
                <a:spcPts val="1000"/>
              </a:spcBef>
              <a:spcAft>
                <a:spcPts val="0"/>
              </a:spcAft>
              <a:buClrTx/>
              <a:buSzPct val="75000"/>
              <a:buFontTx/>
              <a:buChar char="•"/>
              <a:tabLst/>
              <a:defRPr sz="4500" b="0" i="0" u="none" strike="noStrike" cap="none" spc="0" baseline="0">
                <a:ln>
                  <a:noFill/>
                </a:ln>
                <a:solidFill>
                  <a:srgbClr val="000000"/>
                </a:solidFill>
                <a:uFillTx/>
                <a:latin typeface="IBM Plex Sans" charset="0"/>
                <a:ea typeface="IBM Plex Sans" charset="0"/>
                <a:cs typeface="IBM Plex Sans" charset="0"/>
                <a:sym typeface="Helvetica Light"/>
              </a:defRPr>
            </a:lvl2pPr>
            <a:lvl3pPr marL="1778000" marR="0" indent="-508000" algn="l" defTabSz="825500" rtl="0" latinLnBrk="0">
              <a:lnSpc>
                <a:spcPct val="100000"/>
              </a:lnSpc>
              <a:spcBef>
                <a:spcPts val="1000"/>
              </a:spcBef>
              <a:spcAft>
                <a:spcPts val="0"/>
              </a:spcAft>
              <a:buClrTx/>
              <a:buSzPct val="75000"/>
              <a:buFontTx/>
              <a:buChar char="•"/>
              <a:tabLst/>
              <a:defRPr sz="4000" b="0" i="0" u="none" strike="noStrike" cap="none" spc="0" baseline="0">
                <a:ln>
                  <a:noFill/>
                </a:ln>
                <a:solidFill>
                  <a:srgbClr val="000000"/>
                </a:solidFill>
                <a:uFillTx/>
                <a:latin typeface="IBM Plex Sans" charset="0"/>
                <a:ea typeface="IBM Plex Sans" charset="0"/>
                <a:cs typeface="IBM Plex Sans" charset="0"/>
                <a:sym typeface="Helvetica Light"/>
              </a:defRPr>
            </a:lvl3pPr>
            <a:lvl4pPr marL="2362200" marR="0" indent="-457200" algn="l" defTabSz="825500" rtl="0" latinLnBrk="0">
              <a:lnSpc>
                <a:spcPct val="100000"/>
              </a:lnSpc>
              <a:spcBef>
                <a:spcPts val="1000"/>
              </a:spcBef>
              <a:spcAft>
                <a:spcPts val="0"/>
              </a:spcAft>
              <a:buClrTx/>
              <a:buSzPct val="75000"/>
              <a:buFontTx/>
              <a:buChar char="➡"/>
              <a:tabLst/>
              <a:defRPr sz="3700" b="0" i="0" u="none" strike="noStrike" cap="none" spc="0" baseline="0">
                <a:ln>
                  <a:noFill/>
                </a:ln>
                <a:solidFill>
                  <a:srgbClr val="000000"/>
                </a:solidFill>
                <a:uFillTx/>
                <a:latin typeface="IBM Plex Sans" charset="0"/>
                <a:ea typeface="IBM Plex Sans" charset="0"/>
                <a:cs typeface="IBM Plex Sans" charset="0"/>
                <a:sym typeface="Helvetica Light"/>
              </a:defRPr>
            </a:lvl4pPr>
            <a:lvl5pPr marL="2984500" marR="0" indent="-444500" algn="l" defTabSz="825500" rtl="0" latinLnBrk="0">
              <a:lnSpc>
                <a:spcPct val="100000"/>
              </a:lnSpc>
              <a:spcBef>
                <a:spcPts val="1000"/>
              </a:spcBef>
              <a:spcAft>
                <a:spcPts val="0"/>
              </a:spcAft>
              <a:buClrTx/>
              <a:buSzPct val="75000"/>
              <a:buFontTx/>
              <a:buChar char="❖"/>
              <a:tabLst/>
              <a:defRPr sz="3500" b="0" i="1" u="none" strike="noStrike" cap="none" spc="0" baseline="0">
                <a:ln>
                  <a:noFill/>
                </a:ln>
                <a:solidFill>
                  <a:srgbClr val="000000"/>
                </a:solidFill>
                <a:uFillTx/>
                <a:latin typeface="IBM Plex Sans" charset="0"/>
                <a:ea typeface="IBM Plex Sans" charset="0"/>
                <a:cs typeface="IBM Plex Sans" charset="0"/>
                <a:sym typeface="Helvetica"/>
              </a:defRPr>
            </a:lvl5pPr>
            <a:lvl6pPr marL="0" marR="0" indent="11430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9pPr>
          </a:lstStyle>
          <a:p>
            <a:pPr hangingPunct="1"/>
            <a:r>
              <a:rPr lang="en-US" sz="1200" dirty="0">
                <a:solidFill>
                  <a:srgbClr val="0432FF"/>
                </a:solidFill>
                <a:latin typeface="Arial" panose="020B0604020202020204" pitchFamily="34" charset="0"/>
                <a:ea typeface="IBM Plex Sans Medium" charset="0"/>
                <a:cs typeface="Arial" panose="020B0604020202020204" pitchFamily="34" charset="0"/>
              </a:rPr>
              <a:t>1. Me as an individual:</a:t>
            </a:r>
          </a:p>
        </p:txBody>
      </p:sp>
      <p:sp>
        <p:nvSpPr>
          <p:cNvPr id="19" name="Text Placeholder 1"/>
          <p:cNvSpPr txBox="1">
            <a:spLocks/>
          </p:cNvSpPr>
          <p:nvPr/>
        </p:nvSpPr>
        <p:spPr>
          <a:xfrm>
            <a:off x="3246543" y="930002"/>
            <a:ext cx="2588363" cy="283054"/>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t">
            <a:normAutofit/>
          </a:bodyPr>
          <a:lstStyle>
            <a:lvl1pPr marL="0" marR="0" indent="0" algn="l" defTabSz="825500" rtl="0" latinLnBrk="0">
              <a:lnSpc>
                <a:spcPct val="100000"/>
              </a:lnSpc>
              <a:spcBef>
                <a:spcPts val="1000"/>
              </a:spcBef>
              <a:spcAft>
                <a:spcPts val="0"/>
              </a:spcAft>
              <a:buClrTx/>
              <a:buSzPct val="75000"/>
              <a:buFontTx/>
              <a:buNone/>
              <a:tabLst/>
              <a:defRPr sz="4700" b="0" i="0" u="none" strike="noStrike" cap="none" spc="0" baseline="0">
                <a:ln>
                  <a:noFill/>
                </a:ln>
                <a:solidFill>
                  <a:srgbClr val="000000"/>
                </a:solidFill>
                <a:uFillTx/>
                <a:latin typeface="IBM Plex Sans" charset="0"/>
                <a:ea typeface="IBM Plex Sans" charset="0"/>
                <a:cs typeface="IBM Plex Sans" charset="0"/>
                <a:sym typeface="Helvetica Light"/>
              </a:defRPr>
            </a:lvl1pPr>
            <a:lvl2pPr marL="1206500" marR="0" indent="-571500" algn="l" defTabSz="825500" rtl="0" latinLnBrk="0">
              <a:lnSpc>
                <a:spcPct val="100000"/>
              </a:lnSpc>
              <a:spcBef>
                <a:spcPts val="1000"/>
              </a:spcBef>
              <a:spcAft>
                <a:spcPts val="0"/>
              </a:spcAft>
              <a:buClrTx/>
              <a:buSzPct val="75000"/>
              <a:buFontTx/>
              <a:buChar char="•"/>
              <a:tabLst/>
              <a:defRPr sz="4500" b="0" i="0" u="none" strike="noStrike" cap="none" spc="0" baseline="0">
                <a:ln>
                  <a:noFill/>
                </a:ln>
                <a:solidFill>
                  <a:srgbClr val="000000"/>
                </a:solidFill>
                <a:uFillTx/>
                <a:latin typeface="IBM Plex Sans" charset="0"/>
                <a:ea typeface="IBM Plex Sans" charset="0"/>
                <a:cs typeface="IBM Plex Sans" charset="0"/>
                <a:sym typeface="Helvetica Light"/>
              </a:defRPr>
            </a:lvl2pPr>
            <a:lvl3pPr marL="1778000" marR="0" indent="-508000" algn="l" defTabSz="825500" rtl="0" latinLnBrk="0">
              <a:lnSpc>
                <a:spcPct val="100000"/>
              </a:lnSpc>
              <a:spcBef>
                <a:spcPts val="1000"/>
              </a:spcBef>
              <a:spcAft>
                <a:spcPts val="0"/>
              </a:spcAft>
              <a:buClrTx/>
              <a:buSzPct val="75000"/>
              <a:buFontTx/>
              <a:buChar char="•"/>
              <a:tabLst/>
              <a:defRPr sz="4000" b="0" i="0" u="none" strike="noStrike" cap="none" spc="0" baseline="0">
                <a:ln>
                  <a:noFill/>
                </a:ln>
                <a:solidFill>
                  <a:srgbClr val="000000"/>
                </a:solidFill>
                <a:uFillTx/>
                <a:latin typeface="IBM Plex Sans" charset="0"/>
                <a:ea typeface="IBM Plex Sans" charset="0"/>
                <a:cs typeface="IBM Plex Sans" charset="0"/>
                <a:sym typeface="Helvetica Light"/>
              </a:defRPr>
            </a:lvl3pPr>
            <a:lvl4pPr marL="2362200" marR="0" indent="-457200" algn="l" defTabSz="825500" rtl="0" latinLnBrk="0">
              <a:lnSpc>
                <a:spcPct val="100000"/>
              </a:lnSpc>
              <a:spcBef>
                <a:spcPts val="1000"/>
              </a:spcBef>
              <a:spcAft>
                <a:spcPts val="0"/>
              </a:spcAft>
              <a:buClrTx/>
              <a:buSzPct val="75000"/>
              <a:buFontTx/>
              <a:buChar char="➡"/>
              <a:tabLst/>
              <a:defRPr sz="3700" b="0" i="0" u="none" strike="noStrike" cap="none" spc="0" baseline="0">
                <a:ln>
                  <a:noFill/>
                </a:ln>
                <a:solidFill>
                  <a:srgbClr val="000000"/>
                </a:solidFill>
                <a:uFillTx/>
                <a:latin typeface="IBM Plex Sans" charset="0"/>
                <a:ea typeface="IBM Plex Sans" charset="0"/>
                <a:cs typeface="IBM Plex Sans" charset="0"/>
                <a:sym typeface="Helvetica Light"/>
              </a:defRPr>
            </a:lvl4pPr>
            <a:lvl5pPr marL="2984500" marR="0" indent="-444500" algn="l" defTabSz="825500" rtl="0" latinLnBrk="0">
              <a:lnSpc>
                <a:spcPct val="100000"/>
              </a:lnSpc>
              <a:spcBef>
                <a:spcPts val="1000"/>
              </a:spcBef>
              <a:spcAft>
                <a:spcPts val="0"/>
              </a:spcAft>
              <a:buClrTx/>
              <a:buSzPct val="75000"/>
              <a:buFontTx/>
              <a:buChar char="❖"/>
              <a:tabLst/>
              <a:defRPr sz="3500" b="0" i="1" u="none" strike="noStrike" cap="none" spc="0" baseline="0">
                <a:ln>
                  <a:noFill/>
                </a:ln>
                <a:solidFill>
                  <a:srgbClr val="000000"/>
                </a:solidFill>
                <a:uFillTx/>
                <a:latin typeface="IBM Plex Sans" charset="0"/>
                <a:ea typeface="IBM Plex Sans" charset="0"/>
                <a:cs typeface="IBM Plex Sans" charset="0"/>
                <a:sym typeface="Helvetica"/>
              </a:defRPr>
            </a:lvl5pPr>
            <a:lvl6pPr marL="0" marR="0" indent="11430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9pPr>
          </a:lstStyle>
          <a:p>
            <a:pPr hangingPunct="1"/>
            <a:r>
              <a:rPr lang="en-US" sz="1200" dirty="0">
                <a:solidFill>
                  <a:srgbClr val="0432FF"/>
                </a:solidFill>
                <a:latin typeface="Arial" panose="020B0604020202020204" pitchFamily="34" charset="0"/>
                <a:ea typeface="IBM Plex Sans Medium" charset="0"/>
                <a:cs typeface="Arial" panose="020B0604020202020204" pitchFamily="34" charset="0"/>
              </a:rPr>
              <a:t>2. How I am represented:</a:t>
            </a:r>
          </a:p>
        </p:txBody>
      </p:sp>
      <p:sp>
        <p:nvSpPr>
          <p:cNvPr id="20" name="Text Placeholder 1"/>
          <p:cNvSpPr txBox="1">
            <a:spLocks/>
          </p:cNvSpPr>
          <p:nvPr/>
        </p:nvSpPr>
        <p:spPr>
          <a:xfrm>
            <a:off x="6229301" y="934111"/>
            <a:ext cx="2588363" cy="283054"/>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t">
            <a:normAutofit/>
          </a:bodyPr>
          <a:lstStyle>
            <a:lvl1pPr marL="0" marR="0" indent="0" algn="l" defTabSz="825500" rtl="0" latinLnBrk="0">
              <a:lnSpc>
                <a:spcPct val="100000"/>
              </a:lnSpc>
              <a:spcBef>
                <a:spcPts val="1000"/>
              </a:spcBef>
              <a:spcAft>
                <a:spcPts val="0"/>
              </a:spcAft>
              <a:buClrTx/>
              <a:buSzPct val="75000"/>
              <a:buFontTx/>
              <a:buNone/>
              <a:tabLst/>
              <a:defRPr sz="4700" b="0" i="0" u="none" strike="noStrike" cap="none" spc="0" baseline="0">
                <a:ln>
                  <a:noFill/>
                </a:ln>
                <a:solidFill>
                  <a:srgbClr val="000000"/>
                </a:solidFill>
                <a:uFillTx/>
                <a:latin typeface="IBM Plex Sans" charset="0"/>
                <a:ea typeface="IBM Plex Sans" charset="0"/>
                <a:cs typeface="IBM Plex Sans" charset="0"/>
                <a:sym typeface="Helvetica Light"/>
              </a:defRPr>
            </a:lvl1pPr>
            <a:lvl2pPr marL="1206500" marR="0" indent="-571500" algn="l" defTabSz="825500" rtl="0" latinLnBrk="0">
              <a:lnSpc>
                <a:spcPct val="100000"/>
              </a:lnSpc>
              <a:spcBef>
                <a:spcPts val="1000"/>
              </a:spcBef>
              <a:spcAft>
                <a:spcPts val="0"/>
              </a:spcAft>
              <a:buClrTx/>
              <a:buSzPct val="75000"/>
              <a:buFontTx/>
              <a:buChar char="•"/>
              <a:tabLst/>
              <a:defRPr sz="4500" b="0" i="0" u="none" strike="noStrike" cap="none" spc="0" baseline="0">
                <a:ln>
                  <a:noFill/>
                </a:ln>
                <a:solidFill>
                  <a:srgbClr val="000000"/>
                </a:solidFill>
                <a:uFillTx/>
                <a:latin typeface="IBM Plex Sans" charset="0"/>
                <a:ea typeface="IBM Plex Sans" charset="0"/>
                <a:cs typeface="IBM Plex Sans" charset="0"/>
                <a:sym typeface="Helvetica Light"/>
              </a:defRPr>
            </a:lvl2pPr>
            <a:lvl3pPr marL="1778000" marR="0" indent="-508000" algn="l" defTabSz="825500" rtl="0" latinLnBrk="0">
              <a:lnSpc>
                <a:spcPct val="100000"/>
              </a:lnSpc>
              <a:spcBef>
                <a:spcPts val="1000"/>
              </a:spcBef>
              <a:spcAft>
                <a:spcPts val="0"/>
              </a:spcAft>
              <a:buClrTx/>
              <a:buSzPct val="75000"/>
              <a:buFontTx/>
              <a:buChar char="•"/>
              <a:tabLst/>
              <a:defRPr sz="4000" b="0" i="0" u="none" strike="noStrike" cap="none" spc="0" baseline="0">
                <a:ln>
                  <a:noFill/>
                </a:ln>
                <a:solidFill>
                  <a:srgbClr val="000000"/>
                </a:solidFill>
                <a:uFillTx/>
                <a:latin typeface="IBM Plex Sans" charset="0"/>
                <a:ea typeface="IBM Plex Sans" charset="0"/>
                <a:cs typeface="IBM Plex Sans" charset="0"/>
                <a:sym typeface="Helvetica Light"/>
              </a:defRPr>
            </a:lvl3pPr>
            <a:lvl4pPr marL="2362200" marR="0" indent="-457200" algn="l" defTabSz="825500" rtl="0" latinLnBrk="0">
              <a:lnSpc>
                <a:spcPct val="100000"/>
              </a:lnSpc>
              <a:spcBef>
                <a:spcPts val="1000"/>
              </a:spcBef>
              <a:spcAft>
                <a:spcPts val="0"/>
              </a:spcAft>
              <a:buClrTx/>
              <a:buSzPct val="75000"/>
              <a:buFontTx/>
              <a:buChar char="➡"/>
              <a:tabLst/>
              <a:defRPr sz="3700" b="0" i="0" u="none" strike="noStrike" cap="none" spc="0" baseline="0">
                <a:ln>
                  <a:noFill/>
                </a:ln>
                <a:solidFill>
                  <a:srgbClr val="000000"/>
                </a:solidFill>
                <a:uFillTx/>
                <a:latin typeface="IBM Plex Sans" charset="0"/>
                <a:ea typeface="IBM Plex Sans" charset="0"/>
                <a:cs typeface="IBM Plex Sans" charset="0"/>
                <a:sym typeface="Helvetica Light"/>
              </a:defRPr>
            </a:lvl4pPr>
            <a:lvl5pPr marL="2984500" marR="0" indent="-444500" algn="l" defTabSz="825500" rtl="0" latinLnBrk="0">
              <a:lnSpc>
                <a:spcPct val="100000"/>
              </a:lnSpc>
              <a:spcBef>
                <a:spcPts val="1000"/>
              </a:spcBef>
              <a:spcAft>
                <a:spcPts val="0"/>
              </a:spcAft>
              <a:buClrTx/>
              <a:buSzPct val="75000"/>
              <a:buFontTx/>
              <a:buChar char="❖"/>
              <a:tabLst/>
              <a:defRPr sz="3500" b="0" i="1" u="none" strike="noStrike" cap="none" spc="0" baseline="0">
                <a:ln>
                  <a:noFill/>
                </a:ln>
                <a:solidFill>
                  <a:srgbClr val="000000"/>
                </a:solidFill>
                <a:uFillTx/>
                <a:latin typeface="IBM Plex Sans" charset="0"/>
                <a:ea typeface="IBM Plex Sans" charset="0"/>
                <a:cs typeface="IBM Plex Sans" charset="0"/>
                <a:sym typeface="Helvetica"/>
              </a:defRPr>
            </a:lvl5pPr>
            <a:lvl6pPr marL="0" marR="0" indent="11430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9pPr>
          </a:lstStyle>
          <a:p>
            <a:pPr hangingPunct="1"/>
            <a:r>
              <a:rPr lang="en-US" sz="1200" dirty="0">
                <a:solidFill>
                  <a:srgbClr val="0432FF"/>
                </a:solidFill>
                <a:latin typeface="Arial" panose="020B0604020202020204" pitchFamily="34" charset="0"/>
                <a:ea typeface="IBM Plex Sans Medium" charset="0"/>
                <a:cs typeface="Arial" panose="020B0604020202020204" pitchFamily="34" charset="0"/>
              </a:rPr>
              <a:t>3. How I interact:</a:t>
            </a: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0734" y="2868164"/>
            <a:ext cx="2374065" cy="1777493"/>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8639" y="3144726"/>
            <a:ext cx="1443225" cy="1772631"/>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353" y="2571355"/>
            <a:ext cx="1968899" cy="2197508"/>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8447" y="3820277"/>
            <a:ext cx="933450" cy="973931"/>
          </a:xfrm>
          <a:prstGeom prst="rect">
            <a:avLst/>
          </a:prstGeom>
        </p:spPr>
      </p:pic>
      <p:sp>
        <p:nvSpPr>
          <p:cNvPr id="23" name="Right Arrow 22"/>
          <p:cNvSpPr/>
          <p:nvPr/>
        </p:nvSpPr>
        <p:spPr>
          <a:xfrm rot="16200000">
            <a:off x="6987728" y="3415411"/>
            <a:ext cx="345536" cy="443255"/>
          </a:xfrm>
          <a:prstGeom prst="rightArrow">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endParaRPr lang="en-US" sz="1200">
              <a:solidFill>
                <a:srgbClr val="FFFFFF"/>
              </a:solidFill>
              <a:sym typeface="Helvetica Light"/>
            </a:endParaRPr>
          </a:p>
        </p:txBody>
      </p:sp>
      <p:sp>
        <p:nvSpPr>
          <p:cNvPr id="24" name="Right Arrow 23"/>
          <p:cNvSpPr/>
          <p:nvPr/>
        </p:nvSpPr>
        <p:spPr>
          <a:xfrm rot="424727">
            <a:off x="7417931" y="4081423"/>
            <a:ext cx="345536" cy="443255"/>
          </a:xfrm>
          <a:prstGeom prst="rightArrow">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endParaRPr lang="en-US" sz="1200">
              <a:solidFill>
                <a:srgbClr val="FFFFFF"/>
              </a:solidFill>
              <a:sym typeface="Helvetica Light"/>
            </a:endParaRPr>
          </a:p>
        </p:txBody>
      </p:sp>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92491" y="2951586"/>
            <a:ext cx="969407" cy="762349"/>
          </a:xfrm>
          <a:prstGeom prst="rect">
            <a:avLst/>
          </a:prstGeom>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73351" y="2121759"/>
            <a:ext cx="911368" cy="1182739"/>
          </a:xfrm>
          <a:prstGeom prst="rect">
            <a:avLst/>
          </a:prstGeom>
        </p:spPr>
      </p:pic>
      <p:sp>
        <p:nvSpPr>
          <p:cNvPr id="32" name="Right Arrow 31"/>
          <p:cNvSpPr/>
          <p:nvPr/>
        </p:nvSpPr>
        <p:spPr>
          <a:xfrm rot="19268409">
            <a:off x="7378699" y="3637638"/>
            <a:ext cx="345536" cy="443255"/>
          </a:xfrm>
          <a:prstGeom prst="rightArrow">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endParaRPr lang="en-US" sz="1200">
              <a:solidFill>
                <a:srgbClr val="FFFFFF"/>
              </a:solidFill>
              <a:sym typeface="Helvetica Light"/>
            </a:endParaRPr>
          </a:p>
        </p:txBody>
      </p:sp>
      <p:sp>
        <p:nvSpPr>
          <p:cNvPr id="21" name="Slide Number Placeholder 1"/>
          <p:cNvSpPr txBox="1">
            <a:spLocks/>
          </p:cNvSpPr>
          <p:nvPr/>
        </p:nvSpPr>
        <p:spPr>
          <a:xfrm>
            <a:off x="7010400" y="4950582"/>
            <a:ext cx="2133600" cy="273844"/>
          </a:xfrm>
          <a:prstGeom prst="rect">
            <a:avLst/>
          </a:prstGeom>
        </p:spPr>
        <p:txBody>
          <a:bodyPr vert="horz" lIns="91438" tIns="45719" rIns="91438" bIns="45719" rtlCol="0" anchor="ctr"/>
          <a:lstStyle>
            <a:defPPr>
              <a:defRPr lang="en-US"/>
            </a:defPPr>
            <a:lvl1pPr marL="0" algn="r" defTabSz="457200" rtl="0" eaLnBrk="1" latinLnBrk="0" hangingPunct="1">
              <a:defRPr sz="1200" kern="1200">
                <a:solidFill>
                  <a:schemeClr val="tx1">
                    <a:tint val="75000"/>
                  </a:schemeClr>
                </a:solidFill>
                <a:latin typeface="IBM Plex Sans" charset="0"/>
                <a:ea typeface="IBM Plex Sans" charset="0"/>
                <a:cs typeface="IBM Plex Sans"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8BF69C1-739F-1B47-B5E3-FA651BCAB105}" type="slidenum">
              <a:rPr lang="en-US" sz="788">
                <a:latin typeface="Arial Regular"/>
                <a:cs typeface="IBM Plex Sans"/>
              </a:rPr>
              <a:pPr/>
              <a:t>26</a:t>
            </a:fld>
            <a:endParaRPr lang="en-US" sz="788" dirty="0">
              <a:latin typeface="Arial Regular"/>
              <a:cs typeface="IBM Plex Sans"/>
            </a:endParaRPr>
          </a:p>
        </p:txBody>
      </p:sp>
    </p:spTree>
    <p:extLst>
      <p:ext uri="{BB962C8B-B14F-4D97-AF65-F5344CB8AC3E}">
        <p14:creationId xmlns:p14="http://schemas.microsoft.com/office/powerpoint/2010/main" val="139858234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986522"/>
            <a:ext cx="9144000" cy="4156978"/>
          </a:xfrm>
          <a:prstGeom prst="rect">
            <a:avLst/>
          </a:prstGeom>
          <a:solidFill>
            <a:srgbClr val="04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endParaRPr lang="en-US" sz="1200" dirty="0">
              <a:solidFill>
                <a:srgbClr val="FFFFFF"/>
              </a:solidFill>
              <a:sym typeface="Helvetica Light"/>
            </a:endParaRPr>
          </a:p>
        </p:txBody>
      </p:sp>
      <p:sp>
        <p:nvSpPr>
          <p:cNvPr id="3" name="Text Placeholder 2"/>
          <p:cNvSpPr>
            <a:spLocks noGrp="1"/>
          </p:cNvSpPr>
          <p:nvPr>
            <p:ph type="body" sz="quarter" idx="13"/>
          </p:nvPr>
        </p:nvSpPr>
        <p:spPr>
          <a:xfrm>
            <a:off x="257175" y="402130"/>
            <a:ext cx="8560488" cy="461665"/>
          </a:xfrm>
        </p:spPr>
        <p:txBody>
          <a:bodyPr/>
          <a:lstStyle/>
          <a:p>
            <a:pPr marL="0" indent="0">
              <a:buNone/>
            </a:pPr>
            <a:r>
              <a:rPr lang="en-US" sz="2400" dirty="0">
                <a:solidFill>
                  <a:srgbClr val="0064FF"/>
                </a:solidFill>
                <a:latin typeface="Arial"/>
                <a:ea typeface="+mn-ea"/>
                <a:cs typeface="Arial"/>
              </a:rPr>
              <a:t>The Facts</a:t>
            </a:r>
          </a:p>
        </p:txBody>
      </p:sp>
      <p:sp>
        <p:nvSpPr>
          <p:cNvPr id="5" name="Title 1"/>
          <p:cNvSpPr txBox="1">
            <a:spLocks/>
          </p:cNvSpPr>
          <p:nvPr/>
        </p:nvSpPr>
        <p:spPr>
          <a:xfrm>
            <a:off x="3059969" y="3252680"/>
            <a:ext cx="5629677" cy="918981"/>
          </a:xfrm>
          <a:prstGeom prst="rect">
            <a:avLst/>
          </a:prstGeom>
        </p:spPr>
        <p:txBody>
          <a:bodyPr vert="horz" lIns="91438" tIns="45719" rIns="91438" bIns="45719"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3600" dirty="0">
                <a:solidFill>
                  <a:schemeClr val="bg1"/>
                </a:solidFill>
                <a:latin typeface="Arial Regular"/>
                <a:ea typeface="IBM Plex Sans" charset="0"/>
                <a:cs typeface="IBM Plex Sans" charset="0"/>
              </a:rPr>
              <a:t>175M</a:t>
            </a:r>
            <a:r>
              <a:rPr lang="en-US" dirty="0">
                <a:solidFill>
                  <a:schemeClr val="bg1"/>
                </a:solidFill>
                <a:latin typeface="Arial Regular"/>
                <a:ea typeface="IBM Plex Sans" charset="0"/>
                <a:cs typeface="IBM Plex Sans" charset="0"/>
              </a:rPr>
              <a:t> </a:t>
            </a:r>
            <a:r>
              <a:rPr lang="en-US" sz="2700" dirty="0">
                <a:solidFill>
                  <a:schemeClr val="bg1"/>
                </a:solidFill>
                <a:latin typeface="Arial Regular"/>
                <a:ea typeface="IBM Plex Sans" charset="0"/>
                <a:cs typeface="IBM Plex Sans" charset="0"/>
              </a:rPr>
              <a:t>records breached in 2017 </a:t>
            </a:r>
            <a:r>
              <a:rPr lang="en-US" sz="2100" dirty="0">
                <a:solidFill>
                  <a:schemeClr val="bg1">
                    <a:lumMod val="75000"/>
                  </a:schemeClr>
                </a:solidFill>
                <a:latin typeface="Arial Regular"/>
                <a:ea typeface="IBM Plex Sans" charset="0"/>
                <a:cs typeface="IBM Plex Sans" charset="0"/>
              </a:rPr>
              <a:t>that exposed millions of people’s identities</a:t>
            </a:r>
            <a:r>
              <a:rPr lang="en-US" sz="2100" baseline="30000" dirty="0">
                <a:solidFill>
                  <a:schemeClr val="bg1">
                    <a:lumMod val="75000"/>
                  </a:schemeClr>
                </a:solidFill>
                <a:latin typeface="Arial Regular"/>
                <a:ea typeface="IBM Plex Sans" charset="0"/>
                <a:cs typeface="IBM Plex Sans" charset="0"/>
              </a:rPr>
              <a:t>1</a:t>
            </a:r>
            <a:r>
              <a:rPr lang="en-US" sz="2100" dirty="0">
                <a:solidFill>
                  <a:schemeClr val="bg1">
                    <a:lumMod val="75000"/>
                  </a:schemeClr>
                </a:solidFill>
                <a:latin typeface="Arial Regular"/>
                <a:ea typeface="IBM Plex Sans" charset="0"/>
                <a:cs typeface="IBM Plex Sans" charset="0"/>
              </a:rPr>
              <a:t> </a:t>
            </a:r>
          </a:p>
        </p:txBody>
      </p:sp>
      <p:sp>
        <p:nvSpPr>
          <p:cNvPr id="6" name="Title 1"/>
          <p:cNvSpPr txBox="1">
            <a:spLocks/>
          </p:cNvSpPr>
          <p:nvPr/>
        </p:nvSpPr>
        <p:spPr>
          <a:xfrm>
            <a:off x="3059970" y="1212613"/>
            <a:ext cx="2742646" cy="1737142"/>
          </a:xfrm>
          <a:prstGeom prst="rect">
            <a:avLst/>
          </a:prstGeom>
        </p:spPr>
        <p:txBody>
          <a:bodyPr vert="horz" lIns="91438" tIns="45719" rIns="91438" bIns="45719"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2250" dirty="0">
                <a:solidFill>
                  <a:schemeClr val="bg1"/>
                </a:solidFill>
                <a:latin typeface="Arial Regular"/>
                <a:ea typeface="IBM Plex Sans" charset="0"/>
                <a:cs typeface="IBM Plex Sans" charset="0"/>
              </a:rPr>
              <a:t>1339 breaches </a:t>
            </a:r>
            <a:r>
              <a:rPr lang="en-US" sz="1650" dirty="0">
                <a:solidFill>
                  <a:schemeClr val="bg1">
                    <a:lumMod val="75000"/>
                  </a:schemeClr>
                </a:solidFill>
                <a:latin typeface="Arial Regular"/>
                <a:ea typeface="IBM Plex Sans" charset="0"/>
                <a:cs typeface="IBM Plex Sans" charset="0"/>
              </a:rPr>
              <a:t>of data stores of individual names, Social Security, drivers license number, medical record, or financial records </a:t>
            </a:r>
            <a:r>
              <a:rPr lang="en-US" sz="1800" dirty="0">
                <a:solidFill>
                  <a:schemeClr val="bg1"/>
                </a:solidFill>
                <a:latin typeface="Arial Regular"/>
                <a:ea typeface="IBM Plex Sans" charset="0"/>
                <a:cs typeface="IBM Plex Sans" charset="0"/>
              </a:rPr>
              <a:t>in</a:t>
            </a:r>
            <a:r>
              <a:rPr lang="en-US" sz="1800" dirty="0">
                <a:solidFill>
                  <a:schemeClr val="bg1">
                    <a:lumMod val="75000"/>
                  </a:schemeClr>
                </a:solidFill>
                <a:latin typeface="Arial Regular"/>
                <a:ea typeface="IBM Plex Sans" charset="0"/>
                <a:cs typeface="IBM Plex Sans" charset="0"/>
              </a:rPr>
              <a:t> </a:t>
            </a:r>
            <a:r>
              <a:rPr lang="en-US" sz="1800" dirty="0">
                <a:solidFill>
                  <a:schemeClr val="bg1"/>
                </a:solidFill>
                <a:latin typeface="Arial Regular"/>
                <a:ea typeface="IBM Plex Sans" charset="0"/>
                <a:cs typeface="IBM Plex Sans" charset="0"/>
              </a:rPr>
              <a:t>2017 in the US alone.</a:t>
            </a:r>
            <a:r>
              <a:rPr lang="en-US" sz="1800" baseline="30000" dirty="0">
                <a:solidFill>
                  <a:schemeClr val="bg1"/>
                </a:solidFill>
                <a:latin typeface="Arial Regular"/>
                <a:ea typeface="IBM Plex Sans" charset="0"/>
                <a:cs typeface="IBM Plex Sans" charset="0"/>
              </a:rPr>
              <a:t>1</a:t>
            </a:r>
            <a:endParaRPr lang="en-US" sz="1650" dirty="0">
              <a:solidFill>
                <a:schemeClr val="bg1"/>
              </a:solidFill>
              <a:latin typeface="Arial Regular"/>
              <a:ea typeface="IBM Plex Sans" charset="0"/>
              <a:cs typeface="IBM Plex Sans" charset="0"/>
            </a:endParaRPr>
          </a:p>
        </p:txBody>
      </p:sp>
      <p:sp>
        <p:nvSpPr>
          <p:cNvPr id="7" name="Title 1"/>
          <p:cNvSpPr txBox="1">
            <a:spLocks/>
          </p:cNvSpPr>
          <p:nvPr/>
        </p:nvSpPr>
        <p:spPr>
          <a:xfrm>
            <a:off x="257175" y="1212614"/>
            <a:ext cx="2595753" cy="908748"/>
          </a:xfrm>
          <a:prstGeom prst="rect">
            <a:avLst/>
          </a:prstGeom>
        </p:spPr>
        <p:txBody>
          <a:bodyPr vert="horz" lIns="91438" tIns="45719" rIns="91438" bIns="45719"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1650" dirty="0">
                <a:solidFill>
                  <a:schemeClr val="bg1">
                    <a:lumMod val="85000"/>
                  </a:schemeClr>
                </a:solidFill>
                <a:latin typeface="Arial Regular"/>
                <a:ea typeface="IBM Plex Sans" charset="0"/>
                <a:cs typeface="IBM Plex Sans" charset="0"/>
              </a:rPr>
              <a:t>Cyber attacks cost businesses as much as </a:t>
            </a:r>
            <a:r>
              <a:rPr lang="en-US" sz="2025" dirty="0">
                <a:solidFill>
                  <a:schemeClr val="bg1"/>
                </a:solidFill>
                <a:latin typeface="Arial Regular"/>
                <a:ea typeface="IBM Plex Sans" charset="0"/>
                <a:cs typeface="IBM Plex Sans" charset="0"/>
              </a:rPr>
              <a:t>$400 billion a year.</a:t>
            </a:r>
            <a:r>
              <a:rPr lang="en-US" sz="2025" baseline="30000" dirty="0">
                <a:solidFill>
                  <a:schemeClr val="bg1"/>
                </a:solidFill>
                <a:latin typeface="Arial Regular"/>
                <a:ea typeface="IBM Plex Sans" charset="0"/>
                <a:cs typeface="IBM Plex Sans" charset="0"/>
              </a:rPr>
              <a:t>2</a:t>
            </a:r>
            <a:endParaRPr lang="en-US" sz="1800" dirty="0">
              <a:solidFill>
                <a:schemeClr val="bg1"/>
              </a:solidFill>
              <a:latin typeface="Arial Regular"/>
              <a:ea typeface="IBM Plex Sans" charset="0"/>
              <a:cs typeface="IBM Plex Sans" charset="0"/>
            </a:endParaRPr>
          </a:p>
        </p:txBody>
      </p:sp>
      <p:sp>
        <p:nvSpPr>
          <p:cNvPr id="8" name="Title 1"/>
          <p:cNvSpPr txBox="1">
            <a:spLocks/>
          </p:cNvSpPr>
          <p:nvPr/>
        </p:nvSpPr>
        <p:spPr>
          <a:xfrm>
            <a:off x="302772" y="2389233"/>
            <a:ext cx="2504560" cy="977528"/>
          </a:xfrm>
          <a:prstGeom prst="rect">
            <a:avLst/>
          </a:prstGeom>
        </p:spPr>
        <p:txBody>
          <a:bodyPr vert="horz" lIns="91438" tIns="45719" rIns="91438" bIns="45719"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1650" dirty="0">
                <a:solidFill>
                  <a:schemeClr val="bg1">
                    <a:lumMod val="75000"/>
                  </a:schemeClr>
                </a:solidFill>
                <a:latin typeface="Arial Regular"/>
                <a:ea typeface="IBM Plex Sans" charset="0"/>
                <a:cs typeface="IBM Plex Sans" charset="0"/>
              </a:rPr>
              <a:t>Banks spend </a:t>
            </a:r>
            <a:r>
              <a:rPr lang="en-US" sz="1650" dirty="0">
                <a:solidFill>
                  <a:schemeClr val="bg1"/>
                </a:solidFill>
                <a:latin typeface="Arial Regular"/>
                <a:ea typeface="IBM Plex Sans" charset="0"/>
                <a:cs typeface="IBM Plex Sans" charset="0"/>
              </a:rPr>
              <a:t>$1 billion </a:t>
            </a:r>
            <a:r>
              <a:rPr lang="en-US" sz="1650" dirty="0">
                <a:solidFill>
                  <a:schemeClr val="bg1">
                    <a:lumMod val="75000"/>
                  </a:schemeClr>
                </a:solidFill>
                <a:latin typeface="Arial Regular"/>
                <a:ea typeface="IBM Plex Sans" charset="0"/>
                <a:cs typeface="IBM Plex Sans" charset="0"/>
              </a:rPr>
              <a:t>a year on identity management solutions</a:t>
            </a:r>
            <a:r>
              <a:rPr lang="en-US" sz="1650" baseline="30000" dirty="0">
                <a:solidFill>
                  <a:schemeClr val="bg1">
                    <a:lumMod val="75000"/>
                  </a:schemeClr>
                </a:solidFill>
                <a:latin typeface="Arial Regular"/>
                <a:ea typeface="IBM Plex Sans" charset="0"/>
                <a:cs typeface="IBM Plex Sans" charset="0"/>
              </a:rPr>
              <a:t>2</a:t>
            </a:r>
            <a:r>
              <a:rPr lang="en-US" sz="1650" dirty="0">
                <a:solidFill>
                  <a:schemeClr val="bg1">
                    <a:lumMod val="75000"/>
                  </a:schemeClr>
                </a:solidFill>
                <a:latin typeface="Arial Regular"/>
                <a:ea typeface="IBM Plex Sans" charset="0"/>
                <a:cs typeface="IBM Plex Sans" charset="0"/>
              </a:rPr>
              <a:t> </a:t>
            </a:r>
            <a:endParaRPr lang="en-US" sz="1500" dirty="0">
              <a:solidFill>
                <a:schemeClr val="bg1">
                  <a:lumMod val="75000"/>
                </a:schemeClr>
              </a:solidFill>
              <a:latin typeface="Arial Regular"/>
              <a:ea typeface="IBM Plex Sans" charset="0"/>
              <a:cs typeface="IBM Plex Sans" charset="0"/>
            </a:endParaRPr>
          </a:p>
        </p:txBody>
      </p:sp>
      <p:sp>
        <p:nvSpPr>
          <p:cNvPr id="9" name="Title 1"/>
          <p:cNvSpPr txBox="1">
            <a:spLocks/>
          </p:cNvSpPr>
          <p:nvPr/>
        </p:nvSpPr>
        <p:spPr>
          <a:xfrm>
            <a:off x="3602506" y="4383800"/>
            <a:ext cx="5361655" cy="679740"/>
          </a:xfrm>
          <a:prstGeom prst="rect">
            <a:avLst/>
          </a:prstGeom>
        </p:spPr>
        <p:txBody>
          <a:bodyPr vert="horz" lIns="91438" tIns="45719" rIns="91438" bIns="45719"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2700" i="1" dirty="0">
                <a:solidFill>
                  <a:schemeClr val="bg1"/>
                </a:solidFill>
                <a:latin typeface="Arial Regular"/>
                <a:ea typeface="IBM Plex Sans" charset="0"/>
                <a:cs typeface="IBM Plex Sans" charset="0"/>
              </a:rPr>
              <a:t>It could have been your identity.</a:t>
            </a:r>
            <a:endParaRPr lang="en-US" sz="2475" i="1" dirty="0">
              <a:solidFill>
                <a:schemeClr val="bg1"/>
              </a:solidFill>
              <a:latin typeface="Arial Regular"/>
              <a:ea typeface="IBM Plex Sans" charset="0"/>
              <a:cs typeface="IBM Plex Sans" charset="0"/>
            </a:endParaRPr>
          </a:p>
        </p:txBody>
      </p:sp>
      <p:pic>
        <p:nvPicPr>
          <p:cNvPr id="14" name="Picture 13"/>
          <p:cNvPicPr>
            <a:picLocks noChangeAspect="1"/>
          </p:cNvPicPr>
          <p:nvPr/>
        </p:nvPicPr>
        <p:blipFill>
          <a:blip r:embed="rId3">
            <a:alphaModFix amt="75000"/>
            <a:extLst>
              <a:ext uri="{28A0092B-C50C-407E-A947-70E740481C1C}">
                <a14:useLocalDpi xmlns:a14="http://schemas.microsoft.com/office/drawing/2010/main" val="0"/>
              </a:ext>
            </a:extLst>
          </a:blip>
          <a:stretch>
            <a:fillRect/>
          </a:stretch>
        </p:blipFill>
        <p:spPr>
          <a:xfrm>
            <a:off x="6696075" y="1234647"/>
            <a:ext cx="1725549" cy="1065936"/>
          </a:xfrm>
          <a:prstGeom prst="rect">
            <a:avLst/>
          </a:prstGeom>
        </p:spPr>
      </p:pic>
      <p:pic>
        <p:nvPicPr>
          <p:cNvPr id="15" name="Picture 14"/>
          <p:cNvPicPr>
            <a:picLocks noChangeAspect="1"/>
          </p:cNvPicPr>
          <p:nvPr/>
        </p:nvPicPr>
        <p:blipFill>
          <a:blip r:embed="rId4">
            <a:alphaModFix amt="87000"/>
            <a:extLst>
              <a:ext uri="{BEBA8EAE-BF5A-486C-A8C5-ECC9F3942E4B}">
                <a14:imgProps xmlns:a14="http://schemas.microsoft.com/office/drawing/2010/main">
                  <a14:imgLayer r:embed="rId5">
                    <a14:imgEffect>
                      <a14:saturation sat="146000"/>
                    </a14:imgEffect>
                  </a14:imgLayer>
                </a14:imgProps>
              </a:ext>
              <a:ext uri="{28A0092B-C50C-407E-A947-70E740481C1C}">
                <a14:useLocalDpi xmlns:a14="http://schemas.microsoft.com/office/drawing/2010/main" val="0"/>
              </a:ext>
            </a:extLst>
          </a:blip>
          <a:stretch>
            <a:fillRect/>
          </a:stretch>
        </p:blipFill>
        <p:spPr>
          <a:xfrm rot="20926366">
            <a:off x="6101358" y="1635490"/>
            <a:ext cx="1004974" cy="1410121"/>
          </a:xfrm>
          <a:prstGeom prst="rect">
            <a:avLst/>
          </a:prstGeom>
        </p:spPr>
      </p:pic>
      <p:pic>
        <p:nvPicPr>
          <p:cNvPr id="18" name="Picture 17"/>
          <p:cNvPicPr>
            <a:picLocks noChangeAspect="1"/>
          </p:cNvPicPr>
          <p:nvPr/>
        </p:nvPicPr>
        <p:blipFill>
          <a:blip r:embed="rId6">
            <a:alphaModFix amt="47000"/>
            <a:extLst>
              <a:ext uri="{BEBA8EAE-BF5A-486C-A8C5-ECC9F3942E4B}">
                <a14:imgProps xmlns:a14="http://schemas.microsoft.com/office/drawing/2010/main">
                  <a14:imgLayer r:embed="rId7">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7305666" y="2095383"/>
            <a:ext cx="1511998" cy="701999"/>
          </a:xfrm>
          <a:prstGeom prst="rect">
            <a:avLst/>
          </a:prstGeom>
        </p:spPr>
      </p:pic>
      <p:sp>
        <p:nvSpPr>
          <p:cNvPr id="2" name="TextBox 1"/>
          <p:cNvSpPr txBox="1"/>
          <p:nvPr/>
        </p:nvSpPr>
        <p:spPr>
          <a:xfrm>
            <a:off x="0" y="4828682"/>
            <a:ext cx="4553146" cy="3108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171450">
              <a:lnSpc>
                <a:spcPct val="117999"/>
              </a:lnSpc>
              <a:defRPr/>
            </a:pPr>
            <a:r>
              <a:rPr lang="en-US" sz="500" dirty="0">
                <a:solidFill>
                  <a:srgbClr val="FFFFFF"/>
                </a:solidFill>
                <a:latin typeface="Arial Regular"/>
                <a:cs typeface="IBM Plex Sans"/>
              </a:rPr>
              <a:t>[1] http://</a:t>
            </a:r>
            <a:r>
              <a:rPr lang="en-US" sz="500" dirty="0" err="1">
                <a:solidFill>
                  <a:srgbClr val="FFFFFF"/>
                </a:solidFill>
                <a:latin typeface="Arial Regular"/>
                <a:cs typeface="IBM Plex Sans"/>
              </a:rPr>
              <a:t>www.idtheftcenter.org</a:t>
            </a:r>
            <a:r>
              <a:rPr lang="en-US" sz="500" dirty="0">
                <a:solidFill>
                  <a:srgbClr val="FFFFFF"/>
                </a:solidFill>
                <a:latin typeface="Arial Regular"/>
                <a:cs typeface="IBM Plex Sans"/>
              </a:rPr>
              <a:t>/images/breach/2017Breaches/DataBreachReport_2017.pdf</a:t>
            </a:r>
          </a:p>
          <a:p>
            <a:pPr defTabSz="171450">
              <a:lnSpc>
                <a:spcPct val="117999"/>
              </a:lnSpc>
              <a:defRPr/>
            </a:pPr>
            <a:r>
              <a:rPr lang="en-US" sz="500" dirty="0">
                <a:solidFill>
                  <a:srgbClr val="FFFFFF"/>
                </a:solidFill>
                <a:latin typeface="Arial Regular"/>
                <a:cs typeface="IBM Plex Sans"/>
              </a:rPr>
              <a:t>[2] https://</a:t>
            </a:r>
            <a:r>
              <a:rPr lang="en-US" sz="500" dirty="0" err="1">
                <a:solidFill>
                  <a:srgbClr val="FFFFFF"/>
                </a:solidFill>
                <a:latin typeface="Arial Regular"/>
                <a:cs typeface="IBM Plex Sans"/>
              </a:rPr>
              <a:t>www.wired.com</a:t>
            </a:r>
            <a:r>
              <a:rPr lang="en-US" sz="500" dirty="0">
                <a:solidFill>
                  <a:srgbClr val="FFFFFF"/>
                </a:solidFill>
                <a:latin typeface="Arial Regular"/>
                <a:cs typeface="IBM Plex Sans"/>
              </a:rPr>
              <a:t>/beyond-the-beyond/2017/07/global-cybercrime-costs-trillion-dollars-maybe-3/</a:t>
            </a:r>
          </a:p>
          <a:p>
            <a:pPr defTabSz="171450">
              <a:lnSpc>
                <a:spcPct val="117999"/>
              </a:lnSpc>
              <a:defRPr/>
            </a:pPr>
            <a:r>
              <a:rPr lang="en-US" sz="500" dirty="0">
                <a:solidFill>
                  <a:srgbClr val="FFFFFF"/>
                </a:solidFill>
                <a:latin typeface="Arial Regular"/>
                <a:cs typeface="IBM Plex Sans"/>
              </a:rPr>
              <a:t>[3] https://</a:t>
            </a:r>
            <a:r>
              <a:rPr lang="en-US" sz="500" dirty="0" err="1">
                <a:solidFill>
                  <a:srgbClr val="FFFFFF"/>
                </a:solidFill>
                <a:latin typeface="Arial Regular"/>
                <a:cs typeface="IBM Plex Sans"/>
              </a:rPr>
              <a:t>www.accenture.com</a:t>
            </a:r>
            <a:r>
              <a:rPr lang="en-US" sz="500" dirty="0">
                <a:solidFill>
                  <a:srgbClr val="FFFFFF"/>
                </a:solidFill>
                <a:latin typeface="Arial Regular"/>
                <a:cs typeface="IBM Plex Sans"/>
              </a:rPr>
              <a:t>/_</a:t>
            </a:r>
            <a:r>
              <a:rPr lang="en-US" sz="500" dirty="0" err="1">
                <a:solidFill>
                  <a:srgbClr val="FFFFFF"/>
                </a:solidFill>
                <a:latin typeface="Arial Regular"/>
                <a:cs typeface="IBM Plex Sans"/>
              </a:rPr>
              <a:t>acnmedia</a:t>
            </a:r>
            <a:r>
              <a:rPr lang="en-US" sz="500" dirty="0">
                <a:solidFill>
                  <a:srgbClr val="FFFFFF"/>
                </a:solidFill>
                <a:latin typeface="Arial Regular"/>
                <a:cs typeface="IBM Plex Sans"/>
              </a:rPr>
              <a:t>/Accenture/Conversion-Assets/</a:t>
            </a:r>
            <a:r>
              <a:rPr lang="en-US" sz="500" dirty="0" err="1">
                <a:solidFill>
                  <a:srgbClr val="FFFFFF"/>
                </a:solidFill>
                <a:latin typeface="Arial Regular"/>
                <a:cs typeface="IBM Plex Sans"/>
              </a:rPr>
              <a:t>DotCom</a:t>
            </a:r>
            <a:r>
              <a:rPr lang="en-US" sz="500" dirty="0">
                <a:solidFill>
                  <a:srgbClr val="FFFFFF"/>
                </a:solidFill>
                <a:latin typeface="Arial Regular"/>
                <a:cs typeface="IBM Plex Sans"/>
              </a:rPr>
              <a:t>/Documents/Global/PDF/Dualpub_9/Accenture-Future-Identity-</a:t>
            </a:r>
            <a:r>
              <a:rPr lang="en-US" sz="500" dirty="0" err="1">
                <a:solidFill>
                  <a:srgbClr val="FFFFFF"/>
                </a:solidFill>
                <a:latin typeface="Arial Regular"/>
                <a:cs typeface="IBM Plex Sans"/>
              </a:rPr>
              <a:t>Banking.pdf</a:t>
            </a:r>
            <a:endParaRPr lang="en-US" sz="500" dirty="0">
              <a:solidFill>
                <a:srgbClr val="FFFFFF"/>
              </a:solidFill>
              <a:latin typeface="Arial Regular"/>
              <a:cs typeface="IBM Plex Sans"/>
              <a:sym typeface="Helvetica Light"/>
            </a:endParaRPr>
          </a:p>
        </p:txBody>
      </p:sp>
      <p:sp>
        <p:nvSpPr>
          <p:cNvPr id="13" name="Slide Number Placeholder 1"/>
          <p:cNvSpPr txBox="1">
            <a:spLocks/>
          </p:cNvSpPr>
          <p:nvPr/>
        </p:nvSpPr>
        <p:spPr>
          <a:xfrm>
            <a:off x="7010400" y="4847712"/>
            <a:ext cx="2133600" cy="273844"/>
          </a:xfrm>
          <a:prstGeom prst="rect">
            <a:avLst/>
          </a:prstGeom>
        </p:spPr>
        <p:txBody>
          <a:bodyPr vert="horz" lIns="91438" tIns="45719" rIns="91438" bIns="45719" rtlCol="0" anchor="ctr"/>
          <a:lstStyle>
            <a:defPPr>
              <a:defRPr lang="en-US"/>
            </a:defPPr>
            <a:lvl1pPr marL="0" algn="r" defTabSz="457200" rtl="0" eaLnBrk="1" latinLnBrk="0" hangingPunct="1">
              <a:defRPr sz="1200" kern="1200">
                <a:solidFill>
                  <a:schemeClr val="tx1">
                    <a:tint val="75000"/>
                  </a:schemeClr>
                </a:solidFill>
                <a:latin typeface="IBM Plex Sans" charset="0"/>
                <a:ea typeface="IBM Plex Sans" charset="0"/>
                <a:cs typeface="IBM Plex Sans"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8BF69C1-739F-1B47-B5E3-FA651BCAB105}" type="slidenum">
              <a:rPr lang="en-US" sz="788">
                <a:latin typeface="Arial Regular"/>
                <a:cs typeface="IBM Plex Sans"/>
              </a:rPr>
              <a:pPr/>
              <a:t>27</a:t>
            </a:fld>
            <a:endParaRPr lang="en-US" sz="788" dirty="0">
              <a:latin typeface="Arial Regular"/>
              <a:cs typeface="IBM Plex Sans"/>
            </a:endParaRPr>
          </a:p>
        </p:txBody>
      </p:sp>
    </p:spTree>
    <p:extLst>
      <p:ext uri="{BB962C8B-B14F-4D97-AF65-F5344CB8AC3E}">
        <p14:creationId xmlns:p14="http://schemas.microsoft.com/office/powerpoint/2010/main" val="254610155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91808" y="2460181"/>
            <a:ext cx="4352192" cy="223138"/>
          </a:xfrm>
          <a:prstGeom prst="rect">
            <a:avLst/>
          </a:prstGeom>
          <a:solidFill>
            <a:schemeClr val="accent1">
              <a:lumMod val="60000"/>
              <a:lumOff val="40000"/>
              <a:alpha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endParaRPr lang="en-US" sz="1200">
              <a:solidFill>
                <a:srgbClr val="FFFFFF"/>
              </a:solidFill>
              <a:sym typeface="Helvetica Light"/>
            </a:endParaRPr>
          </a:p>
        </p:txBody>
      </p:sp>
      <p:sp>
        <p:nvSpPr>
          <p:cNvPr id="2" name="Text Placeholder 1"/>
          <p:cNvSpPr>
            <a:spLocks noGrp="1"/>
          </p:cNvSpPr>
          <p:nvPr>
            <p:ph type="body" sz="half" idx="1"/>
          </p:nvPr>
        </p:nvSpPr>
        <p:spPr>
          <a:xfrm>
            <a:off x="257175" y="948642"/>
            <a:ext cx="4253279" cy="3454194"/>
          </a:xfrm>
        </p:spPr>
        <p:txBody>
          <a:bodyPr>
            <a:normAutofit/>
          </a:bodyPr>
          <a:lstStyle/>
          <a:p>
            <a:pPr>
              <a:defRPr>
                <a:uFill>
                  <a:solidFill>
                    <a:srgbClr val="7889FB"/>
                  </a:solidFill>
                </a:uFill>
              </a:defRPr>
            </a:pPr>
            <a:r>
              <a:rPr lang="en-US" sz="1800" dirty="0">
                <a:uFill>
                  <a:solidFill>
                    <a:srgbClr val="006868"/>
                  </a:solidFill>
                </a:uFill>
              </a:rPr>
              <a:t>Online identity systems are </a:t>
            </a:r>
            <a:r>
              <a:rPr lang="en-US" sz="1800" b="1" dirty="0">
                <a:uFill>
                  <a:solidFill>
                    <a:srgbClr val="006868"/>
                  </a:solidFill>
                </a:uFill>
              </a:rPr>
              <a:t>broken</a:t>
            </a:r>
            <a:r>
              <a:rPr lang="mr-IN" sz="1800" dirty="0">
                <a:uFill>
                  <a:solidFill>
                    <a:srgbClr val="006868"/>
                  </a:solidFill>
                </a:uFill>
              </a:rPr>
              <a:t>…</a:t>
            </a:r>
            <a:endParaRPr lang="en-US" sz="1800" dirty="0">
              <a:uFill>
                <a:solidFill>
                  <a:srgbClr val="006868"/>
                </a:solidFill>
              </a:uFill>
            </a:endParaRPr>
          </a:p>
          <a:p>
            <a:pPr>
              <a:defRPr>
                <a:uFill>
                  <a:solidFill>
                    <a:srgbClr val="7889FB"/>
                  </a:solidFill>
                </a:uFill>
              </a:defRPr>
            </a:pPr>
            <a:endParaRPr lang="en-US" sz="1500" dirty="0">
              <a:uFill>
                <a:solidFill>
                  <a:srgbClr val="006868"/>
                </a:solidFill>
              </a:uFill>
            </a:endParaRPr>
          </a:p>
          <a:p>
            <a:pPr>
              <a:defRPr>
                <a:uFill>
                  <a:solidFill>
                    <a:srgbClr val="7889FB"/>
                  </a:solidFill>
                </a:uFill>
              </a:defRPr>
            </a:pPr>
            <a:r>
              <a:rPr lang="en-US" sz="1500" dirty="0">
                <a:uFill>
                  <a:solidFill>
                    <a:srgbClr val="006868"/>
                  </a:solidFill>
                </a:uFill>
              </a:rPr>
              <a:t>Today, </a:t>
            </a:r>
            <a:r>
              <a:rPr lang="en-US" sz="1500" b="1" dirty="0">
                <a:solidFill>
                  <a:srgbClr val="0432FF"/>
                </a:solidFill>
                <a:uFill>
                  <a:solidFill>
                    <a:srgbClr val="006868"/>
                  </a:solidFill>
                </a:uFill>
              </a:rPr>
              <a:t>individuals and organizations</a:t>
            </a:r>
            <a:r>
              <a:rPr lang="en-US" sz="1500" b="1" dirty="0">
                <a:uFill>
                  <a:solidFill>
                    <a:srgbClr val="006868"/>
                  </a:solidFill>
                </a:uFill>
              </a:rPr>
              <a:t> are not in control over their identity</a:t>
            </a:r>
            <a:r>
              <a:rPr lang="en-US" sz="1500" dirty="0">
                <a:uFill>
                  <a:solidFill>
                    <a:srgbClr val="006868"/>
                  </a:solidFill>
                </a:uFill>
              </a:rPr>
              <a:t>. Personal information is often shared without our awareness</a:t>
            </a:r>
            <a:r>
              <a:rPr lang="en-US" sz="1500" dirty="0"/>
              <a:t> and is honeypot of personal data for hackers to exploit.</a:t>
            </a:r>
          </a:p>
          <a:p>
            <a:pPr>
              <a:defRPr>
                <a:uFill>
                  <a:solidFill>
                    <a:srgbClr val="7889FB"/>
                  </a:solidFill>
                </a:uFill>
              </a:defRPr>
            </a:pPr>
            <a:endParaRPr lang="en-US" sz="1500" dirty="0"/>
          </a:p>
          <a:p>
            <a:pPr>
              <a:defRPr>
                <a:uFill>
                  <a:solidFill>
                    <a:srgbClr val="7889FB"/>
                  </a:solidFill>
                </a:uFill>
              </a:defRPr>
            </a:pPr>
            <a:r>
              <a:rPr lang="en-US" sz="1500" b="1" dirty="0">
                <a:solidFill>
                  <a:srgbClr val="0432FF"/>
                </a:solidFill>
              </a:rPr>
              <a:t>Enterprises and traditional data aggregators </a:t>
            </a:r>
            <a:r>
              <a:rPr lang="en-US" sz="1500" b="1" dirty="0"/>
              <a:t>realize the shift to decentralization </a:t>
            </a:r>
          </a:p>
          <a:p>
            <a:pPr marL="666750" lvl="1">
              <a:defRPr>
                <a:uFill>
                  <a:solidFill>
                    <a:srgbClr val="7889FB"/>
                  </a:solidFill>
                </a:uFill>
              </a:defRPr>
            </a:pPr>
            <a:r>
              <a:rPr lang="en-US" sz="1425" dirty="0"/>
              <a:t>Costly</a:t>
            </a:r>
          </a:p>
          <a:p>
            <a:pPr marL="666750" lvl="1">
              <a:defRPr>
                <a:uFill>
                  <a:solidFill>
                    <a:srgbClr val="7889FB"/>
                  </a:solidFill>
                </a:uFill>
              </a:defRPr>
            </a:pPr>
            <a:r>
              <a:rPr lang="en-US" sz="1425" dirty="0"/>
              <a:t>Liability</a:t>
            </a:r>
          </a:p>
          <a:p>
            <a:pPr marL="666750" lvl="1">
              <a:defRPr>
                <a:uFill>
                  <a:solidFill>
                    <a:srgbClr val="7889FB"/>
                  </a:solidFill>
                </a:uFill>
              </a:defRPr>
            </a:pPr>
            <a:r>
              <a:rPr lang="en-US" sz="1425" dirty="0"/>
              <a:t>Difficult to establish trust</a:t>
            </a:r>
          </a:p>
        </p:txBody>
      </p:sp>
      <p:sp>
        <p:nvSpPr>
          <p:cNvPr id="3" name="Text Placeholder 2"/>
          <p:cNvSpPr>
            <a:spLocks noGrp="1"/>
          </p:cNvSpPr>
          <p:nvPr>
            <p:ph type="body" sz="quarter" idx="13"/>
          </p:nvPr>
        </p:nvSpPr>
        <p:spPr>
          <a:xfrm>
            <a:off x="257175" y="402130"/>
            <a:ext cx="8560488" cy="461665"/>
          </a:xfrm>
        </p:spPr>
        <p:txBody>
          <a:bodyPr/>
          <a:lstStyle/>
          <a:p>
            <a:pPr marL="0" indent="0">
              <a:buNone/>
            </a:pPr>
            <a:r>
              <a:rPr lang="en-US" sz="2400" dirty="0">
                <a:solidFill>
                  <a:srgbClr val="0064FF"/>
                </a:solidFill>
                <a:latin typeface="Arial"/>
                <a:ea typeface="+mn-ea"/>
                <a:cs typeface="Arial"/>
              </a:rPr>
              <a:t>The Problem</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162" y="2571750"/>
            <a:ext cx="2601502" cy="243162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2716" y="271360"/>
            <a:ext cx="3166015" cy="2082834"/>
          </a:xfrm>
          <a:prstGeom prst="rect">
            <a:avLst/>
          </a:prstGeom>
        </p:spPr>
      </p:pic>
      <p:sp>
        <p:nvSpPr>
          <p:cNvPr id="9" name="Slide Number Placeholder 1"/>
          <p:cNvSpPr txBox="1">
            <a:spLocks/>
          </p:cNvSpPr>
          <p:nvPr/>
        </p:nvSpPr>
        <p:spPr>
          <a:xfrm>
            <a:off x="7010400" y="4847712"/>
            <a:ext cx="2133600" cy="273844"/>
          </a:xfrm>
          <a:prstGeom prst="rect">
            <a:avLst/>
          </a:prstGeom>
        </p:spPr>
        <p:txBody>
          <a:bodyPr vert="horz" lIns="91438" tIns="45719" rIns="91438" bIns="45719" rtlCol="0" anchor="ctr"/>
          <a:lstStyle>
            <a:defPPr>
              <a:defRPr lang="en-US"/>
            </a:defPPr>
            <a:lvl1pPr marL="0" algn="r" defTabSz="457200" rtl="0" eaLnBrk="1" latinLnBrk="0" hangingPunct="1">
              <a:defRPr sz="1200" kern="1200">
                <a:solidFill>
                  <a:schemeClr val="tx1">
                    <a:tint val="75000"/>
                  </a:schemeClr>
                </a:solidFill>
                <a:latin typeface="IBM Plex Sans" charset="0"/>
                <a:ea typeface="IBM Plex Sans" charset="0"/>
                <a:cs typeface="IBM Plex Sans"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8BF69C1-739F-1B47-B5E3-FA651BCAB105}" type="slidenum">
              <a:rPr lang="en-US" sz="788">
                <a:latin typeface="Arial Regular"/>
                <a:cs typeface="IBM Plex Sans"/>
              </a:rPr>
              <a:pPr/>
              <a:t>28</a:t>
            </a:fld>
            <a:endParaRPr lang="en-US" sz="788" dirty="0">
              <a:latin typeface="Arial Regular"/>
              <a:cs typeface="IBM Plex Sans"/>
            </a:endParaRPr>
          </a:p>
        </p:txBody>
      </p:sp>
    </p:spTree>
    <p:extLst>
      <p:ext uri="{BB962C8B-B14F-4D97-AF65-F5344CB8AC3E}">
        <p14:creationId xmlns:p14="http://schemas.microsoft.com/office/powerpoint/2010/main" val="314338655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0AB45A-DBC7-406C-8737-65ED25F0756C}"/>
              </a:ext>
            </a:extLst>
          </p:cNvPr>
          <p:cNvPicPr>
            <a:picLocks noChangeAspect="1"/>
          </p:cNvPicPr>
          <p:nvPr/>
        </p:nvPicPr>
        <p:blipFill>
          <a:blip r:embed="rId3"/>
          <a:stretch>
            <a:fillRect/>
          </a:stretch>
        </p:blipFill>
        <p:spPr>
          <a:xfrm>
            <a:off x="4099792" y="1132565"/>
            <a:ext cx="5044208" cy="3541346"/>
          </a:xfrm>
          <a:prstGeom prst="rect">
            <a:avLst/>
          </a:prstGeom>
        </p:spPr>
      </p:pic>
      <p:sp>
        <p:nvSpPr>
          <p:cNvPr id="8" name="Text Placeholder 7"/>
          <p:cNvSpPr>
            <a:spLocks noGrp="1"/>
          </p:cNvSpPr>
          <p:nvPr>
            <p:ph type="body" sz="half" idx="1"/>
          </p:nvPr>
        </p:nvSpPr>
        <p:spPr>
          <a:xfrm>
            <a:off x="257175" y="1074973"/>
            <a:ext cx="4324350" cy="3661458"/>
          </a:xfrm>
        </p:spPr>
        <p:txBody>
          <a:bodyPr>
            <a:normAutofit/>
          </a:bodyPr>
          <a:lstStyle/>
          <a:p>
            <a:pPr marL="214313" indent="-214313">
              <a:buFont typeface="Arial"/>
              <a:buChar char="•"/>
            </a:pPr>
            <a:r>
              <a:rPr lang="en-US" sz="1500" dirty="0"/>
              <a:t>Blockchain enables </a:t>
            </a:r>
            <a:r>
              <a:rPr lang="en-US" sz="1500" b="1" dirty="0"/>
              <a:t>trust</a:t>
            </a:r>
          </a:p>
          <a:p>
            <a:pPr marL="666751" lvl="1"/>
            <a:r>
              <a:rPr lang="en-US" sz="1425" dirty="0"/>
              <a:t>Users can verify the identity of a person, organization or thing on the public ledger</a:t>
            </a:r>
          </a:p>
          <a:p>
            <a:pPr marL="666751" lvl="1"/>
            <a:r>
              <a:rPr lang="en-US" sz="1425" dirty="0"/>
              <a:t>Users create and manage cryptographic identities; no central certificate authority</a:t>
            </a:r>
          </a:p>
          <a:p>
            <a:pPr marL="666751" lvl="1"/>
            <a:endParaRPr lang="en-US" sz="1425" dirty="0"/>
          </a:p>
          <a:p>
            <a:pPr marL="214313" indent="-214313">
              <a:buFont typeface="Arial" panose="020B0604020202020204" pitchFamily="34" charset="0"/>
              <a:buChar char="•"/>
            </a:pPr>
            <a:r>
              <a:rPr lang="en-US" sz="1500" dirty="0"/>
              <a:t>Blockchain provides </a:t>
            </a:r>
            <a:r>
              <a:rPr lang="en-US" sz="1500" b="1" dirty="0"/>
              <a:t>privacy</a:t>
            </a:r>
          </a:p>
          <a:p>
            <a:pPr marL="666751" lvl="1">
              <a:buFont typeface="Arial" panose="020B0604020202020204" pitchFamily="34" charset="0"/>
              <a:buChar char="•"/>
            </a:pPr>
            <a:r>
              <a:rPr lang="en-US" sz="1425" dirty="0"/>
              <a:t>Zero knowledge proofs disclose only the information that needs to be shared</a:t>
            </a:r>
          </a:p>
          <a:p>
            <a:pPr marL="666751" lvl="1">
              <a:buFont typeface="Arial" panose="020B0604020202020204" pitchFamily="34" charset="0"/>
              <a:buChar char="•"/>
            </a:pPr>
            <a:endParaRPr lang="en-US" sz="1500" dirty="0"/>
          </a:p>
          <a:p>
            <a:pPr marL="214313" indent="-214313">
              <a:buFont typeface="Arial"/>
              <a:buChar char="•"/>
            </a:pPr>
            <a:r>
              <a:rPr lang="en-US" sz="1500" dirty="0"/>
              <a:t>Blockchain provides </a:t>
            </a:r>
            <a:r>
              <a:rPr lang="en-US" sz="1500" b="1" dirty="0"/>
              <a:t>scale</a:t>
            </a:r>
          </a:p>
          <a:p>
            <a:pPr marL="666751" lvl="1"/>
            <a:r>
              <a:rPr lang="en-US" sz="1425" dirty="0"/>
              <a:t>Removal of centralized issuers allows identity to scale at the edges</a:t>
            </a:r>
          </a:p>
          <a:p>
            <a:pPr marL="666751" lvl="1">
              <a:buFont typeface="Arial" panose="020B0604020202020204" pitchFamily="34" charset="0"/>
              <a:buChar char="•"/>
            </a:pPr>
            <a:endParaRPr lang="en-US" sz="1425" b="1" dirty="0"/>
          </a:p>
        </p:txBody>
      </p:sp>
      <p:sp>
        <p:nvSpPr>
          <p:cNvPr id="19" name="Slide Number Placeholder 1"/>
          <p:cNvSpPr txBox="1">
            <a:spLocks/>
          </p:cNvSpPr>
          <p:nvPr/>
        </p:nvSpPr>
        <p:spPr>
          <a:xfrm>
            <a:off x="7010400" y="4847712"/>
            <a:ext cx="2133600" cy="273844"/>
          </a:xfrm>
          <a:prstGeom prst="rect">
            <a:avLst/>
          </a:prstGeom>
        </p:spPr>
        <p:txBody>
          <a:bodyPr vert="horz" lIns="91438" tIns="45719" rIns="91438" bIns="45719" rtlCol="0" anchor="ctr"/>
          <a:lstStyle>
            <a:defPPr>
              <a:defRPr lang="en-US"/>
            </a:defPPr>
            <a:lvl1pPr marL="0" algn="r" defTabSz="457200" rtl="0" eaLnBrk="1" latinLnBrk="0" hangingPunct="1">
              <a:defRPr sz="1200" kern="1200">
                <a:solidFill>
                  <a:schemeClr val="tx1">
                    <a:tint val="75000"/>
                  </a:schemeClr>
                </a:solidFill>
                <a:latin typeface="IBM Plex Sans" charset="0"/>
                <a:ea typeface="IBM Plex Sans" charset="0"/>
                <a:cs typeface="IBM Plex Sans"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8BF69C1-739F-1B47-B5E3-FA651BCAB105}" type="slidenum">
              <a:rPr lang="en-US" sz="788">
                <a:latin typeface="Arial Regular"/>
                <a:cs typeface="IBM Plex Sans"/>
              </a:rPr>
              <a:pPr/>
              <a:t>29</a:t>
            </a:fld>
            <a:endParaRPr lang="en-US" sz="788" dirty="0">
              <a:latin typeface="Arial Regular"/>
              <a:cs typeface="IBM Plex Sans"/>
            </a:endParaRPr>
          </a:p>
        </p:txBody>
      </p:sp>
      <p:sp>
        <p:nvSpPr>
          <p:cNvPr id="6" name="Text Placeholder 2">
            <a:extLst>
              <a:ext uri="{FF2B5EF4-FFF2-40B4-BE49-F238E27FC236}">
                <a16:creationId xmlns:a16="http://schemas.microsoft.com/office/drawing/2014/main" id="{540CAF88-139B-44C0-AF40-CDE3C13CA462}"/>
              </a:ext>
            </a:extLst>
          </p:cNvPr>
          <p:cNvSpPr txBox="1">
            <a:spLocks/>
          </p:cNvSpPr>
          <p:nvPr/>
        </p:nvSpPr>
        <p:spPr>
          <a:xfrm>
            <a:off x="214301" y="154286"/>
            <a:ext cx="6736514" cy="407804"/>
          </a:xfrm>
          <a:prstGeom prst="rect">
            <a:avLst/>
          </a:prstGeom>
          <a:ln w="12700">
            <a:miter lim="400000"/>
          </a:ln>
          <a:extLst>
            <a:ext uri="{C572A759-6A51-4108-AA02-DFA0A04FC94B}">
              <ma14:wrappingTextBoxFlag xmlns:ma14="http://schemas.microsoft.com/office/mac/drawingml/2011/main" xmlns="" val="1"/>
            </a:ext>
          </a:extLst>
        </p:spPr>
        <p:txBody>
          <a:bodyPr wrap="square" lIns="19050" tIns="19050" rIns="19050" bIns="19050" anchor="t">
            <a:spAutoFit/>
          </a:bodyPr>
          <a:lstStyle>
            <a:lvl1pPr marL="0" marR="0" indent="0" algn="l" defTabSz="825500" rtl="0" latinLnBrk="0">
              <a:lnSpc>
                <a:spcPct val="100000"/>
              </a:lnSpc>
              <a:spcBef>
                <a:spcPts val="0"/>
              </a:spcBef>
              <a:spcAft>
                <a:spcPts val="0"/>
              </a:spcAft>
              <a:buClrTx/>
              <a:buSzTx/>
              <a:buFontTx/>
              <a:buNone/>
              <a:tabLst/>
              <a:defRPr sz="5600" b="1" i="0" u="none" strike="noStrike" cap="none" spc="0" baseline="0">
                <a:ln>
                  <a:noFill/>
                </a:ln>
                <a:solidFill>
                  <a:srgbClr val="000000"/>
                </a:solidFill>
                <a:uFillTx/>
                <a:latin typeface="IBM Plex Sans" charset="0"/>
                <a:ea typeface="IBM Plex Sans" charset="0"/>
                <a:cs typeface="IBM Plex Sans" charset="0"/>
                <a:sym typeface="Helvetica Light"/>
              </a:defRPr>
            </a:lvl1pPr>
            <a:lvl2pPr marL="0" marR="0" indent="2286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9pPr>
          </a:lstStyle>
          <a:p>
            <a:r>
              <a:rPr lang="en-US" sz="2400" b="0" dirty="0">
                <a:solidFill>
                  <a:schemeClr val="accent4"/>
                </a:solidFill>
                <a:latin typeface="Arial"/>
                <a:ea typeface="+mn-ea"/>
                <a:cs typeface="Arial"/>
              </a:rPr>
              <a:t>Decentralized Identity for trust &amp; privacy at scale</a:t>
            </a:r>
          </a:p>
        </p:txBody>
      </p:sp>
    </p:spTree>
    <p:extLst>
      <p:ext uri="{BB962C8B-B14F-4D97-AF65-F5344CB8AC3E}">
        <p14:creationId xmlns:p14="http://schemas.microsoft.com/office/powerpoint/2010/main" val="273431659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IBM Solutions</a:t>
            </a:r>
          </a:p>
        </p:txBody>
      </p:sp>
      <p:sp>
        <p:nvSpPr>
          <p:cNvPr id="3" name="Text Placeholder 2"/>
          <p:cNvSpPr>
            <a:spLocks noGrp="1"/>
          </p:cNvSpPr>
          <p:nvPr>
            <p:ph type="body" sz="quarter" idx="22"/>
          </p:nvPr>
        </p:nvSpPr>
        <p:spPr>
          <a:xfrm>
            <a:off x="276985" y="1208006"/>
            <a:ext cx="5029306" cy="2966219"/>
          </a:xfrm>
        </p:spPr>
        <p:txBody>
          <a:bodyPr>
            <a:noAutofit/>
          </a:bodyPr>
          <a:lstStyle/>
          <a:p>
            <a:r>
              <a:rPr lang="en-US" sz="1400" dirty="0"/>
              <a:t>The aim of this presentation is to provide introductions to IBM blockchain solutions</a:t>
            </a:r>
          </a:p>
          <a:p>
            <a:r>
              <a:rPr lang="en-US" sz="1400" dirty="0"/>
              <a:t>It is suitable for clients and IBMers wishing to find out more about one or more of these solutions</a:t>
            </a:r>
          </a:p>
          <a:p>
            <a:r>
              <a:rPr lang="en-US" sz="1400" dirty="0"/>
              <a:t>See also the </a:t>
            </a:r>
            <a:r>
              <a:rPr lang="en-US" sz="1400" b="1" dirty="0">
                <a:hlinkClick r:id="rId3"/>
              </a:rPr>
              <a:t>Client References</a:t>
            </a:r>
            <a:r>
              <a:rPr lang="en-US" sz="1400" b="1" dirty="0"/>
              <a:t> </a:t>
            </a:r>
            <a:r>
              <a:rPr lang="en-US" sz="1400" dirty="0"/>
              <a:t>presentation that gives summary information on many more blockchain projects</a:t>
            </a:r>
          </a:p>
          <a:p>
            <a:endParaRPr lang="en-US" sz="1400" dirty="0">
              <a:solidFill>
                <a:schemeClr val="accent4"/>
              </a:solidFill>
            </a:endParaRPr>
          </a:p>
          <a:p>
            <a:endParaRPr lang="en-US" sz="1400" dirty="0">
              <a:solidFill>
                <a:schemeClr val="accent4"/>
              </a:solidFill>
            </a:endParaRPr>
          </a:p>
        </p:txBody>
      </p:sp>
    </p:spTree>
    <p:extLst>
      <p:ext uri="{BB962C8B-B14F-4D97-AF65-F5344CB8AC3E}">
        <p14:creationId xmlns:p14="http://schemas.microsoft.com/office/powerpoint/2010/main" val="1440865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20410" y="177809"/>
            <a:ext cx="6301016" cy="461665"/>
          </a:xfrm>
        </p:spPr>
        <p:txBody>
          <a:bodyPr/>
          <a:lstStyle/>
          <a:p>
            <a:pPr marL="0" indent="0">
              <a:buNone/>
            </a:pPr>
            <a:r>
              <a:rPr lang="en-US" sz="2400" dirty="0" err="1">
                <a:solidFill>
                  <a:srgbClr val="0064FF"/>
                </a:solidFill>
                <a:latin typeface="Arial"/>
                <a:ea typeface="+mn-ea"/>
                <a:cs typeface="Arial"/>
              </a:rPr>
              <a:t>Sovrin</a:t>
            </a:r>
            <a:r>
              <a:rPr lang="en-US" sz="2400" dirty="0">
                <a:solidFill>
                  <a:srgbClr val="0064FF"/>
                </a:solidFill>
                <a:latin typeface="Arial"/>
                <a:ea typeface="+mn-ea"/>
                <a:cs typeface="Arial"/>
              </a:rPr>
              <a:t> is a self-sovereign identity network</a:t>
            </a:r>
          </a:p>
        </p:txBody>
      </p:sp>
      <p:sp>
        <p:nvSpPr>
          <p:cNvPr id="17" name="Text Placeholder 1"/>
          <p:cNvSpPr>
            <a:spLocks noGrp="1"/>
          </p:cNvSpPr>
          <p:nvPr>
            <p:ph type="body" sz="half" idx="1"/>
          </p:nvPr>
        </p:nvSpPr>
        <p:spPr>
          <a:xfrm>
            <a:off x="357731" y="1234052"/>
            <a:ext cx="5077300" cy="3049190"/>
          </a:xfrm>
        </p:spPr>
        <p:txBody>
          <a:bodyPr vert="horz" lIns="91440" tIns="45720" rIns="91440" bIns="45720" rtlCol="0">
            <a:noAutofit/>
          </a:bodyPr>
          <a:lstStyle/>
          <a:p>
            <a:pPr marL="171450" indent="-171450">
              <a:spcBef>
                <a:spcPct val="20000"/>
              </a:spcBef>
              <a:buChar char="•"/>
            </a:pPr>
            <a:r>
              <a:rPr lang="en-US" sz="1600" dirty="0" err="1">
                <a:latin typeface="Arial"/>
                <a:ea typeface="+mn-ea"/>
                <a:cs typeface="Arial"/>
              </a:rPr>
              <a:t>Sovrin</a:t>
            </a:r>
            <a:r>
              <a:rPr lang="en-US" sz="1600" dirty="0">
                <a:latin typeface="Arial"/>
                <a:ea typeface="+mn-ea"/>
                <a:cs typeface="Arial"/>
              </a:rPr>
              <a:t> pushes identity to the </a:t>
            </a:r>
            <a:r>
              <a:rPr lang="en-US" sz="1600" b="1" dirty="0">
                <a:latin typeface="Arial"/>
                <a:ea typeface="+mn-ea"/>
                <a:cs typeface="Arial"/>
              </a:rPr>
              <a:t>edge of the network</a:t>
            </a:r>
          </a:p>
          <a:p>
            <a:pPr marL="171450" indent="-171450">
              <a:spcBef>
                <a:spcPct val="20000"/>
              </a:spcBef>
              <a:buChar char="•"/>
            </a:pPr>
            <a:endParaRPr lang="en-US" sz="1600" dirty="0">
              <a:latin typeface="Arial"/>
              <a:ea typeface="+mn-ea"/>
              <a:cs typeface="Arial"/>
            </a:endParaRPr>
          </a:p>
          <a:p>
            <a:pPr marL="171450" indent="-171450">
              <a:spcBef>
                <a:spcPct val="20000"/>
              </a:spcBef>
              <a:buChar char="•"/>
            </a:pPr>
            <a:r>
              <a:rPr lang="en-US" sz="1600" dirty="0">
                <a:latin typeface="Arial"/>
                <a:ea typeface="+mn-ea"/>
                <a:cs typeface="Arial"/>
              </a:rPr>
              <a:t>A decentralized approach that establishes trust and puts the </a:t>
            </a:r>
            <a:r>
              <a:rPr lang="en-US" sz="1600" b="1" dirty="0">
                <a:latin typeface="Arial"/>
                <a:ea typeface="+mn-ea"/>
                <a:cs typeface="Arial"/>
              </a:rPr>
              <a:t>end user </a:t>
            </a:r>
            <a:r>
              <a:rPr lang="en-US" sz="1600" dirty="0">
                <a:latin typeface="Arial"/>
                <a:ea typeface="+mn-ea"/>
                <a:cs typeface="Arial"/>
              </a:rPr>
              <a:t>in control</a:t>
            </a:r>
          </a:p>
          <a:p>
            <a:pPr marL="742950" lvl="1" indent="-285750">
              <a:spcBef>
                <a:spcPct val="20000"/>
              </a:spcBef>
              <a:buChar char="–"/>
            </a:pPr>
            <a:r>
              <a:rPr lang="en-US" sz="1400" dirty="0">
                <a:latin typeface="Arial"/>
                <a:ea typeface="+mn-ea"/>
                <a:cs typeface="Arial"/>
              </a:rPr>
              <a:t>Every person, organization, and thing has a digital wallet to control the flow of their identity</a:t>
            </a:r>
          </a:p>
          <a:p>
            <a:pPr marL="742950" lvl="1" indent="-285750">
              <a:spcBef>
                <a:spcPct val="20000"/>
              </a:spcBef>
              <a:buFont typeface="Arial"/>
              <a:buChar char="–"/>
            </a:pPr>
            <a:r>
              <a:rPr lang="en-US" sz="1400" dirty="0">
                <a:latin typeface="Arial"/>
                <a:cs typeface="Arial"/>
              </a:rPr>
              <a:t>No PII is stored on the public ledger!</a:t>
            </a:r>
            <a:endParaRPr lang="en-US" sz="1400" dirty="0">
              <a:latin typeface="Arial"/>
              <a:ea typeface="+mn-ea"/>
              <a:cs typeface="Arial"/>
            </a:endParaRPr>
          </a:p>
          <a:p>
            <a:pPr marL="742950" lvl="1" indent="-285750">
              <a:spcBef>
                <a:spcPct val="20000"/>
              </a:spcBef>
              <a:buChar char="–"/>
            </a:pPr>
            <a:endParaRPr lang="en-US" sz="1400" dirty="0">
              <a:latin typeface="Arial"/>
              <a:ea typeface="+mn-ea"/>
              <a:cs typeface="Arial"/>
            </a:endParaRPr>
          </a:p>
          <a:p>
            <a:pPr marL="171450" indent="-171450">
              <a:spcBef>
                <a:spcPct val="20000"/>
              </a:spcBef>
              <a:buChar char="•"/>
            </a:pPr>
            <a:r>
              <a:rPr lang="en-US" sz="1600" dirty="0">
                <a:latin typeface="Arial"/>
                <a:ea typeface="+mn-ea"/>
                <a:cs typeface="Arial"/>
              </a:rPr>
              <a:t>Cryptographic, point to point exchange of identity</a:t>
            </a:r>
          </a:p>
          <a:p>
            <a:pPr marL="742950" lvl="1" indent="-285750">
              <a:spcBef>
                <a:spcPct val="20000"/>
              </a:spcBef>
              <a:buFont typeface="Arial"/>
              <a:buChar char="–"/>
            </a:pPr>
            <a:r>
              <a:rPr lang="en-US" sz="1400" dirty="0">
                <a:latin typeface="Arial"/>
                <a:ea typeface="+mn-ea"/>
                <a:cs typeface="Arial"/>
              </a:rPr>
              <a:t>Based on </a:t>
            </a:r>
            <a:r>
              <a:rPr lang="en-US" sz="1400" b="1" dirty="0">
                <a:latin typeface="Arial"/>
                <a:ea typeface="+mn-ea"/>
                <a:cs typeface="Arial"/>
              </a:rPr>
              <a:t>Hyperledger Indy </a:t>
            </a:r>
            <a:r>
              <a:rPr lang="en-US" sz="1400" dirty="0">
                <a:latin typeface="Arial"/>
                <a:ea typeface="+mn-ea"/>
                <a:cs typeface="Arial"/>
              </a:rPr>
              <a:t>technology</a:t>
            </a:r>
          </a:p>
        </p:txBody>
      </p:sp>
      <p:sp>
        <p:nvSpPr>
          <p:cNvPr id="7" name="Slide Number Placeholder 1"/>
          <p:cNvSpPr txBox="1">
            <a:spLocks/>
          </p:cNvSpPr>
          <p:nvPr/>
        </p:nvSpPr>
        <p:spPr>
          <a:xfrm>
            <a:off x="7010400" y="4847712"/>
            <a:ext cx="2133600" cy="273844"/>
          </a:xfrm>
          <a:prstGeom prst="rect">
            <a:avLst/>
          </a:prstGeom>
        </p:spPr>
        <p:txBody>
          <a:bodyPr vert="horz" lIns="91438" tIns="45719" rIns="91438" bIns="45719" rtlCol="0" anchor="ctr"/>
          <a:lstStyle>
            <a:defPPr>
              <a:defRPr lang="en-US"/>
            </a:defPPr>
            <a:lvl1pPr marL="0" algn="r" defTabSz="457200" rtl="0" eaLnBrk="1" latinLnBrk="0" hangingPunct="1">
              <a:defRPr sz="1200" kern="1200">
                <a:solidFill>
                  <a:schemeClr val="tx1">
                    <a:tint val="75000"/>
                  </a:schemeClr>
                </a:solidFill>
                <a:latin typeface="IBM Plex Sans" charset="0"/>
                <a:ea typeface="IBM Plex Sans" charset="0"/>
                <a:cs typeface="IBM Plex Sans"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8BF69C1-739F-1B47-B5E3-FA651BCAB105}" type="slidenum">
              <a:rPr lang="en-US" sz="788">
                <a:latin typeface="Arial Regular"/>
                <a:cs typeface="IBM Plex Sans"/>
              </a:rPr>
              <a:pPr/>
              <a:t>30</a:t>
            </a:fld>
            <a:endParaRPr lang="en-US" sz="788" dirty="0">
              <a:latin typeface="Arial Regular"/>
              <a:cs typeface="IBM Plex Sans"/>
            </a:endParaRPr>
          </a:p>
        </p:txBody>
      </p:sp>
      <p:pic>
        <p:nvPicPr>
          <p:cNvPr id="32" name="Picture 31" descr="logo-large.png">
            <a:extLst>
              <a:ext uri="{FF2B5EF4-FFF2-40B4-BE49-F238E27FC236}">
                <a16:creationId xmlns:a16="http://schemas.microsoft.com/office/drawing/2014/main" id="{9C51C942-11BD-47C3-BF52-23CA85E79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8186" y="4004998"/>
            <a:ext cx="1913235" cy="623060"/>
          </a:xfrm>
          <a:prstGeom prst="rect">
            <a:avLst/>
          </a:prstGeom>
        </p:spPr>
      </p:pic>
      <p:grpSp>
        <p:nvGrpSpPr>
          <p:cNvPr id="5" name="Group 4">
            <a:extLst>
              <a:ext uri="{FF2B5EF4-FFF2-40B4-BE49-F238E27FC236}">
                <a16:creationId xmlns:a16="http://schemas.microsoft.com/office/drawing/2014/main" id="{BD9FD027-363D-0A4F-ADD3-5938066564B9}"/>
              </a:ext>
            </a:extLst>
          </p:cNvPr>
          <p:cNvGrpSpPr/>
          <p:nvPr/>
        </p:nvGrpSpPr>
        <p:grpSpPr>
          <a:xfrm>
            <a:off x="5995164" y="891135"/>
            <a:ext cx="2779280" cy="2902294"/>
            <a:chOff x="5926412" y="829259"/>
            <a:chExt cx="2779280" cy="2902294"/>
          </a:xfrm>
        </p:grpSpPr>
        <p:grpSp>
          <p:nvGrpSpPr>
            <p:cNvPr id="74" name="Group 73">
              <a:extLst>
                <a:ext uri="{FF2B5EF4-FFF2-40B4-BE49-F238E27FC236}">
                  <a16:creationId xmlns:a16="http://schemas.microsoft.com/office/drawing/2014/main" id="{1D5E0117-D829-49D2-8A30-3010ED805643}"/>
                </a:ext>
              </a:extLst>
            </p:cNvPr>
            <p:cNvGrpSpPr/>
            <p:nvPr/>
          </p:nvGrpSpPr>
          <p:grpSpPr>
            <a:xfrm>
              <a:off x="6431694" y="1240485"/>
              <a:ext cx="1756654" cy="1965775"/>
              <a:chOff x="5077779" y="4148600"/>
              <a:chExt cx="6630515" cy="7617952"/>
            </a:xfrm>
          </p:grpSpPr>
          <p:sp>
            <p:nvSpPr>
              <p:cNvPr id="79" name="Down Arrow 24">
                <a:extLst>
                  <a:ext uri="{FF2B5EF4-FFF2-40B4-BE49-F238E27FC236}">
                    <a16:creationId xmlns:a16="http://schemas.microsoft.com/office/drawing/2014/main" id="{ACE3291A-B013-4550-BC77-D50BF011F674}"/>
                  </a:ext>
                </a:extLst>
              </p:cNvPr>
              <p:cNvSpPr/>
              <p:nvPr/>
            </p:nvSpPr>
            <p:spPr>
              <a:xfrm>
                <a:off x="8068184" y="5169243"/>
                <a:ext cx="649705" cy="1796103"/>
              </a:xfrm>
              <a:prstGeom prst="downArrow">
                <a:avLst>
                  <a:gd name="adj1" fmla="val 100000"/>
                  <a:gd name="adj2" fmla="val 55390"/>
                </a:avLst>
              </a:prstGeom>
              <a:solidFill>
                <a:schemeClr val="bg2">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0" name="Down Arrow 25">
                <a:extLst>
                  <a:ext uri="{FF2B5EF4-FFF2-40B4-BE49-F238E27FC236}">
                    <a16:creationId xmlns:a16="http://schemas.microsoft.com/office/drawing/2014/main" id="{EAEAD630-AD89-4F1B-8854-4F49989F1CB8}"/>
                  </a:ext>
                </a:extLst>
              </p:cNvPr>
              <p:cNvSpPr/>
              <p:nvPr/>
            </p:nvSpPr>
            <p:spPr>
              <a:xfrm rot="2700466">
                <a:off x="9692446" y="5879011"/>
                <a:ext cx="649705" cy="1796104"/>
              </a:xfrm>
              <a:prstGeom prst="downArrow">
                <a:avLst>
                  <a:gd name="adj1" fmla="val 100000"/>
                  <a:gd name="adj2" fmla="val 55390"/>
                </a:avLst>
              </a:prstGeom>
              <a:solidFill>
                <a:schemeClr val="bg2">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1" name="Down Arrow 26">
                <a:extLst>
                  <a:ext uri="{FF2B5EF4-FFF2-40B4-BE49-F238E27FC236}">
                    <a16:creationId xmlns:a16="http://schemas.microsoft.com/office/drawing/2014/main" id="{F111CB5A-2A73-42A4-8D3D-0B558C8A550D}"/>
                  </a:ext>
                </a:extLst>
              </p:cNvPr>
              <p:cNvSpPr/>
              <p:nvPr/>
            </p:nvSpPr>
            <p:spPr>
              <a:xfrm rot="18899534" flipH="1">
                <a:off x="6499947" y="5830885"/>
                <a:ext cx="649705" cy="1796104"/>
              </a:xfrm>
              <a:prstGeom prst="downArrow">
                <a:avLst>
                  <a:gd name="adj1" fmla="val 100000"/>
                  <a:gd name="adj2" fmla="val 55390"/>
                </a:avLst>
              </a:prstGeom>
              <a:solidFill>
                <a:schemeClr val="bg2">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82" name="Picture 81">
                <a:extLst>
                  <a:ext uri="{FF2B5EF4-FFF2-40B4-BE49-F238E27FC236}">
                    <a16:creationId xmlns:a16="http://schemas.microsoft.com/office/drawing/2014/main" id="{68C83F59-C5FB-4525-9705-0CDCBAA95B63}"/>
                  </a:ext>
                </a:extLst>
              </p:cNvPr>
              <p:cNvPicPr>
                <a:picLocks noChangeAspect="1"/>
              </p:cNvPicPr>
              <p:nvPr/>
            </p:nvPicPr>
            <p:blipFill rotWithShape="1">
              <a:blip r:embed="rId4">
                <a:extLst/>
              </a:blip>
              <a:srcRect l="2138" t="2963" r="81257" b="59873"/>
              <a:stretch/>
            </p:blipFill>
            <p:spPr>
              <a:xfrm>
                <a:off x="5077779" y="5187881"/>
                <a:ext cx="2023375" cy="2015957"/>
              </a:xfrm>
              <a:prstGeom prst="rect">
                <a:avLst/>
              </a:prstGeom>
            </p:spPr>
          </p:pic>
          <p:pic>
            <p:nvPicPr>
              <p:cNvPr id="83" name="Picture 82">
                <a:extLst>
                  <a:ext uri="{FF2B5EF4-FFF2-40B4-BE49-F238E27FC236}">
                    <a16:creationId xmlns:a16="http://schemas.microsoft.com/office/drawing/2014/main" id="{F2051DB9-082F-417B-BEE4-4C5B6BC9FF4C}"/>
                  </a:ext>
                </a:extLst>
              </p:cNvPr>
              <p:cNvPicPr>
                <a:picLocks noChangeAspect="1"/>
              </p:cNvPicPr>
              <p:nvPr/>
            </p:nvPicPr>
            <p:blipFill rotWithShape="1">
              <a:blip r:embed="rId4">
                <a:extLst/>
              </a:blip>
              <a:srcRect l="2138" t="2963" r="81257" b="59873"/>
              <a:stretch/>
            </p:blipFill>
            <p:spPr>
              <a:xfrm>
                <a:off x="7381349" y="4148600"/>
                <a:ext cx="2023375" cy="2015957"/>
              </a:xfrm>
              <a:prstGeom prst="rect">
                <a:avLst/>
              </a:prstGeom>
            </p:spPr>
          </p:pic>
          <p:pic>
            <p:nvPicPr>
              <p:cNvPr id="84" name="Picture 83">
                <a:extLst>
                  <a:ext uri="{FF2B5EF4-FFF2-40B4-BE49-F238E27FC236}">
                    <a16:creationId xmlns:a16="http://schemas.microsoft.com/office/drawing/2014/main" id="{CA5CB760-FB27-47DA-82AB-236617CBBBE5}"/>
                  </a:ext>
                </a:extLst>
              </p:cNvPr>
              <p:cNvPicPr>
                <a:picLocks noChangeAspect="1"/>
              </p:cNvPicPr>
              <p:nvPr/>
            </p:nvPicPr>
            <p:blipFill rotWithShape="1">
              <a:blip r:embed="rId4">
                <a:extLst/>
              </a:blip>
              <a:srcRect l="2138" t="2963" r="81257" b="59873"/>
              <a:stretch/>
            </p:blipFill>
            <p:spPr>
              <a:xfrm>
                <a:off x="9684919" y="5187881"/>
                <a:ext cx="2023375" cy="2015957"/>
              </a:xfrm>
              <a:prstGeom prst="rect">
                <a:avLst/>
              </a:prstGeom>
            </p:spPr>
          </p:pic>
          <p:sp>
            <p:nvSpPr>
              <p:cNvPr id="85" name="Down Arrow 30">
                <a:extLst>
                  <a:ext uri="{FF2B5EF4-FFF2-40B4-BE49-F238E27FC236}">
                    <a16:creationId xmlns:a16="http://schemas.microsoft.com/office/drawing/2014/main" id="{38B3C789-E65A-4A82-B2ED-836748686DFE}"/>
                  </a:ext>
                </a:extLst>
              </p:cNvPr>
              <p:cNvSpPr/>
              <p:nvPr/>
            </p:nvSpPr>
            <p:spPr>
              <a:xfrm>
                <a:off x="8068184" y="7930614"/>
                <a:ext cx="649705" cy="1796103"/>
              </a:xfrm>
              <a:prstGeom prst="downArrow">
                <a:avLst>
                  <a:gd name="adj1" fmla="val 100000"/>
                  <a:gd name="adj2" fmla="val 55390"/>
                </a:avLst>
              </a:prstGeom>
              <a:solidFill>
                <a:schemeClr val="bg2">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6" name="Down Arrow 31">
                <a:extLst>
                  <a:ext uri="{FF2B5EF4-FFF2-40B4-BE49-F238E27FC236}">
                    <a16:creationId xmlns:a16="http://schemas.microsoft.com/office/drawing/2014/main" id="{703C9E7E-1DBC-4B31-9ADA-CD5C8B28A8F4}"/>
                  </a:ext>
                </a:extLst>
              </p:cNvPr>
              <p:cNvSpPr/>
              <p:nvPr/>
            </p:nvSpPr>
            <p:spPr>
              <a:xfrm rot="18899534" flipH="1">
                <a:off x="8874264" y="7647232"/>
                <a:ext cx="649705" cy="1796104"/>
              </a:xfrm>
              <a:prstGeom prst="downArrow">
                <a:avLst>
                  <a:gd name="adj1" fmla="val 100000"/>
                  <a:gd name="adj2" fmla="val 55390"/>
                </a:avLst>
              </a:prstGeom>
              <a:solidFill>
                <a:schemeClr val="bg2">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7" name="Down Arrow 32">
                <a:extLst>
                  <a:ext uri="{FF2B5EF4-FFF2-40B4-BE49-F238E27FC236}">
                    <a16:creationId xmlns:a16="http://schemas.microsoft.com/office/drawing/2014/main" id="{71C9B29F-B171-4527-A737-78FE8524EB21}"/>
                  </a:ext>
                </a:extLst>
              </p:cNvPr>
              <p:cNvSpPr/>
              <p:nvPr/>
            </p:nvSpPr>
            <p:spPr>
              <a:xfrm rot="2700466">
                <a:off x="7235218" y="7641898"/>
                <a:ext cx="649705" cy="1796104"/>
              </a:xfrm>
              <a:prstGeom prst="downArrow">
                <a:avLst>
                  <a:gd name="adj1" fmla="val 100000"/>
                  <a:gd name="adj2" fmla="val 55390"/>
                </a:avLst>
              </a:prstGeom>
              <a:solidFill>
                <a:schemeClr val="bg2">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88" name="Picture 87">
                <a:extLst>
                  <a:ext uri="{FF2B5EF4-FFF2-40B4-BE49-F238E27FC236}">
                    <a16:creationId xmlns:a16="http://schemas.microsoft.com/office/drawing/2014/main" id="{A2E7FD6A-2B4A-4A2E-8BDB-79512A088FF6}"/>
                  </a:ext>
                </a:extLst>
              </p:cNvPr>
              <p:cNvPicPr>
                <a:picLocks noChangeAspect="1"/>
              </p:cNvPicPr>
              <p:nvPr/>
            </p:nvPicPr>
            <p:blipFill rotWithShape="1">
              <a:blip r:embed="rId5">
                <a:extLst/>
              </a:blip>
              <a:srcRect l="81547" t="2963" r="1919" b="60212"/>
              <a:stretch/>
            </p:blipFill>
            <p:spPr>
              <a:xfrm>
                <a:off x="7381740" y="9768917"/>
                <a:ext cx="2014759" cy="1997635"/>
              </a:xfrm>
              <a:prstGeom prst="rect">
                <a:avLst/>
              </a:prstGeom>
            </p:spPr>
          </p:pic>
          <p:pic>
            <p:nvPicPr>
              <p:cNvPr id="89" name="Picture 88">
                <a:extLst>
                  <a:ext uri="{FF2B5EF4-FFF2-40B4-BE49-F238E27FC236}">
                    <a16:creationId xmlns:a16="http://schemas.microsoft.com/office/drawing/2014/main" id="{3D828368-2CE4-495F-A530-DDB153538707}"/>
                  </a:ext>
                </a:extLst>
              </p:cNvPr>
              <p:cNvPicPr>
                <a:picLocks noChangeAspect="1"/>
              </p:cNvPicPr>
              <p:nvPr/>
            </p:nvPicPr>
            <p:blipFill rotWithShape="1">
              <a:blip r:embed="rId5">
                <a:extLst/>
              </a:blip>
              <a:srcRect l="81547" t="2963" r="1919" b="60212"/>
              <a:stretch/>
            </p:blipFill>
            <p:spPr>
              <a:xfrm>
                <a:off x="5078170" y="8961886"/>
                <a:ext cx="2014759" cy="1997635"/>
              </a:xfrm>
              <a:prstGeom prst="rect">
                <a:avLst/>
              </a:prstGeom>
            </p:spPr>
          </p:pic>
          <p:pic>
            <p:nvPicPr>
              <p:cNvPr id="90" name="Picture 89">
                <a:extLst>
                  <a:ext uri="{FF2B5EF4-FFF2-40B4-BE49-F238E27FC236}">
                    <a16:creationId xmlns:a16="http://schemas.microsoft.com/office/drawing/2014/main" id="{376ED691-6602-49A5-A6EB-7EC9E3E0D007}"/>
                  </a:ext>
                </a:extLst>
              </p:cNvPr>
              <p:cNvPicPr>
                <a:picLocks noChangeAspect="1"/>
              </p:cNvPicPr>
              <p:nvPr/>
            </p:nvPicPr>
            <p:blipFill rotWithShape="1">
              <a:blip r:embed="rId5">
                <a:extLst/>
              </a:blip>
              <a:srcRect l="81547" t="2963" r="1919" b="60212"/>
              <a:stretch/>
            </p:blipFill>
            <p:spPr>
              <a:xfrm>
                <a:off x="9685311" y="8931152"/>
                <a:ext cx="2014759" cy="1997635"/>
              </a:xfrm>
              <a:prstGeom prst="rect">
                <a:avLst/>
              </a:prstGeom>
            </p:spPr>
          </p:pic>
          <p:pic>
            <p:nvPicPr>
              <p:cNvPr id="91" name="Picture 90">
                <a:extLst>
                  <a:ext uri="{FF2B5EF4-FFF2-40B4-BE49-F238E27FC236}">
                    <a16:creationId xmlns:a16="http://schemas.microsoft.com/office/drawing/2014/main" id="{07E419E9-E58F-4C0A-866A-DE557E18DBAF}"/>
                  </a:ext>
                </a:extLst>
              </p:cNvPr>
              <p:cNvPicPr>
                <a:picLocks noChangeAspect="1"/>
              </p:cNvPicPr>
              <p:nvPr/>
            </p:nvPicPr>
            <p:blipFill rotWithShape="1">
              <a:blip r:embed="rId6">
                <a:extLst/>
              </a:blip>
              <a:srcRect l="42010" t="2964" r="41483" b="60036"/>
              <a:stretch/>
            </p:blipFill>
            <p:spPr>
              <a:xfrm>
                <a:off x="7325479" y="6702693"/>
                <a:ext cx="2212850" cy="2207843"/>
              </a:xfrm>
              <a:prstGeom prst="rect">
                <a:avLst/>
              </a:prstGeom>
            </p:spPr>
          </p:pic>
        </p:grpSp>
        <p:sp>
          <p:nvSpPr>
            <p:cNvPr id="75" name="Oval 74">
              <a:extLst>
                <a:ext uri="{FF2B5EF4-FFF2-40B4-BE49-F238E27FC236}">
                  <a16:creationId xmlns:a16="http://schemas.microsoft.com/office/drawing/2014/main" id="{E3B0CCCC-B42B-488F-B906-BF27DF9F8699}"/>
                </a:ext>
              </a:extLst>
            </p:cNvPr>
            <p:cNvSpPr>
              <a:spLocks noChangeAspect="1"/>
            </p:cNvSpPr>
            <p:nvPr/>
          </p:nvSpPr>
          <p:spPr>
            <a:xfrm>
              <a:off x="6118655" y="1058781"/>
              <a:ext cx="2379786" cy="2381922"/>
            </a:xfrm>
            <a:prstGeom prst="ellipse">
              <a:avLst/>
            </a:prstGeom>
            <a:noFill/>
            <a:ln w="254000">
              <a:solidFill>
                <a:srgbClr val="5D83AB"/>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GB"/>
            </a:p>
          </p:txBody>
        </p:sp>
        <p:sp>
          <p:nvSpPr>
            <p:cNvPr id="76" name="Oval 75">
              <a:extLst>
                <a:ext uri="{FF2B5EF4-FFF2-40B4-BE49-F238E27FC236}">
                  <a16:creationId xmlns:a16="http://schemas.microsoft.com/office/drawing/2014/main" id="{A1931164-3590-4218-844A-6214A62736FA}"/>
                </a:ext>
              </a:extLst>
            </p:cNvPr>
            <p:cNvSpPr>
              <a:spLocks noChangeAspect="1"/>
            </p:cNvSpPr>
            <p:nvPr/>
          </p:nvSpPr>
          <p:spPr>
            <a:xfrm>
              <a:off x="5926412" y="829259"/>
              <a:ext cx="2779280" cy="2805344"/>
            </a:xfrm>
            <a:prstGeom prst="ellipse">
              <a:avLst/>
            </a:prstGeom>
            <a:noFill/>
            <a:ln w="254000">
              <a:solidFill>
                <a:srgbClr val="3C649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GB"/>
            </a:p>
          </p:txBody>
        </p:sp>
        <p:sp>
          <p:nvSpPr>
            <p:cNvPr id="77" name="TextBox 76">
              <a:extLst>
                <a:ext uri="{FF2B5EF4-FFF2-40B4-BE49-F238E27FC236}">
                  <a16:creationId xmlns:a16="http://schemas.microsoft.com/office/drawing/2014/main" id="{6B253EA9-DB6D-4EE5-98C1-EDBC48D1A7C7}"/>
                </a:ext>
              </a:extLst>
            </p:cNvPr>
            <p:cNvSpPr txBox="1"/>
            <p:nvPr/>
          </p:nvSpPr>
          <p:spPr>
            <a:xfrm>
              <a:off x="6898193" y="3423345"/>
              <a:ext cx="835717" cy="114307"/>
            </a:xfrm>
            <a:prstGeom prst="rect">
              <a:avLst/>
            </a:prstGeom>
            <a:noFill/>
          </p:spPr>
          <p:txBody>
            <a:bodyPr wrap="none" rtlCol="0" anchor="b">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1219186" hangingPunct="1">
                <a:spcAft>
                  <a:spcPts val="1000"/>
                </a:spcAft>
                <a:defRPr sz="4400" b="1" kern="1200">
                  <a:solidFill>
                    <a:prstClr val="black"/>
                  </a:solidFill>
                  <a:latin typeface="IBM Plex Sans Text" panose="020B0603050000000000" pitchFamily="34" charset="77"/>
                </a:defRPr>
              </a:lvl1pPr>
            </a:lstStyle>
            <a:p>
              <a:pPr algn="ctr"/>
              <a:r>
                <a:rPr lang="en-GB" sz="900" dirty="0">
                  <a:solidFill>
                    <a:schemeClr val="bg1"/>
                  </a:solidFill>
                </a:rPr>
                <a:t>Decentralized Identifiers</a:t>
              </a:r>
              <a:endParaRPr lang="en-GB" sz="750" b="0" dirty="0">
                <a:solidFill>
                  <a:schemeClr val="bg1"/>
                </a:solidFill>
              </a:endParaRPr>
            </a:p>
          </p:txBody>
        </p:sp>
        <p:sp>
          <p:nvSpPr>
            <p:cNvPr id="78" name="TextBox 77">
              <a:extLst>
                <a:ext uri="{FF2B5EF4-FFF2-40B4-BE49-F238E27FC236}">
                  <a16:creationId xmlns:a16="http://schemas.microsoft.com/office/drawing/2014/main" id="{5AF877F0-B422-4C95-B135-D61829FB6B72}"/>
                </a:ext>
              </a:extLst>
            </p:cNvPr>
            <p:cNvSpPr txBox="1"/>
            <p:nvPr/>
          </p:nvSpPr>
          <p:spPr>
            <a:xfrm>
              <a:off x="6707798" y="3509573"/>
              <a:ext cx="1216505" cy="221980"/>
            </a:xfrm>
            <a:prstGeom prst="rect">
              <a:avLst/>
            </a:prstGeom>
            <a:noFill/>
          </p:spPr>
          <p:txBody>
            <a:bodyPr wrap="square" rtlCol="0" anchor="b">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1219186" hangingPunct="1">
                <a:spcAft>
                  <a:spcPts val="1000"/>
                </a:spcAft>
                <a:defRPr sz="4400" b="1" kern="1200">
                  <a:solidFill>
                    <a:prstClr val="black"/>
                  </a:solidFill>
                  <a:latin typeface="IBM Plex Sans Text" panose="020B0603050000000000" pitchFamily="34" charset="77"/>
                </a:defRPr>
              </a:lvl1pPr>
            </a:lstStyle>
            <a:p>
              <a:pPr algn="ctr"/>
              <a:r>
                <a:rPr lang="en-GB" sz="900" dirty="0">
                  <a:solidFill>
                    <a:schemeClr val="bg1"/>
                  </a:solidFill>
                </a:rPr>
                <a:t>Public Blockchain</a:t>
              </a:r>
              <a:endParaRPr lang="en-GB" sz="750" b="0" dirty="0">
                <a:solidFill>
                  <a:schemeClr val="bg1"/>
                </a:solidFill>
              </a:endParaRPr>
            </a:p>
          </p:txBody>
        </p:sp>
      </p:grpSp>
    </p:spTree>
    <p:extLst>
      <p:ext uri="{BB962C8B-B14F-4D97-AF65-F5344CB8AC3E}">
        <p14:creationId xmlns:p14="http://schemas.microsoft.com/office/powerpoint/2010/main" val="347100446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
          </p:nvPr>
        </p:nvSpPr>
        <p:spPr>
          <a:xfrm>
            <a:off x="257175" y="982476"/>
            <a:ext cx="2728072" cy="2184421"/>
          </a:xfrm>
        </p:spPr>
        <p:txBody>
          <a:bodyPr>
            <a:normAutofit lnSpcReduction="10000"/>
          </a:bodyPr>
          <a:lstStyle/>
          <a:p>
            <a:pPr defTabSz="342900">
              <a:spcAft>
                <a:spcPts val="225"/>
              </a:spcAft>
              <a:buSzPct val="70000"/>
              <a:defRPr sz="3600"/>
            </a:pPr>
            <a:r>
              <a:rPr lang="en-US" sz="1350" b="1" dirty="0"/>
              <a:t>Decentralized Identifier (DIDs)</a:t>
            </a:r>
          </a:p>
          <a:p>
            <a:pPr marL="214313" indent="-214313" defTabSz="342900">
              <a:spcAft>
                <a:spcPts val="225"/>
              </a:spcAft>
              <a:buSzPct val="70000"/>
              <a:buFont typeface="Arial" charset="0"/>
              <a:buChar char="•"/>
              <a:defRPr sz="3600"/>
            </a:pPr>
            <a:r>
              <a:rPr lang="en-US" sz="1200" dirty="0"/>
              <a:t>User owned and governed </a:t>
            </a:r>
          </a:p>
          <a:p>
            <a:pPr marL="214313" indent="-214313" defTabSz="342900">
              <a:spcAft>
                <a:spcPts val="225"/>
              </a:spcAft>
              <a:buSzPct val="70000"/>
              <a:buFont typeface="Arial" charset="0"/>
              <a:buChar char="•"/>
              <a:defRPr sz="3600"/>
            </a:pPr>
            <a:r>
              <a:rPr lang="en-US" sz="1200" dirty="0"/>
              <a:t>New type of identifier for verifiable, self sovereign identity</a:t>
            </a:r>
          </a:p>
          <a:p>
            <a:pPr marL="214313" indent="-214313" defTabSz="342900">
              <a:spcAft>
                <a:spcPts val="225"/>
              </a:spcAft>
              <a:buSzPct val="70000"/>
              <a:buFont typeface="Arial" charset="0"/>
              <a:buChar char="•"/>
              <a:defRPr sz="3600"/>
            </a:pPr>
            <a:r>
              <a:rPr lang="en-US" sz="1200" dirty="0"/>
              <a:t>Fully under the control of person, institution, or thing</a:t>
            </a:r>
          </a:p>
          <a:p>
            <a:pPr marL="214313" indent="-214313" defTabSz="342900">
              <a:spcAft>
                <a:spcPts val="225"/>
              </a:spcAft>
              <a:buSzPct val="70000"/>
              <a:buFont typeface="Arial" charset="0"/>
              <a:buChar char="•"/>
              <a:defRPr sz="3600"/>
            </a:pPr>
            <a:r>
              <a:rPr lang="en-US" sz="1200" dirty="0"/>
              <a:t>URL to relate an identity for a trusted interaction with a subject</a:t>
            </a:r>
          </a:p>
          <a:p>
            <a:pPr marL="214313" indent="-214313" defTabSz="342900">
              <a:spcAft>
                <a:spcPts val="225"/>
              </a:spcAft>
              <a:buSzPct val="70000"/>
              <a:buFont typeface="Arial" charset="0"/>
              <a:buChar char="•"/>
              <a:defRPr sz="3600"/>
            </a:pPr>
            <a:r>
              <a:rPr lang="en-US" sz="1200" dirty="0"/>
              <a:t>Standardization for universal identifiers</a:t>
            </a:r>
          </a:p>
        </p:txBody>
      </p:sp>
      <p:sp>
        <p:nvSpPr>
          <p:cNvPr id="3" name="Text Placeholder 2"/>
          <p:cNvSpPr>
            <a:spLocks noGrp="1"/>
          </p:cNvSpPr>
          <p:nvPr>
            <p:ph type="body" sz="quarter" idx="13"/>
          </p:nvPr>
        </p:nvSpPr>
        <p:spPr>
          <a:xfrm>
            <a:off x="257175" y="268076"/>
            <a:ext cx="8560488" cy="461665"/>
          </a:xfrm>
        </p:spPr>
        <p:txBody>
          <a:bodyPr/>
          <a:lstStyle/>
          <a:p>
            <a:pPr marL="0" indent="0">
              <a:buNone/>
            </a:pPr>
            <a:r>
              <a:rPr lang="en-US" sz="2400" dirty="0" err="1">
                <a:solidFill>
                  <a:srgbClr val="0064FF"/>
                </a:solidFill>
                <a:latin typeface="Arial"/>
                <a:ea typeface="+mn-ea"/>
                <a:cs typeface="Arial"/>
                <a:sym typeface="Helvetica"/>
              </a:rPr>
              <a:t>Sovrin</a:t>
            </a:r>
            <a:r>
              <a:rPr lang="en-US" sz="2400" dirty="0">
                <a:solidFill>
                  <a:srgbClr val="0064FF"/>
                </a:solidFill>
                <a:latin typeface="Arial"/>
                <a:ea typeface="+mn-ea"/>
                <a:cs typeface="Arial"/>
                <a:sym typeface="Helvetica"/>
              </a:rPr>
              <a:t> Identity Concepts</a:t>
            </a:r>
            <a:endParaRPr lang="en-US" sz="2400" dirty="0">
              <a:solidFill>
                <a:srgbClr val="0064FF"/>
              </a:solidFill>
              <a:latin typeface="Arial"/>
              <a:ea typeface="+mn-ea"/>
              <a:cs typeface="Arial"/>
            </a:endParaRPr>
          </a:p>
        </p:txBody>
      </p:sp>
      <p:sp>
        <p:nvSpPr>
          <p:cNvPr id="4" name="Text Placeholder 3"/>
          <p:cNvSpPr>
            <a:spLocks noGrp="1"/>
          </p:cNvSpPr>
          <p:nvPr>
            <p:ph type="body" sz="half" idx="14"/>
          </p:nvPr>
        </p:nvSpPr>
        <p:spPr>
          <a:xfrm>
            <a:off x="3277818" y="982476"/>
            <a:ext cx="2657076" cy="2184421"/>
          </a:xfrm>
        </p:spPr>
        <p:txBody>
          <a:bodyPr/>
          <a:lstStyle/>
          <a:p>
            <a:pPr defTabSz="342900">
              <a:spcAft>
                <a:spcPts val="225"/>
              </a:spcAft>
              <a:buSzPct val="70000"/>
              <a:defRPr sz="3600"/>
            </a:pPr>
            <a:r>
              <a:rPr lang="en-US" sz="1350" b="1" dirty="0"/>
              <a:t>Verifiable Credentials</a:t>
            </a:r>
          </a:p>
          <a:p>
            <a:pPr marL="214313" indent="-214313" defTabSz="342900">
              <a:spcAft>
                <a:spcPts val="225"/>
              </a:spcAft>
              <a:buSzPct val="70000"/>
              <a:buFont typeface="Arial" charset="0"/>
              <a:buChar char="•"/>
              <a:defRPr sz="3600"/>
            </a:pPr>
            <a:r>
              <a:rPr lang="en-US" sz="1200" dirty="0"/>
              <a:t>Cryptographically backed statements of truth</a:t>
            </a:r>
          </a:p>
          <a:p>
            <a:pPr marL="214313" indent="-214313" defTabSz="342900">
              <a:spcAft>
                <a:spcPts val="225"/>
              </a:spcAft>
              <a:buSzPct val="70000"/>
              <a:buFont typeface="Arial" charset="0"/>
              <a:buChar char="•"/>
              <a:defRPr sz="3600"/>
            </a:pPr>
            <a:r>
              <a:rPr lang="en-US" sz="1200" dirty="0"/>
              <a:t>Standard way of defining, exchanging, and verifying digital information </a:t>
            </a:r>
          </a:p>
          <a:p>
            <a:pPr marL="214313" indent="-214313" defTabSz="342900">
              <a:spcAft>
                <a:spcPts val="225"/>
              </a:spcAft>
              <a:buSzPct val="70000"/>
              <a:buFont typeface="Arial" charset="0"/>
              <a:buChar char="•"/>
              <a:defRPr sz="3600"/>
            </a:pPr>
            <a:r>
              <a:rPr lang="en-US" sz="1200" dirty="0"/>
              <a:t>Ecosystem of issues, verifiers, and owners</a:t>
            </a:r>
          </a:p>
        </p:txBody>
      </p:sp>
      <p:sp>
        <p:nvSpPr>
          <p:cNvPr id="5" name="Text Placeholder 4"/>
          <p:cNvSpPr>
            <a:spLocks noGrp="1"/>
          </p:cNvSpPr>
          <p:nvPr>
            <p:ph type="body" sz="half" idx="15"/>
          </p:nvPr>
        </p:nvSpPr>
        <p:spPr>
          <a:xfrm>
            <a:off x="6229301" y="982476"/>
            <a:ext cx="2657076" cy="2184421"/>
          </a:xfrm>
        </p:spPr>
        <p:txBody>
          <a:bodyPr>
            <a:normAutofit/>
          </a:bodyPr>
          <a:lstStyle/>
          <a:p>
            <a:pPr defTabSz="342900">
              <a:spcAft>
                <a:spcPts val="225"/>
              </a:spcAft>
              <a:buSzPct val="70000"/>
              <a:defRPr sz="3600"/>
            </a:pPr>
            <a:r>
              <a:rPr lang="en-US" sz="1350" b="1" dirty="0"/>
              <a:t>Decentralized Key Management</a:t>
            </a:r>
          </a:p>
          <a:p>
            <a:pPr marL="214313" indent="-214313" defTabSz="342900">
              <a:spcAft>
                <a:spcPts val="225"/>
              </a:spcAft>
              <a:buSzPct val="70000"/>
              <a:buFont typeface="Arial" charset="0"/>
              <a:buChar char="•"/>
              <a:defRPr sz="3600"/>
            </a:pPr>
            <a:r>
              <a:rPr lang="en-US" sz="1200" dirty="0"/>
              <a:t>User </a:t>
            </a:r>
            <a:r>
              <a:rPr lang="en-US" sz="1200" dirty="0" err="1"/>
              <a:t>permissioning</a:t>
            </a:r>
            <a:endParaRPr lang="en-US" sz="1200" dirty="0"/>
          </a:p>
          <a:p>
            <a:pPr marL="214313" indent="-214313" defTabSz="342900">
              <a:spcAft>
                <a:spcPts val="225"/>
              </a:spcAft>
              <a:buSzPct val="70000"/>
              <a:buFont typeface="Arial" charset="0"/>
              <a:buChar char="•"/>
              <a:defRPr sz="3600"/>
            </a:pPr>
            <a:r>
              <a:rPr lang="en-US" sz="1200" dirty="0"/>
              <a:t>Entities own their own keys and have a “public key” ring for those they interact with</a:t>
            </a:r>
          </a:p>
          <a:p>
            <a:pPr marL="214313" indent="-214313" defTabSz="342900">
              <a:spcAft>
                <a:spcPts val="225"/>
              </a:spcAft>
              <a:buSzPct val="70000"/>
              <a:buFont typeface="Arial" charset="0"/>
              <a:buChar char="•"/>
              <a:defRPr sz="3600"/>
            </a:pPr>
            <a:r>
              <a:rPr lang="en-US" sz="1200" dirty="0"/>
              <a:t>“Public key” rings are used to resolve and verify interactions through DIDs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153" y="3166897"/>
            <a:ext cx="1795640" cy="143760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174" y="3278953"/>
            <a:ext cx="1372011" cy="132554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3565" y="3139566"/>
            <a:ext cx="1691783" cy="1464936"/>
          </a:xfrm>
          <a:prstGeom prst="rect">
            <a:avLst/>
          </a:prstGeom>
        </p:spPr>
      </p:pic>
      <p:sp>
        <p:nvSpPr>
          <p:cNvPr id="11" name="Slide Number Placeholder 1"/>
          <p:cNvSpPr txBox="1">
            <a:spLocks/>
          </p:cNvSpPr>
          <p:nvPr/>
        </p:nvSpPr>
        <p:spPr>
          <a:xfrm>
            <a:off x="7010400" y="4857237"/>
            <a:ext cx="2133600" cy="273844"/>
          </a:xfrm>
          <a:prstGeom prst="rect">
            <a:avLst/>
          </a:prstGeom>
        </p:spPr>
        <p:txBody>
          <a:bodyPr vert="horz" lIns="91438" tIns="45719" rIns="91438" bIns="45719" rtlCol="0" anchor="ctr"/>
          <a:lstStyle>
            <a:defPPr>
              <a:defRPr lang="en-US"/>
            </a:defPPr>
            <a:lvl1pPr marL="0" algn="r" defTabSz="457200" rtl="0" eaLnBrk="1" latinLnBrk="0" hangingPunct="1">
              <a:defRPr sz="1200" kern="1200">
                <a:solidFill>
                  <a:schemeClr val="tx1">
                    <a:tint val="75000"/>
                  </a:schemeClr>
                </a:solidFill>
                <a:latin typeface="IBM Plex Sans" charset="0"/>
                <a:ea typeface="IBM Plex Sans" charset="0"/>
                <a:cs typeface="IBM Plex Sans"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8BF69C1-739F-1B47-B5E3-FA651BCAB105}" type="slidenum">
              <a:rPr lang="en-US" sz="788">
                <a:latin typeface="Arial Regular"/>
                <a:cs typeface="IBM Plex Sans"/>
              </a:rPr>
              <a:pPr/>
              <a:t>31</a:t>
            </a:fld>
            <a:endParaRPr lang="en-US" sz="788" dirty="0">
              <a:latin typeface="Arial Regular"/>
              <a:cs typeface="IBM Plex Sans"/>
            </a:endParaRPr>
          </a:p>
        </p:txBody>
      </p:sp>
    </p:spTree>
    <p:extLst>
      <p:ext uri="{BB962C8B-B14F-4D97-AF65-F5344CB8AC3E}">
        <p14:creationId xmlns:p14="http://schemas.microsoft.com/office/powerpoint/2010/main" val="12120922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1"/>
          <p:cNvSpPr txBox="1">
            <a:spLocks/>
          </p:cNvSpPr>
          <p:nvPr/>
        </p:nvSpPr>
        <p:spPr>
          <a:xfrm>
            <a:off x="7010400" y="4847712"/>
            <a:ext cx="2133600" cy="273844"/>
          </a:xfrm>
          <a:prstGeom prst="rect">
            <a:avLst/>
          </a:prstGeom>
        </p:spPr>
        <p:txBody>
          <a:bodyPr vert="horz" lIns="91438" tIns="45719" rIns="91438" bIns="45719" rtlCol="0" anchor="ctr"/>
          <a:lstStyle>
            <a:defPPr>
              <a:defRPr lang="en-US"/>
            </a:defPPr>
            <a:lvl1pPr marL="0" algn="r" defTabSz="457200" rtl="0" eaLnBrk="1" latinLnBrk="0" hangingPunct="1">
              <a:defRPr sz="1200" kern="1200">
                <a:solidFill>
                  <a:schemeClr val="tx1">
                    <a:tint val="75000"/>
                  </a:schemeClr>
                </a:solidFill>
                <a:latin typeface="IBM Plex Sans" charset="0"/>
                <a:ea typeface="IBM Plex Sans" charset="0"/>
                <a:cs typeface="IBM Plex Sans"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8BF69C1-739F-1B47-B5E3-FA651BCAB105}" type="slidenum">
              <a:rPr lang="en-US" sz="788">
                <a:latin typeface="Arial Regular"/>
                <a:cs typeface="IBM Plex Sans"/>
              </a:rPr>
              <a:pPr/>
              <a:t>32</a:t>
            </a:fld>
            <a:endParaRPr lang="en-US" sz="788" dirty="0">
              <a:latin typeface="Arial Regular"/>
              <a:cs typeface="IBM Plex Sans"/>
            </a:endParaRPr>
          </a:p>
        </p:txBody>
      </p:sp>
      <p:sp>
        <p:nvSpPr>
          <p:cNvPr id="20" name="Text Placeholder 7"/>
          <p:cNvSpPr>
            <a:spLocks noGrp="1"/>
          </p:cNvSpPr>
          <p:nvPr>
            <p:ph type="body" sz="half" idx="1"/>
          </p:nvPr>
        </p:nvSpPr>
        <p:spPr>
          <a:xfrm>
            <a:off x="257176" y="3626094"/>
            <a:ext cx="8825687" cy="1110336"/>
          </a:xfrm>
        </p:spPr>
        <p:txBody>
          <a:bodyPr>
            <a:normAutofit/>
          </a:bodyPr>
          <a:lstStyle/>
          <a:p>
            <a:pPr marL="214313" indent="-214313">
              <a:buFont typeface="Arial"/>
              <a:buChar char="•"/>
            </a:pPr>
            <a:r>
              <a:rPr lang="en-US" sz="1500" dirty="0"/>
              <a:t>All interactions between entities are point to point </a:t>
            </a:r>
          </a:p>
          <a:p>
            <a:pPr marL="214313" indent="-214313">
              <a:buFont typeface="Arial"/>
              <a:buChar char="•"/>
            </a:pPr>
            <a:r>
              <a:rPr lang="en-US" sz="1500" dirty="0"/>
              <a:t>The public ledger serves as the distributed root of trust instead of CAs</a:t>
            </a:r>
          </a:p>
          <a:p>
            <a:pPr marL="214313" indent="-214313">
              <a:buFont typeface="Arial"/>
              <a:buChar char="•"/>
            </a:pPr>
            <a:r>
              <a:rPr lang="en-US" sz="1500" dirty="0"/>
              <a:t>Credentials are accumulated over time through every peer to peer relationship</a:t>
            </a:r>
          </a:p>
          <a:p>
            <a:pPr marL="214313" indent="-214313">
              <a:buFont typeface="Arial"/>
              <a:buChar char="•"/>
            </a:pPr>
            <a:endParaRPr lang="en-US" sz="1500" dirty="0"/>
          </a:p>
        </p:txBody>
      </p:sp>
      <p:sp>
        <p:nvSpPr>
          <p:cNvPr id="13" name="Rectangle: Rounded Corners 12">
            <a:extLst>
              <a:ext uri="{FF2B5EF4-FFF2-40B4-BE49-F238E27FC236}">
                <a16:creationId xmlns:a16="http://schemas.microsoft.com/office/drawing/2014/main" id="{77C45983-C551-4CAB-8A25-359861F4BA51}"/>
              </a:ext>
            </a:extLst>
          </p:cNvPr>
          <p:cNvSpPr/>
          <p:nvPr/>
        </p:nvSpPr>
        <p:spPr>
          <a:xfrm>
            <a:off x="3958801" y="1001091"/>
            <a:ext cx="1422437" cy="574476"/>
          </a:xfrm>
          <a:prstGeom prst="roundRect">
            <a:avLst/>
          </a:prstGeom>
          <a:solidFill>
            <a:srgbClr val="F5C0BC"/>
          </a:solidFill>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19050" tIns="19050" rIns="19050" bIns="19050" numCol="1" spcCol="38100" rtlCol="0" fromWordArt="0" anchor="ctr" anchorCtr="0" forceAA="0" compatLnSpc="1">
            <a:prstTxWarp prst="textNoShape">
              <a:avLst/>
            </a:prstTxWarp>
            <a:noAutofit/>
          </a:bodyPr>
          <a:lstStyle/>
          <a:p>
            <a:pPr algn="ctr"/>
            <a:r>
              <a:rPr lang="en-GB" sz="1500" dirty="0">
                <a:solidFill>
                  <a:schemeClr val="tx1"/>
                </a:solidFill>
                <a:latin typeface="Arial Regular"/>
              </a:rPr>
              <a:t>Owner/Holder</a:t>
            </a:r>
          </a:p>
          <a:p>
            <a:pPr algn="ctr"/>
            <a:r>
              <a:rPr lang="en-GB" sz="900" dirty="0">
                <a:solidFill>
                  <a:schemeClr val="tx1"/>
                </a:solidFill>
                <a:latin typeface="Arial Regular"/>
              </a:rPr>
              <a:t>Acquires, Stores, Presents</a:t>
            </a:r>
          </a:p>
        </p:txBody>
      </p:sp>
      <p:sp>
        <p:nvSpPr>
          <p:cNvPr id="16" name="Rectangle: Rounded Corners 15">
            <a:extLst>
              <a:ext uri="{FF2B5EF4-FFF2-40B4-BE49-F238E27FC236}">
                <a16:creationId xmlns:a16="http://schemas.microsoft.com/office/drawing/2014/main" id="{0A903F88-A940-4E72-B54A-BA3BACDDFDFA}"/>
              </a:ext>
            </a:extLst>
          </p:cNvPr>
          <p:cNvSpPr/>
          <p:nvPr/>
        </p:nvSpPr>
        <p:spPr>
          <a:xfrm>
            <a:off x="7076295" y="1036357"/>
            <a:ext cx="1228060" cy="574476"/>
          </a:xfrm>
          <a:prstGeom prst="roundRect">
            <a:avLst/>
          </a:prstGeom>
          <a:solidFill>
            <a:srgbClr val="D3ECD2"/>
          </a:solidFill>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19050" tIns="19050" rIns="19050" bIns="19050" numCol="1" spcCol="38100" rtlCol="0" fromWordArt="0" anchor="ctr" anchorCtr="0" forceAA="0" compatLnSpc="1">
            <a:prstTxWarp prst="textNoShape">
              <a:avLst/>
            </a:prstTxWarp>
            <a:noAutofit/>
          </a:bodyPr>
          <a:lstStyle/>
          <a:p>
            <a:pPr algn="ctr"/>
            <a:r>
              <a:rPr lang="en-GB" sz="1500" dirty="0">
                <a:solidFill>
                  <a:schemeClr val="tx1"/>
                </a:solidFill>
                <a:latin typeface="Arial Regular"/>
              </a:rPr>
              <a:t>Verifier</a:t>
            </a:r>
            <a:endParaRPr lang="en-GB" sz="900" dirty="0">
              <a:solidFill>
                <a:schemeClr val="tx1"/>
              </a:solidFill>
              <a:latin typeface="Arial Regular"/>
            </a:endParaRPr>
          </a:p>
          <a:p>
            <a:pPr algn="ctr"/>
            <a:r>
              <a:rPr lang="en-GB" sz="900" dirty="0">
                <a:solidFill>
                  <a:schemeClr val="tx1"/>
                </a:solidFill>
                <a:latin typeface="Arial Regular"/>
              </a:rPr>
              <a:t>Requests, Verifies</a:t>
            </a:r>
          </a:p>
        </p:txBody>
      </p:sp>
      <p:sp>
        <p:nvSpPr>
          <p:cNvPr id="17" name="Rectangle: Rounded Corners 16">
            <a:extLst>
              <a:ext uri="{FF2B5EF4-FFF2-40B4-BE49-F238E27FC236}">
                <a16:creationId xmlns:a16="http://schemas.microsoft.com/office/drawing/2014/main" id="{76529BF9-56DB-479A-B29C-54E34FD8D275}"/>
              </a:ext>
            </a:extLst>
          </p:cNvPr>
          <p:cNvSpPr/>
          <p:nvPr/>
        </p:nvSpPr>
        <p:spPr>
          <a:xfrm>
            <a:off x="960423" y="1001091"/>
            <a:ext cx="1228060" cy="574476"/>
          </a:xfrm>
          <a:prstGeom prst="roundRect">
            <a:avLst/>
          </a:prstGeom>
          <a:solidFill>
            <a:srgbClr val="DDD0EF"/>
          </a:solidFill>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19050" tIns="19050" rIns="19050" bIns="19050" numCol="1" spcCol="38100" rtlCol="0" fromWordArt="0" anchor="ctr" anchorCtr="0" forceAA="0" compatLnSpc="1">
            <a:prstTxWarp prst="textNoShape">
              <a:avLst/>
            </a:prstTxWarp>
            <a:noAutofit/>
          </a:bodyPr>
          <a:lstStyle/>
          <a:p>
            <a:pPr algn="ctr"/>
            <a:r>
              <a:rPr lang="en-GB" sz="1500" dirty="0">
                <a:solidFill>
                  <a:schemeClr val="tx1"/>
                </a:solidFill>
                <a:latin typeface="Arial Regular"/>
              </a:rPr>
              <a:t>Issuer</a:t>
            </a:r>
          </a:p>
          <a:p>
            <a:pPr algn="ctr"/>
            <a:r>
              <a:rPr lang="en-GB" sz="900" dirty="0">
                <a:solidFill>
                  <a:schemeClr val="tx1"/>
                </a:solidFill>
                <a:latin typeface="Arial Regular"/>
              </a:rPr>
              <a:t>Issues</a:t>
            </a:r>
            <a:endParaRPr lang="en-GB" sz="1500" dirty="0">
              <a:solidFill>
                <a:schemeClr val="tx1"/>
              </a:solidFill>
              <a:latin typeface="Arial Regular"/>
            </a:endParaRPr>
          </a:p>
        </p:txBody>
      </p:sp>
      <p:cxnSp>
        <p:nvCxnSpPr>
          <p:cNvPr id="21" name="Straight Arrow Connector 20">
            <a:extLst>
              <a:ext uri="{FF2B5EF4-FFF2-40B4-BE49-F238E27FC236}">
                <a16:creationId xmlns:a16="http://schemas.microsoft.com/office/drawing/2014/main" id="{06B242C4-5146-4EC9-BAD7-562C5FD7E8CC}"/>
              </a:ext>
            </a:extLst>
          </p:cNvPr>
          <p:cNvCxnSpPr>
            <a:cxnSpLocks/>
          </p:cNvCxnSpPr>
          <p:nvPr/>
        </p:nvCxnSpPr>
        <p:spPr>
          <a:xfrm>
            <a:off x="2270523" y="1318839"/>
            <a:ext cx="1628966" cy="0"/>
          </a:xfrm>
          <a:prstGeom prst="straightConnector1">
            <a:avLst/>
          </a:prstGeom>
          <a:noFill/>
          <a:ln w="25400" cap="flat">
            <a:solidFill>
              <a:srgbClr val="000000"/>
            </a:solidFill>
            <a:prstDash val="solid"/>
            <a:miter lim="400000"/>
            <a:headEnd w="med" len="lg"/>
            <a:tailEnd type="triangle" w="lg" len="lg"/>
          </a:ln>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3D25FA92-B20D-4431-8232-27B2AF70EAA9}"/>
              </a:ext>
            </a:extLst>
          </p:cNvPr>
          <p:cNvCxnSpPr>
            <a:cxnSpLocks/>
          </p:cNvCxnSpPr>
          <p:nvPr/>
        </p:nvCxnSpPr>
        <p:spPr>
          <a:xfrm>
            <a:off x="5464471" y="1323595"/>
            <a:ext cx="1545929" cy="0"/>
          </a:xfrm>
          <a:prstGeom prst="straightConnector1">
            <a:avLst/>
          </a:prstGeom>
          <a:noFill/>
          <a:ln w="25400" cap="flat">
            <a:solidFill>
              <a:srgbClr val="000000"/>
            </a:solidFill>
            <a:prstDash val="solid"/>
            <a:miter lim="400000"/>
            <a:headEnd w="med" len="lg"/>
            <a:tailEnd type="triangle" w="lg" len="lg"/>
          </a:ln>
          <a:effectLst/>
          <a:sp3d/>
        </p:spPr>
        <p:style>
          <a:lnRef idx="0">
            <a:scrgbClr r="0" g="0" b="0"/>
          </a:lnRef>
          <a:fillRef idx="0">
            <a:scrgbClr r="0" g="0" b="0"/>
          </a:fillRef>
          <a:effectRef idx="0">
            <a:scrgbClr r="0" g="0" b="0"/>
          </a:effectRef>
          <a:fontRef idx="none"/>
        </p:style>
      </p:cxnSp>
      <p:cxnSp>
        <p:nvCxnSpPr>
          <p:cNvPr id="28" name="Straight Arrow Connector 27">
            <a:extLst>
              <a:ext uri="{FF2B5EF4-FFF2-40B4-BE49-F238E27FC236}">
                <a16:creationId xmlns:a16="http://schemas.microsoft.com/office/drawing/2014/main" id="{D7E9E3B7-FCC0-46F6-966D-43F212342B55}"/>
              </a:ext>
            </a:extLst>
          </p:cNvPr>
          <p:cNvCxnSpPr>
            <a:cxnSpLocks/>
          </p:cNvCxnSpPr>
          <p:nvPr/>
        </p:nvCxnSpPr>
        <p:spPr>
          <a:xfrm flipV="1">
            <a:off x="1574453" y="1613426"/>
            <a:ext cx="0" cy="736427"/>
          </a:xfrm>
          <a:prstGeom prst="straightConnector1">
            <a:avLst/>
          </a:prstGeom>
          <a:noFill/>
          <a:ln w="25400" cap="flat">
            <a:solidFill>
              <a:srgbClr val="000000"/>
            </a:solidFill>
            <a:prstDash val="solid"/>
            <a:miter lim="400000"/>
            <a:headEnd type="triangle" w="lg" len="lg"/>
            <a:tailEnd type="triangle" w="lg" len="lg"/>
          </a:ln>
          <a:effectLst/>
          <a:sp3d/>
        </p:spPr>
        <p:style>
          <a:lnRef idx="0">
            <a:scrgbClr r="0" g="0" b="0"/>
          </a:lnRef>
          <a:fillRef idx="0">
            <a:scrgbClr r="0" g="0" b="0"/>
          </a:fillRef>
          <a:effectRef idx="0">
            <a:scrgbClr r="0" g="0" b="0"/>
          </a:effectRef>
          <a:fontRef idx="none"/>
        </p:style>
      </p:cxnSp>
      <p:sp>
        <p:nvSpPr>
          <p:cNvPr id="2" name="TextBox 1">
            <a:extLst>
              <a:ext uri="{FF2B5EF4-FFF2-40B4-BE49-F238E27FC236}">
                <a16:creationId xmlns:a16="http://schemas.microsoft.com/office/drawing/2014/main" id="{B5C59A3D-AE16-498A-970F-1D8B69FB431E}"/>
              </a:ext>
            </a:extLst>
          </p:cNvPr>
          <p:cNvSpPr txBox="1"/>
          <p:nvPr/>
        </p:nvSpPr>
        <p:spPr>
          <a:xfrm>
            <a:off x="2691618" y="931277"/>
            <a:ext cx="729367" cy="3616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defTabSz="309563" hangingPunct="0"/>
            <a:r>
              <a:rPr lang="en-GB" sz="1050" dirty="0">
                <a:solidFill>
                  <a:schemeClr val="accent6">
                    <a:lumMod val="50000"/>
                  </a:schemeClr>
                </a:solidFill>
                <a:latin typeface="Arial Regular"/>
              </a:rPr>
              <a:t>Issues </a:t>
            </a:r>
          </a:p>
          <a:p>
            <a:pPr algn="ctr" defTabSz="309563" hangingPunct="0"/>
            <a:r>
              <a:rPr lang="en-GB" sz="1050" dirty="0">
                <a:solidFill>
                  <a:schemeClr val="accent6">
                    <a:lumMod val="50000"/>
                  </a:schemeClr>
                </a:solidFill>
                <a:latin typeface="Arial Regular"/>
              </a:rPr>
              <a:t>Credentials</a:t>
            </a:r>
          </a:p>
        </p:txBody>
      </p:sp>
      <p:sp>
        <p:nvSpPr>
          <p:cNvPr id="14" name="TextBox 13">
            <a:extLst>
              <a:ext uri="{FF2B5EF4-FFF2-40B4-BE49-F238E27FC236}">
                <a16:creationId xmlns:a16="http://schemas.microsoft.com/office/drawing/2014/main" id="{D97051A5-7DDC-42D4-952D-A381DC12236C}"/>
              </a:ext>
            </a:extLst>
          </p:cNvPr>
          <p:cNvSpPr txBox="1"/>
          <p:nvPr/>
        </p:nvSpPr>
        <p:spPr>
          <a:xfrm>
            <a:off x="5931569" y="912810"/>
            <a:ext cx="729367" cy="3616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defTabSz="309563" hangingPunct="0"/>
            <a:r>
              <a:rPr lang="en-GB" sz="1050" dirty="0">
                <a:solidFill>
                  <a:schemeClr val="accent6">
                    <a:lumMod val="50000"/>
                  </a:schemeClr>
                </a:solidFill>
                <a:latin typeface="Arial Regular"/>
              </a:rPr>
              <a:t>Presents </a:t>
            </a:r>
          </a:p>
          <a:p>
            <a:pPr defTabSz="309563" hangingPunct="0"/>
            <a:r>
              <a:rPr lang="en-GB" sz="1050" dirty="0">
                <a:solidFill>
                  <a:schemeClr val="accent6">
                    <a:lumMod val="50000"/>
                  </a:schemeClr>
                </a:solidFill>
                <a:latin typeface="Arial Regular"/>
              </a:rPr>
              <a:t>Credentials</a:t>
            </a:r>
          </a:p>
        </p:txBody>
      </p:sp>
      <p:sp>
        <p:nvSpPr>
          <p:cNvPr id="22" name="Rectangle: Rounded Corners 21">
            <a:extLst>
              <a:ext uri="{FF2B5EF4-FFF2-40B4-BE49-F238E27FC236}">
                <a16:creationId xmlns:a16="http://schemas.microsoft.com/office/drawing/2014/main" id="{FE55CBAE-FE7F-4384-9576-2C73E10DAF23}"/>
              </a:ext>
            </a:extLst>
          </p:cNvPr>
          <p:cNvSpPr/>
          <p:nvPr/>
        </p:nvSpPr>
        <p:spPr>
          <a:xfrm>
            <a:off x="960422" y="2375777"/>
            <a:ext cx="7343933" cy="317748"/>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19050" tIns="19050" rIns="19050" bIns="19050" numCol="1" spcCol="38100" rtlCol="0" fromWordArt="0" anchor="ctr" anchorCtr="0" forceAA="0" compatLnSpc="1">
            <a:prstTxWarp prst="textNoShape">
              <a:avLst/>
            </a:prstTxWarp>
            <a:noAutofit/>
          </a:bodyPr>
          <a:lstStyle/>
          <a:p>
            <a:pPr algn="ctr"/>
            <a:r>
              <a:rPr lang="en-GB" sz="1500" dirty="0">
                <a:latin typeface="Arial Regular"/>
              </a:rPr>
              <a:t>Decentralized Identifiers (DIDs)</a:t>
            </a:r>
          </a:p>
        </p:txBody>
      </p:sp>
      <p:cxnSp>
        <p:nvCxnSpPr>
          <p:cNvPr id="24" name="Straight Arrow Connector 23">
            <a:extLst>
              <a:ext uri="{FF2B5EF4-FFF2-40B4-BE49-F238E27FC236}">
                <a16:creationId xmlns:a16="http://schemas.microsoft.com/office/drawing/2014/main" id="{B88C62BF-6162-4933-881A-634D3B09C9CB}"/>
              </a:ext>
            </a:extLst>
          </p:cNvPr>
          <p:cNvCxnSpPr>
            <a:cxnSpLocks/>
          </p:cNvCxnSpPr>
          <p:nvPr/>
        </p:nvCxnSpPr>
        <p:spPr>
          <a:xfrm flipV="1">
            <a:off x="4674840" y="1607459"/>
            <a:ext cx="0" cy="736427"/>
          </a:xfrm>
          <a:prstGeom prst="straightConnector1">
            <a:avLst/>
          </a:prstGeom>
          <a:noFill/>
          <a:ln w="25400" cap="flat">
            <a:solidFill>
              <a:srgbClr val="000000"/>
            </a:solidFill>
            <a:prstDash val="solid"/>
            <a:miter lim="400000"/>
            <a:headEnd type="triangle" w="lg" len="lg"/>
            <a:tailEnd type="triangle" w="lg" len="lg"/>
          </a:ln>
          <a:effectLst/>
          <a:sp3d/>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9E495502-9AA5-4027-A7BA-9B99A302040F}"/>
              </a:ext>
            </a:extLst>
          </p:cNvPr>
          <p:cNvCxnSpPr>
            <a:cxnSpLocks/>
          </p:cNvCxnSpPr>
          <p:nvPr/>
        </p:nvCxnSpPr>
        <p:spPr>
          <a:xfrm flipV="1">
            <a:off x="7690325" y="1601491"/>
            <a:ext cx="0" cy="736427"/>
          </a:xfrm>
          <a:prstGeom prst="straightConnector1">
            <a:avLst/>
          </a:prstGeom>
          <a:noFill/>
          <a:ln w="25400" cap="flat">
            <a:solidFill>
              <a:srgbClr val="000000"/>
            </a:solidFill>
            <a:prstDash val="solid"/>
            <a:miter lim="400000"/>
            <a:headEnd type="triangle" w="lg" len="lg"/>
            <a:tailEnd type="triangle" w="lg" len="lg"/>
          </a:ln>
          <a:effectLst/>
          <a:sp3d/>
        </p:spPr>
        <p:style>
          <a:lnRef idx="0">
            <a:scrgbClr r="0" g="0" b="0"/>
          </a:lnRef>
          <a:fillRef idx="0">
            <a:scrgbClr r="0" g="0" b="0"/>
          </a:fillRef>
          <a:effectRef idx="0">
            <a:scrgbClr r="0" g="0" b="0"/>
          </a:effectRef>
          <a:fontRef idx="none"/>
        </p:style>
      </p:cxnSp>
      <p:sp>
        <p:nvSpPr>
          <p:cNvPr id="26" name="Rectangle: Rounded Corners 25">
            <a:extLst>
              <a:ext uri="{FF2B5EF4-FFF2-40B4-BE49-F238E27FC236}">
                <a16:creationId xmlns:a16="http://schemas.microsoft.com/office/drawing/2014/main" id="{B41E15F8-E1B4-4941-A185-7C920A7E28A0}"/>
              </a:ext>
            </a:extLst>
          </p:cNvPr>
          <p:cNvSpPr/>
          <p:nvPr/>
        </p:nvSpPr>
        <p:spPr>
          <a:xfrm>
            <a:off x="960422" y="2822490"/>
            <a:ext cx="7343933" cy="317748"/>
          </a:xfrm>
          <a:prstGeom prst="roundRect">
            <a:avLst/>
          </a:prstGeom>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19050" tIns="19050" rIns="19050" bIns="19050" numCol="1" spcCol="38100" rtlCol="0" fromWordArt="0" anchor="ctr" anchorCtr="0" forceAA="0" compatLnSpc="1">
            <a:prstTxWarp prst="textNoShape">
              <a:avLst/>
            </a:prstTxWarp>
            <a:noAutofit/>
          </a:bodyPr>
          <a:lstStyle/>
          <a:p>
            <a:pPr algn="ctr"/>
            <a:r>
              <a:rPr lang="en-GB" sz="1500" dirty="0">
                <a:solidFill>
                  <a:schemeClr val="dk1"/>
                </a:solidFill>
                <a:latin typeface="Arial Regular"/>
              </a:rPr>
              <a:t>Public Permissioned Blockchain</a:t>
            </a:r>
          </a:p>
        </p:txBody>
      </p:sp>
      <p:sp>
        <p:nvSpPr>
          <p:cNvPr id="27" name="TextBox 26">
            <a:extLst>
              <a:ext uri="{FF2B5EF4-FFF2-40B4-BE49-F238E27FC236}">
                <a16:creationId xmlns:a16="http://schemas.microsoft.com/office/drawing/2014/main" id="{9CC94A06-C920-47D5-83F5-F62F243B457C}"/>
              </a:ext>
            </a:extLst>
          </p:cNvPr>
          <p:cNvSpPr txBox="1"/>
          <p:nvPr/>
        </p:nvSpPr>
        <p:spPr>
          <a:xfrm>
            <a:off x="753175" y="1788885"/>
            <a:ext cx="729367" cy="3616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hangingPunct="0"/>
            <a:r>
              <a:rPr lang="en-GB" sz="1050" dirty="0">
                <a:solidFill>
                  <a:schemeClr val="accent6">
                    <a:lumMod val="50000"/>
                  </a:schemeClr>
                </a:solidFill>
                <a:latin typeface="Arial Regular"/>
              </a:rPr>
              <a:t>Signs </a:t>
            </a:r>
          </a:p>
          <a:p>
            <a:pPr algn="ctr" defTabSz="309563" hangingPunct="0"/>
            <a:r>
              <a:rPr lang="en-GB" sz="1050" dirty="0">
                <a:solidFill>
                  <a:schemeClr val="accent6">
                    <a:lumMod val="50000"/>
                  </a:schemeClr>
                </a:solidFill>
                <a:latin typeface="Arial Regular"/>
              </a:rPr>
              <a:t>Credentials</a:t>
            </a:r>
          </a:p>
        </p:txBody>
      </p:sp>
      <p:sp>
        <p:nvSpPr>
          <p:cNvPr id="29" name="TextBox 28">
            <a:extLst>
              <a:ext uri="{FF2B5EF4-FFF2-40B4-BE49-F238E27FC236}">
                <a16:creationId xmlns:a16="http://schemas.microsoft.com/office/drawing/2014/main" id="{2D673D71-6D26-4A00-BF98-C4D1BE788103}"/>
              </a:ext>
            </a:extLst>
          </p:cNvPr>
          <p:cNvSpPr txBox="1"/>
          <p:nvPr/>
        </p:nvSpPr>
        <p:spPr>
          <a:xfrm>
            <a:off x="3671797" y="1804696"/>
            <a:ext cx="865622" cy="3616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hangingPunct="0"/>
            <a:r>
              <a:rPr lang="en-GB" sz="1050" dirty="0">
                <a:solidFill>
                  <a:schemeClr val="accent6">
                    <a:lumMod val="50000"/>
                  </a:schemeClr>
                </a:solidFill>
                <a:latin typeface="Arial Regular"/>
              </a:rPr>
              <a:t>Countersigns </a:t>
            </a:r>
          </a:p>
          <a:p>
            <a:pPr algn="ctr" defTabSz="309563" hangingPunct="0"/>
            <a:r>
              <a:rPr lang="en-GB" sz="1050" dirty="0">
                <a:solidFill>
                  <a:schemeClr val="accent6">
                    <a:lumMod val="50000"/>
                  </a:schemeClr>
                </a:solidFill>
                <a:latin typeface="Arial Regular"/>
              </a:rPr>
              <a:t>Credentials</a:t>
            </a:r>
          </a:p>
        </p:txBody>
      </p:sp>
      <p:sp>
        <p:nvSpPr>
          <p:cNvPr id="30" name="TextBox 29">
            <a:extLst>
              <a:ext uri="{FF2B5EF4-FFF2-40B4-BE49-F238E27FC236}">
                <a16:creationId xmlns:a16="http://schemas.microsoft.com/office/drawing/2014/main" id="{7ADA7227-185B-4F57-92D2-E7851954B18B}"/>
              </a:ext>
            </a:extLst>
          </p:cNvPr>
          <p:cNvSpPr txBox="1"/>
          <p:nvPr/>
        </p:nvSpPr>
        <p:spPr>
          <a:xfrm>
            <a:off x="6823623" y="1800820"/>
            <a:ext cx="682880" cy="3616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hangingPunct="0"/>
            <a:r>
              <a:rPr lang="en-GB" sz="1050" dirty="0">
                <a:solidFill>
                  <a:schemeClr val="accent6">
                    <a:lumMod val="50000"/>
                  </a:schemeClr>
                </a:solidFill>
                <a:latin typeface="Arial Regular"/>
              </a:rPr>
              <a:t>Verifies </a:t>
            </a:r>
          </a:p>
          <a:p>
            <a:pPr algn="ctr" defTabSz="309563" hangingPunct="0"/>
            <a:r>
              <a:rPr lang="en-GB" sz="1050" dirty="0">
                <a:solidFill>
                  <a:schemeClr val="accent6">
                    <a:lumMod val="50000"/>
                  </a:schemeClr>
                </a:solidFill>
                <a:latin typeface="Arial Regular"/>
              </a:rPr>
              <a:t>Signatures</a:t>
            </a:r>
          </a:p>
        </p:txBody>
      </p:sp>
      <p:sp>
        <p:nvSpPr>
          <p:cNvPr id="31" name="Text Placeholder 2">
            <a:extLst>
              <a:ext uri="{FF2B5EF4-FFF2-40B4-BE49-F238E27FC236}">
                <a16:creationId xmlns:a16="http://schemas.microsoft.com/office/drawing/2014/main" id="{0B292FDD-96C5-4239-B54B-8B55D98D1D95}"/>
              </a:ext>
            </a:extLst>
          </p:cNvPr>
          <p:cNvSpPr txBox="1">
            <a:spLocks/>
          </p:cNvSpPr>
          <p:nvPr/>
        </p:nvSpPr>
        <p:spPr>
          <a:xfrm>
            <a:off x="257176" y="229280"/>
            <a:ext cx="8560488" cy="407804"/>
          </a:xfrm>
          <a:prstGeom prst="rect">
            <a:avLst/>
          </a:prstGeom>
          <a:ln w="12700">
            <a:miter lim="400000"/>
          </a:ln>
          <a:extLst>
            <a:ext uri="{C572A759-6A51-4108-AA02-DFA0A04FC94B}">
              <ma14:wrappingTextBoxFlag xmlns:ma14="http://schemas.microsoft.com/office/mac/drawingml/2011/main" xmlns="" val="1"/>
            </a:ext>
          </a:extLst>
        </p:spPr>
        <p:txBody>
          <a:bodyPr wrap="square" lIns="19050" tIns="19050" rIns="19050" bIns="19050" anchor="t">
            <a:spAutoFit/>
          </a:bodyPr>
          <a:lstStyle>
            <a:lvl1pPr marL="0" marR="0" indent="0" algn="l" defTabSz="825500" rtl="0" latinLnBrk="0">
              <a:lnSpc>
                <a:spcPct val="100000"/>
              </a:lnSpc>
              <a:spcBef>
                <a:spcPts val="0"/>
              </a:spcBef>
              <a:spcAft>
                <a:spcPts val="0"/>
              </a:spcAft>
              <a:buClrTx/>
              <a:buSzTx/>
              <a:buFontTx/>
              <a:buNone/>
              <a:tabLst/>
              <a:defRPr sz="5600" b="1" i="0" u="none" strike="noStrike" cap="none" spc="0" baseline="0">
                <a:ln>
                  <a:noFill/>
                </a:ln>
                <a:solidFill>
                  <a:srgbClr val="000000"/>
                </a:solidFill>
                <a:uFillTx/>
                <a:latin typeface="IBM Plex Sans" charset="0"/>
                <a:ea typeface="IBM Plex Sans" charset="0"/>
                <a:cs typeface="IBM Plex Sans" charset="0"/>
                <a:sym typeface="Helvetica Light"/>
              </a:defRPr>
            </a:lvl1pPr>
            <a:lvl2pPr marL="0" marR="0" indent="2286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9pPr>
          </a:lstStyle>
          <a:p>
            <a:r>
              <a:rPr lang="en-US" sz="2400" b="0" dirty="0">
                <a:solidFill>
                  <a:srgbClr val="0064FF"/>
                </a:solidFill>
                <a:latin typeface="Arial"/>
                <a:ea typeface="+mn-ea"/>
                <a:cs typeface="Arial"/>
              </a:rPr>
              <a:t>Decentralized Identity</a:t>
            </a:r>
          </a:p>
        </p:txBody>
      </p:sp>
      <p:sp>
        <p:nvSpPr>
          <p:cNvPr id="32" name="Rectangle: Rounded Corners 15">
            <a:extLst>
              <a:ext uri="{FF2B5EF4-FFF2-40B4-BE49-F238E27FC236}">
                <a16:creationId xmlns:a16="http://schemas.microsoft.com/office/drawing/2014/main" id="{2A344643-A85C-324F-B782-0933C68167DA}"/>
              </a:ext>
            </a:extLst>
          </p:cNvPr>
          <p:cNvSpPr/>
          <p:nvPr/>
        </p:nvSpPr>
        <p:spPr>
          <a:xfrm>
            <a:off x="18870120" y="2763618"/>
            <a:ext cx="3274827" cy="1531935"/>
          </a:xfrm>
          <a:prstGeom prst="roundRect">
            <a:avLst/>
          </a:prstGeom>
          <a:ln>
            <a:noFill/>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r>
              <a:rPr lang="en-GB" sz="4000" dirty="0">
                <a:latin typeface="IBM Plex Sans" charset="0"/>
              </a:rPr>
              <a:t>Verifier</a:t>
            </a:r>
            <a:endParaRPr lang="en-GB" sz="2400" i="1" dirty="0">
              <a:latin typeface="IBM Plex Sans" charset="0"/>
            </a:endParaRPr>
          </a:p>
          <a:p>
            <a:r>
              <a:rPr lang="en-GB" sz="2400" i="1" dirty="0">
                <a:latin typeface="IBM Plex Sans" charset="0"/>
              </a:rPr>
              <a:t>Requests, Verifies</a:t>
            </a:r>
          </a:p>
        </p:txBody>
      </p:sp>
      <p:sp>
        <p:nvSpPr>
          <p:cNvPr id="33" name="Rectangle: Rounded Corners 15">
            <a:extLst>
              <a:ext uri="{FF2B5EF4-FFF2-40B4-BE49-F238E27FC236}">
                <a16:creationId xmlns:a16="http://schemas.microsoft.com/office/drawing/2014/main" id="{2CF25EF0-8117-9448-AD14-CFAD225EA627}"/>
              </a:ext>
            </a:extLst>
          </p:cNvPr>
          <p:cNvSpPr/>
          <p:nvPr/>
        </p:nvSpPr>
        <p:spPr>
          <a:xfrm>
            <a:off x="19022520" y="2916018"/>
            <a:ext cx="3274827" cy="1531935"/>
          </a:xfrm>
          <a:prstGeom prst="roundRect">
            <a:avLst/>
          </a:prstGeom>
          <a:ln>
            <a:noFill/>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r>
              <a:rPr lang="en-GB" sz="4000" dirty="0">
                <a:latin typeface="IBM Plex Sans" charset="0"/>
              </a:rPr>
              <a:t>Verifier</a:t>
            </a:r>
            <a:endParaRPr lang="en-GB" sz="2400" i="1" dirty="0">
              <a:latin typeface="IBM Plex Sans" charset="0"/>
            </a:endParaRPr>
          </a:p>
          <a:p>
            <a:r>
              <a:rPr lang="en-GB" sz="2400" i="1" dirty="0">
                <a:latin typeface="IBM Plex Sans" charset="0"/>
              </a:rPr>
              <a:t>Requests, Verifies</a:t>
            </a:r>
          </a:p>
        </p:txBody>
      </p:sp>
      <p:sp>
        <p:nvSpPr>
          <p:cNvPr id="34" name="Rectangle: Rounded Corners 15">
            <a:extLst>
              <a:ext uri="{FF2B5EF4-FFF2-40B4-BE49-F238E27FC236}">
                <a16:creationId xmlns:a16="http://schemas.microsoft.com/office/drawing/2014/main" id="{F12AFA48-1218-8141-80B7-EB0AC0BE7B2F}"/>
              </a:ext>
            </a:extLst>
          </p:cNvPr>
          <p:cNvSpPr/>
          <p:nvPr/>
        </p:nvSpPr>
        <p:spPr>
          <a:xfrm>
            <a:off x="19174920" y="3068418"/>
            <a:ext cx="3274827" cy="1531935"/>
          </a:xfrm>
          <a:prstGeom prst="roundRect">
            <a:avLst/>
          </a:prstGeom>
          <a:ln>
            <a:noFill/>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r>
              <a:rPr lang="en-GB" sz="4000" dirty="0">
                <a:latin typeface="IBM Plex Sans" charset="0"/>
              </a:rPr>
              <a:t>Verifier</a:t>
            </a:r>
            <a:endParaRPr lang="en-GB" sz="2400" i="1" dirty="0">
              <a:latin typeface="IBM Plex Sans" charset="0"/>
            </a:endParaRPr>
          </a:p>
          <a:p>
            <a:r>
              <a:rPr lang="en-GB" sz="2400" i="1" dirty="0">
                <a:latin typeface="IBM Plex Sans" charset="0"/>
              </a:rPr>
              <a:t>Requests, </a:t>
            </a:r>
            <a:r>
              <a:rPr lang="en-GB" sz="2400" i="1" dirty="0" err="1">
                <a:latin typeface="IBM Plex Sans" charset="0"/>
              </a:rPr>
              <a:t>Verifiesv</a:t>
            </a:r>
            <a:endParaRPr lang="en-GB" sz="2400" i="1" dirty="0">
              <a:latin typeface="IBM Plex Sans" charset="0"/>
            </a:endParaRPr>
          </a:p>
        </p:txBody>
      </p:sp>
      <p:sp>
        <p:nvSpPr>
          <p:cNvPr id="36" name="Rectangle: Rounded Corners 15">
            <a:extLst>
              <a:ext uri="{FF2B5EF4-FFF2-40B4-BE49-F238E27FC236}">
                <a16:creationId xmlns:a16="http://schemas.microsoft.com/office/drawing/2014/main" id="{03F66A6E-30AE-AB49-BC07-0280D4FA18D2}"/>
              </a:ext>
            </a:extLst>
          </p:cNvPr>
          <p:cNvSpPr/>
          <p:nvPr/>
        </p:nvSpPr>
        <p:spPr>
          <a:xfrm>
            <a:off x="19327320" y="3220818"/>
            <a:ext cx="3274827" cy="1531935"/>
          </a:xfrm>
          <a:prstGeom prst="roundRect">
            <a:avLst/>
          </a:prstGeom>
          <a:ln>
            <a:noFill/>
          </a:ln>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r>
              <a:rPr lang="en-GB" sz="4000" dirty="0">
                <a:latin typeface="IBM Plex Sans" charset="0"/>
              </a:rPr>
              <a:t>Verifier</a:t>
            </a:r>
            <a:endParaRPr lang="en-GB" sz="2400" i="1" dirty="0">
              <a:latin typeface="IBM Plex Sans" charset="0"/>
            </a:endParaRPr>
          </a:p>
          <a:p>
            <a:r>
              <a:rPr lang="en-GB" sz="2400" i="1" dirty="0">
                <a:latin typeface="IBM Plex Sans" charset="0"/>
              </a:rPr>
              <a:t>Requests, </a:t>
            </a:r>
            <a:r>
              <a:rPr lang="en-GB" sz="2400" i="1" dirty="0" err="1">
                <a:latin typeface="IBM Plex Sans" charset="0"/>
              </a:rPr>
              <a:t>Verifiesv</a:t>
            </a:r>
            <a:endParaRPr lang="en-GB" sz="2400" i="1" dirty="0">
              <a:latin typeface="IBM Plex Sans" charset="0"/>
            </a:endParaRPr>
          </a:p>
        </p:txBody>
      </p:sp>
    </p:spTree>
    <p:extLst>
      <p:ext uri="{BB962C8B-B14F-4D97-AF65-F5344CB8AC3E}">
        <p14:creationId xmlns:p14="http://schemas.microsoft.com/office/powerpoint/2010/main" val="274181680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37018DF-0601-4061-80BC-BBD79BC2F93C}"/>
              </a:ext>
            </a:extLst>
          </p:cNvPr>
          <p:cNvPicPr>
            <a:picLocks noChangeAspect="1"/>
          </p:cNvPicPr>
          <p:nvPr/>
        </p:nvPicPr>
        <p:blipFill>
          <a:blip r:embed="rId3"/>
          <a:stretch>
            <a:fillRect/>
          </a:stretch>
        </p:blipFill>
        <p:spPr>
          <a:xfrm>
            <a:off x="7343853" y="1012333"/>
            <a:ext cx="692944" cy="667941"/>
          </a:xfrm>
          <a:prstGeom prst="rect">
            <a:avLst/>
          </a:prstGeom>
        </p:spPr>
      </p:pic>
      <p:pic>
        <p:nvPicPr>
          <p:cNvPr id="9" name="Picture 8">
            <a:extLst>
              <a:ext uri="{FF2B5EF4-FFF2-40B4-BE49-F238E27FC236}">
                <a16:creationId xmlns:a16="http://schemas.microsoft.com/office/drawing/2014/main" id="{99486188-1D18-4071-9803-E2BB6A4FFF66}"/>
              </a:ext>
            </a:extLst>
          </p:cNvPr>
          <p:cNvPicPr>
            <a:picLocks noChangeAspect="1"/>
          </p:cNvPicPr>
          <p:nvPr/>
        </p:nvPicPr>
        <p:blipFill>
          <a:blip r:embed="rId4"/>
          <a:stretch>
            <a:fillRect/>
          </a:stretch>
        </p:blipFill>
        <p:spPr>
          <a:xfrm>
            <a:off x="1313706" y="1059482"/>
            <a:ext cx="521494" cy="539353"/>
          </a:xfrm>
          <a:prstGeom prst="rect">
            <a:avLst/>
          </a:prstGeom>
        </p:spPr>
      </p:pic>
      <p:pic>
        <p:nvPicPr>
          <p:cNvPr id="7" name="Picture 6">
            <a:extLst>
              <a:ext uri="{FF2B5EF4-FFF2-40B4-BE49-F238E27FC236}">
                <a16:creationId xmlns:a16="http://schemas.microsoft.com/office/drawing/2014/main" id="{557B5FB2-B5F7-4DA7-9DA4-3405D5F1251A}"/>
              </a:ext>
            </a:extLst>
          </p:cNvPr>
          <p:cNvPicPr>
            <a:picLocks noChangeAspect="1"/>
          </p:cNvPicPr>
          <p:nvPr/>
        </p:nvPicPr>
        <p:blipFill>
          <a:blip r:embed="rId5"/>
          <a:stretch>
            <a:fillRect/>
          </a:stretch>
        </p:blipFill>
        <p:spPr>
          <a:xfrm>
            <a:off x="4411057" y="1033869"/>
            <a:ext cx="517922" cy="575072"/>
          </a:xfrm>
          <a:prstGeom prst="rect">
            <a:avLst/>
          </a:prstGeom>
        </p:spPr>
      </p:pic>
      <p:sp>
        <p:nvSpPr>
          <p:cNvPr id="19" name="Slide Number Placeholder 1"/>
          <p:cNvSpPr txBox="1">
            <a:spLocks/>
          </p:cNvSpPr>
          <p:nvPr/>
        </p:nvSpPr>
        <p:spPr>
          <a:xfrm>
            <a:off x="7010400" y="4847712"/>
            <a:ext cx="2133600" cy="273844"/>
          </a:xfrm>
          <a:prstGeom prst="rect">
            <a:avLst/>
          </a:prstGeom>
        </p:spPr>
        <p:txBody>
          <a:bodyPr vert="horz" lIns="91438" tIns="45719" rIns="91438" bIns="45719" rtlCol="0" anchor="ctr"/>
          <a:lstStyle>
            <a:defPPr>
              <a:defRPr lang="en-US"/>
            </a:defPPr>
            <a:lvl1pPr marL="0" algn="r" defTabSz="457200" rtl="0" eaLnBrk="1" latinLnBrk="0" hangingPunct="1">
              <a:defRPr sz="1200" kern="1200">
                <a:solidFill>
                  <a:schemeClr val="tx1">
                    <a:tint val="75000"/>
                  </a:schemeClr>
                </a:solidFill>
                <a:latin typeface="IBM Plex Sans" charset="0"/>
                <a:ea typeface="IBM Plex Sans" charset="0"/>
                <a:cs typeface="IBM Plex Sans"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8BF69C1-739F-1B47-B5E3-FA651BCAB105}" type="slidenum">
              <a:rPr lang="en-US" sz="788">
                <a:latin typeface="Arial Regular"/>
                <a:cs typeface="IBM Plex Sans"/>
              </a:rPr>
              <a:pPr/>
              <a:t>33</a:t>
            </a:fld>
            <a:endParaRPr lang="en-US" sz="788" dirty="0">
              <a:latin typeface="Arial Regular"/>
              <a:cs typeface="IBM Plex Sans"/>
            </a:endParaRPr>
          </a:p>
        </p:txBody>
      </p:sp>
      <p:cxnSp>
        <p:nvCxnSpPr>
          <p:cNvPr id="21" name="Straight Arrow Connector 20">
            <a:extLst>
              <a:ext uri="{FF2B5EF4-FFF2-40B4-BE49-F238E27FC236}">
                <a16:creationId xmlns:a16="http://schemas.microsoft.com/office/drawing/2014/main" id="{06B242C4-5146-4EC9-BAD7-562C5FD7E8CC}"/>
              </a:ext>
            </a:extLst>
          </p:cNvPr>
          <p:cNvCxnSpPr>
            <a:cxnSpLocks/>
          </p:cNvCxnSpPr>
          <p:nvPr/>
        </p:nvCxnSpPr>
        <p:spPr>
          <a:xfrm>
            <a:off x="2270523" y="1908945"/>
            <a:ext cx="1628966" cy="0"/>
          </a:xfrm>
          <a:prstGeom prst="straightConnector1">
            <a:avLst/>
          </a:prstGeom>
          <a:noFill/>
          <a:ln w="25400" cap="flat">
            <a:solidFill>
              <a:srgbClr val="000000"/>
            </a:solidFill>
            <a:prstDash val="solid"/>
            <a:miter lim="400000"/>
            <a:headEnd w="med" len="lg"/>
            <a:tailEnd type="triangle" w="lg" len="lg"/>
          </a:ln>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3D25FA92-B20D-4431-8232-27B2AF70EAA9}"/>
              </a:ext>
            </a:extLst>
          </p:cNvPr>
          <p:cNvCxnSpPr>
            <a:cxnSpLocks/>
          </p:cNvCxnSpPr>
          <p:nvPr/>
        </p:nvCxnSpPr>
        <p:spPr>
          <a:xfrm>
            <a:off x="5464471" y="1913702"/>
            <a:ext cx="1545929" cy="0"/>
          </a:xfrm>
          <a:prstGeom prst="straightConnector1">
            <a:avLst/>
          </a:prstGeom>
          <a:noFill/>
          <a:ln w="25400" cap="flat">
            <a:solidFill>
              <a:srgbClr val="000000"/>
            </a:solidFill>
            <a:prstDash val="solid"/>
            <a:miter lim="400000"/>
            <a:headEnd w="med" len="lg"/>
            <a:tailEnd type="triangle" w="lg" len="lg"/>
          </a:ln>
          <a:effectLst/>
          <a:sp3d/>
        </p:spPr>
        <p:style>
          <a:lnRef idx="0">
            <a:scrgbClr r="0" g="0" b="0"/>
          </a:lnRef>
          <a:fillRef idx="0">
            <a:scrgbClr r="0" g="0" b="0"/>
          </a:fillRef>
          <a:effectRef idx="0">
            <a:scrgbClr r="0" g="0" b="0"/>
          </a:effectRef>
          <a:fontRef idx="none"/>
        </p:style>
      </p:cxnSp>
      <p:sp>
        <p:nvSpPr>
          <p:cNvPr id="2" name="TextBox 1">
            <a:extLst>
              <a:ext uri="{FF2B5EF4-FFF2-40B4-BE49-F238E27FC236}">
                <a16:creationId xmlns:a16="http://schemas.microsoft.com/office/drawing/2014/main" id="{B5C59A3D-AE16-498A-970F-1D8B69FB431E}"/>
              </a:ext>
            </a:extLst>
          </p:cNvPr>
          <p:cNvSpPr txBox="1"/>
          <p:nvPr/>
        </p:nvSpPr>
        <p:spPr>
          <a:xfrm>
            <a:off x="2691617" y="1521384"/>
            <a:ext cx="729367" cy="3616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defTabSz="309563" hangingPunct="0"/>
            <a:r>
              <a:rPr lang="en-GB" sz="1050" dirty="0">
                <a:solidFill>
                  <a:schemeClr val="accent6">
                    <a:lumMod val="50000"/>
                  </a:schemeClr>
                </a:solidFill>
                <a:latin typeface="Arial Regular"/>
              </a:rPr>
              <a:t>Issues </a:t>
            </a:r>
          </a:p>
          <a:p>
            <a:r>
              <a:rPr lang="en-GB" sz="1050" dirty="0">
                <a:solidFill>
                  <a:schemeClr val="accent6">
                    <a:lumMod val="50000"/>
                  </a:schemeClr>
                </a:solidFill>
                <a:latin typeface="Arial Regular"/>
              </a:rPr>
              <a:t>Credentials</a:t>
            </a:r>
          </a:p>
        </p:txBody>
      </p:sp>
      <p:sp>
        <p:nvSpPr>
          <p:cNvPr id="14" name="TextBox 13">
            <a:extLst>
              <a:ext uri="{FF2B5EF4-FFF2-40B4-BE49-F238E27FC236}">
                <a16:creationId xmlns:a16="http://schemas.microsoft.com/office/drawing/2014/main" id="{D97051A5-7DDC-42D4-952D-A381DC12236C}"/>
              </a:ext>
            </a:extLst>
          </p:cNvPr>
          <p:cNvSpPr txBox="1"/>
          <p:nvPr/>
        </p:nvSpPr>
        <p:spPr>
          <a:xfrm>
            <a:off x="5931569" y="1502917"/>
            <a:ext cx="729367" cy="3616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defTabSz="309563" hangingPunct="0"/>
            <a:r>
              <a:rPr lang="en-GB" sz="1050" dirty="0">
                <a:solidFill>
                  <a:schemeClr val="accent6">
                    <a:lumMod val="50000"/>
                  </a:schemeClr>
                </a:solidFill>
                <a:latin typeface="Arial Regular"/>
              </a:rPr>
              <a:t>Presents </a:t>
            </a:r>
          </a:p>
          <a:p>
            <a:r>
              <a:rPr lang="en-GB" sz="1050" dirty="0">
                <a:solidFill>
                  <a:schemeClr val="accent6">
                    <a:lumMod val="50000"/>
                  </a:schemeClr>
                </a:solidFill>
                <a:latin typeface="Arial Regular"/>
              </a:rPr>
              <a:t>Credentials</a:t>
            </a:r>
          </a:p>
        </p:txBody>
      </p:sp>
      <p:pic>
        <p:nvPicPr>
          <p:cNvPr id="10" name="Picture 9">
            <a:extLst>
              <a:ext uri="{FF2B5EF4-FFF2-40B4-BE49-F238E27FC236}">
                <a16:creationId xmlns:a16="http://schemas.microsoft.com/office/drawing/2014/main" id="{29C115D1-1F35-4C3F-9A9E-72576F27E6BC}"/>
              </a:ext>
            </a:extLst>
          </p:cNvPr>
          <p:cNvPicPr>
            <a:picLocks noChangeAspect="1"/>
          </p:cNvPicPr>
          <p:nvPr/>
        </p:nvPicPr>
        <p:blipFill>
          <a:blip r:embed="rId6"/>
          <a:stretch>
            <a:fillRect/>
          </a:stretch>
        </p:blipFill>
        <p:spPr>
          <a:xfrm>
            <a:off x="6225613" y="1971597"/>
            <a:ext cx="314325" cy="392906"/>
          </a:xfrm>
          <a:prstGeom prst="rect">
            <a:avLst/>
          </a:prstGeom>
        </p:spPr>
      </p:pic>
      <p:pic>
        <p:nvPicPr>
          <p:cNvPr id="11" name="Picture 10">
            <a:extLst>
              <a:ext uri="{FF2B5EF4-FFF2-40B4-BE49-F238E27FC236}">
                <a16:creationId xmlns:a16="http://schemas.microsoft.com/office/drawing/2014/main" id="{04C4A113-04C2-4280-9946-37185E166AFF}"/>
              </a:ext>
            </a:extLst>
          </p:cNvPr>
          <p:cNvPicPr>
            <a:picLocks noChangeAspect="1"/>
          </p:cNvPicPr>
          <p:nvPr/>
        </p:nvPicPr>
        <p:blipFill>
          <a:blip r:embed="rId7"/>
          <a:stretch>
            <a:fillRect/>
          </a:stretch>
        </p:blipFill>
        <p:spPr>
          <a:xfrm>
            <a:off x="2890108" y="1952053"/>
            <a:ext cx="332184" cy="392906"/>
          </a:xfrm>
          <a:prstGeom prst="rect">
            <a:avLst/>
          </a:prstGeom>
        </p:spPr>
      </p:pic>
      <p:sp>
        <p:nvSpPr>
          <p:cNvPr id="31" name="Speech Bubble: Oval 30">
            <a:extLst>
              <a:ext uri="{FF2B5EF4-FFF2-40B4-BE49-F238E27FC236}">
                <a16:creationId xmlns:a16="http://schemas.microsoft.com/office/drawing/2014/main" id="{C6A2EE3C-AAA9-4DD5-926E-4524267E418D}"/>
              </a:ext>
            </a:extLst>
          </p:cNvPr>
          <p:cNvSpPr/>
          <p:nvPr/>
        </p:nvSpPr>
        <p:spPr>
          <a:xfrm>
            <a:off x="5357514" y="385924"/>
            <a:ext cx="971751" cy="863363"/>
          </a:xfrm>
          <a:prstGeom prst="wedgeEllipseCallout">
            <a:avLst>
              <a:gd name="adj1" fmla="val -98675"/>
              <a:gd name="adj2" fmla="val 50906"/>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9050" tIns="19050" rIns="19050" bIns="19050" numCol="1" spcCol="38100" rtlCol="0" anchor="ctr">
            <a:noAutofit/>
          </a:bodyPr>
          <a:lstStyle/>
          <a:p>
            <a:pPr algn="ctr" defTabSz="309563" hangingPunct="0"/>
            <a:r>
              <a:rPr lang="en-GB" sz="1500" dirty="0">
                <a:solidFill>
                  <a:schemeClr val="dk1"/>
                </a:solidFill>
                <a:latin typeface="Arial Regular"/>
              </a:rPr>
              <a:t>I’m a Doctor</a:t>
            </a:r>
          </a:p>
        </p:txBody>
      </p:sp>
      <p:pic>
        <p:nvPicPr>
          <p:cNvPr id="33" name="Picture 32">
            <a:extLst>
              <a:ext uri="{FF2B5EF4-FFF2-40B4-BE49-F238E27FC236}">
                <a16:creationId xmlns:a16="http://schemas.microsoft.com/office/drawing/2014/main" id="{D9901BF0-2FBC-4202-9DED-B8F95822F66C}"/>
              </a:ext>
            </a:extLst>
          </p:cNvPr>
          <p:cNvPicPr>
            <a:picLocks noChangeAspect="1"/>
          </p:cNvPicPr>
          <p:nvPr/>
        </p:nvPicPr>
        <p:blipFill>
          <a:blip r:embed="rId8"/>
          <a:stretch>
            <a:fillRect/>
          </a:stretch>
        </p:blipFill>
        <p:spPr>
          <a:xfrm>
            <a:off x="7068260" y="2944104"/>
            <a:ext cx="275593" cy="266890"/>
          </a:xfrm>
          <a:prstGeom prst="rect">
            <a:avLst/>
          </a:prstGeom>
        </p:spPr>
      </p:pic>
      <p:sp>
        <p:nvSpPr>
          <p:cNvPr id="30" name="Text Placeholder 2">
            <a:extLst>
              <a:ext uri="{FF2B5EF4-FFF2-40B4-BE49-F238E27FC236}">
                <a16:creationId xmlns:a16="http://schemas.microsoft.com/office/drawing/2014/main" id="{4515F40A-A877-4C19-A0F0-C4FCE1178A73}"/>
              </a:ext>
            </a:extLst>
          </p:cNvPr>
          <p:cNvSpPr txBox="1">
            <a:spLocks/>
          </p:cNvSpPr>
          <p:nvPr/>
        </p:nvSpPr>
        <p:spPr>
          <a:xfrm>
            <a:off x="257175" y="402130"/>
            <a:ext cx="8560488" cy="407804"/>
          </a:xfrm>
          <a:prstGeom prst="rect">
            <a:avLst/>
          </a:prstGeom>
          <a:ln w="12700">
            <a:miter lim="400000"/>
          </a:ln>
          <a:extLst>
            <a:ext uri="{C572A759-6A51-4108-AA02-DFA0A04FC94B}">
              <ma14:wrappingTextBoxFlag xmlns:ma14="http://schemas.microsoft.com/office/mac/drawingml/2011/main" xmlns="" val="1"/>
            </a:ext>
          </a:extLst>
        </p:spPr>
        <p:txBody>
          <a:bodyPr wrap="square" lIns="19050" tIns="19050" rIns="19050" bIns="19050" anchor="t">
            <a:spAutoFit/>
          </a:bodyPr>
          <a:lstStyle>
            <a:lvl1pPr marL="0" marR="0" indent="0" algn="l" defTabSz="825500" rtl="0" latinLnBrk="0">
              <a:lnSpc>
                <a:spcPct val="100000"/>
              </a:lnSpc>
              <a:spcBef>
                <a:spcPts val="0"/>
              </a:spcBef>
              <a:spcAft>
                <a:spcPts val="0"/>
              </a:spcAft>
              <a:buClrTx/>
              <a:buSzTx/>
              <a:buFontTx/>
              <a:buNone/>
              <a:tabLst/>
              <a:defRPr sz="5600" b="1" i="0" u="none" strike="noStrike" cap="none" spc="0" baseline="0">
                <a:ln>
                  <a:noFill/>
                </a:ln>
                <a:solidFill>
                  <a:srgbClr val="000000"/>
                </a:solidFill>
                <a:uFillTx/>
                <a:latin typeface="IBM Plex Sans" charset="0"/>
                <a:ea typeface="IBM Plex Sans" charset="0"/>
                <a:cs typeface="IBM Plex Sans" charset="0"/>
                <a:sym typeface="Helvetica Light"/>
              </a:defRPr>
            </a:lvl1pPr>
            <a:lvl2pPr marL="0" marR="0" indent="2286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9pPr>
          </a:lstStyle>
          <a:p>
            <a:r>
              <a:rPr lang="en-US" sz="2400" b="0" dirty="0">
                <a:solidFill>
                  <a:srgbClr val="0064FF"/>
                </a:solidFill>
                <a:latin typeface="Arial"/>
                <a:ea typeface="+mn-ea"/>
                <a:cs typeface="Arial"/>
              </a:rPr>
              <a:t>Verifiable Credentials</a:t>
            </a:r>
          </a:p>
        </p:txBody>
      </p:sp>
      <p:cxnSp>
        <p:nvCxnSpPr>
          <p:cNvPr id="37" name="Straight Arrow Connector 36">
            <a:extLst>
              <a:ext uri="{FF2B5EF4-FFF2-40B4-BE49-F238E27FC236}">
                <a16:creationId xmlns:a16="http://schemas.microsoft.com/office/drawing/2014/main" id="{56FCE185-009C-B543-9B24-5D3E44258E33}"/>
              </a:ext>
            </a:extLst>
          </p:cNvPr>
          <p:cNvCxnSpPr>
            <a:cxnSpLocks/>
          </p:cNvCxnSpPr>
          <p:nvPr/>
        </p:nvCxnSpPr>
        <p:spPr>
          <a:xfrm flipH="1" flipV="1">
            <a:off x="1574453" y="2165674"/>
            <a:ext cx="2" cy="1595204"/>
          </a:xfrm>
          <a:prstGeom prst="straightConnector1">
            <a:avLst/>
          </a:prstGeom>
          <a:noFill/>
          <a:ln w="25400" cap="flat">
            <a:solidFill>
              <a:srgbClr val="000000"/>
            </a:solidFill>
            <a:prstDash val="solid"/>
            <a:miter lim="400000"/>
            <a:headEnd type="triangle" w="lg" len="lg"/>
            <a:tailEnd type="triangle" w="lg" len="lg"/>
          </a:ln>
          <a:effectLst/>
          <a:sp3d/>
        </p:spPr>
        <p:style>
          <a:lnRef idx="0">
            <a:scrgbClr r="0" g="0" b="0"/>
          </a:lnRef>
          <a:fillRef idx="0">
            <a:scrgbClr r="0" g="0" b="0"/>
          </a:fillRef>
          <a:effectRef idx="0">
            <a:scrgbClr r="0" g="0" b="0"/>
          </a:effectRef>
          <a:fontRef idx="none"/>
        </p:style>
      </p:cxnSp>
      <p:sp>
        <p:nvSpPr>
          <p:cNvPr id="38" name="Rectangle: Rounded Corners 21">
            <a:extLst>
              <a:ext uri="{FF2B5EF4-FFF2-40B4-BE49-F238E27FC236}">
                <a16:creationId xmlns:a16="http://schemas.microsoft.com/office/drawing/2014/main" id="{EC512B5E-8D17-6A43-A90D-40C8CCE9D521}"/>
              </a:ext>
            </a:extLst>
          </p:cNvPr>
          <p:cNvSpPr/>
          <p:nvPr/>
        </p:nvSpPr>
        <p:spPr>
          <a:xfrm>
            <a:off x="960423" y="3786800"/>
            <a:ext cx="7343933" cy="317748"/>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19050" tIns="19050" rIns="19050" bIns="19050" numCol="1" spcCol="38100" rtlCol="0" fromWordArt="0" anchor="ctr" anchorCtr="0" forceAA="0" compatLnSpc="1">
            <a:prstTxWarp prst="textNoShape">
              <a:avLst/>
            </a:prstTxWarp>
            <a:noAutofit/>
          </a:bodyPr>
          <a:lstStyle/>
          <a:p>
            <a:pPr algn="ctr"/>
            <a:r>
              <a:rPr lang="en-GB" sz="1500" dirty="0">
                <a:latin typeface="Arial Regular"/>
              </a:rPr>
              <a:t>Decentralized Identifiers (DIDs)</a:t>
            </a:r>
          </a:p>
        </p:txBody>
      </p:sp>
      <p:cxnSp>
        <p:nvCxnSpPr>
          <p:cNvPr id="39" name="Straight Arrow Connector 38">
            <a:extLst>
              <a:ext uri="{FF2B5EF4-FFF2-40B4-BE49-F238E27FC236}">
                <a16:creationId xmlns:a16="http://schemas.microsoft.com/office/drawing/2014/main" id="{2C1FBA80-579B-7E46-9C48-48D7E8496EBF}"/>
              </a:ext>
            </a:extLst>
          </p:cNvPr>
          <p:cNvCxnSpPr>
            <a:cxnSpLocks/>
          </p:cNvCxnSpPr>
          <p:nvPr/>
        </p:nvCxnSpPr>
        <p:spPr>
          <a:xfrm flipH="1" flipV="1">
            <a:off x="4670020" y="2165674"/>
            <a:ext cx="4822" cy="1589236"/>
          </a:xfrm>
          <a:prstGeom prst="straightConnector1">
            <a:avLst/>
          </a:prstGeom>
          <a:noFill/>
          <a:ln w="25400" cap="flat">
            <a:solidFill>
              <a:srgbClr val="000000"/>
            </a:solidFill>
            <a:prstDash val="solid"/>
            <a:miter lim="400000"/>
            <a:headEnd type="triangle" w="lg" len="lg"/>
            <a:tailEnd type="triangle" w="lg" len="lg"/>
          </a:ln>
          <a:effectLst/>
          <a:sp3d/>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DF1010E5-EE68-4043-B2D5-BD7AEBD09254}"/>
              </a:ext>
            </a:extLst>
          </p:cNvPr>
          <p:cNvCxnSpPr>
            <a:cxnSpLocks/>
          </p:cNvCxnSpPr>
          <p:nvPr/>
        </p:nvCxnSpPr>
        <p:spPr>
          <a:xfrm flipH="1" flipV="1">
            <a:off x="7690325" y="2200940"/>
            <a:ext cx="2" cy="1548002"/>
          </a:xfrm>
          <a:prstGeom prst="straightConnector1">
            <a:avLst/>
          </a:prstGeom>
          <a:noFill/>
          <a:ln w="25400" cap="flat">
            <a:solidFill>
              <a:srgbClr val="000000"/>
            </a:solidFill>
            <a:prstDash val="solid"/>
            <a:miter lim="400000"/>
            <a:headEnd type="triangle" w="lg" len="lg"/>
            <a:tailEnd type="triangle" w="lg" len="lg"/>
          </a:ln>
          <a:effectLst/>
          <a:sp3d/>
        </p:spPr>
        <p:style>
          <a:lnRef idx="0">
            <a:scrgbClr r="0" g="0" b="0"/>
          </a:lnRef>
          <a:fillRef idx="0">
            <a:scrgbClr r="0" g="0" b="0"/>
          </a:fillRef>
          <a:effectRef idx="0">
            <a:scrgbClr r="0" g="0" b="0"/>
          </a:effectRef>
          <a:fontRef idx="none"/>
        </p:style>
      </p:cxnSp>
      <p:sp>
        <p:nvSpPr>
          <p:cNvPr id="41" name="Rectangle: Rounded Corners 25">
            <a:extLst>
              <a:ext uri="{FF2B5EF4-FFF2-40B4-BE49-F238E27FC236}">
                <a16:creationId xmlns:a16="http://schemas.microsoft.com/office/drawing/2014/main" id="{6F33A8C9-7BEB-7442-BCC6-C5235B2E97B9}"/>
              </a:ext>
            </a:extLst>
          </p:cNvPr>
          <p:cNvSpPr/>
          <p:nvPr/>
        </p:nvSpPr>
        <p:spPr>
          <a:xfrm>
            <a:off x="960423" y="4233513"/>
            <a:ext cx="7343933" cy="317748"/>
          </a:xfrm>
          <a:prstGeom prst="roundRect">
            <a:avLst/>
          </a:prstGeom>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19050" tIns="19050" rIns="19050" bIns="19050" numCol="1" spcCol="38100" rtlCol="0" fromWordArt="0" anchor="ctr" anchorCtr="0" forceAA="0" compatLnSpc="1">
            <a:prstTxWarp prst="textNoShape">
              <a:avLst/>
            </a:prstTxWarp>
            <a:noAutofit/>
          </a:bodyPr>
          <a:lstStyle/>
          <a:p>
            <a:pPr algn="ctr"/>
            <a:r>
              <a:rPr lang="en-GB" sz="1500" dirty="0">
                <a:solidFill>
                  <a:schemeClr val="dk1"/>
                </a:solidFill>
                <a:latin typeface="Arial Regular"/>
              </a:rPr>
              <a:t>Public Permissioned Blockchain</a:t>
            </a:r>
          </a:p>
        </p:txBody>
      </p:sp>
      <p:sp>
        <p:nvSpPr>
          <p:cNvPr id="42" name="TextBox 41">
            <a:extLst>
              <a:ext uri="{FF2B5EF4-FFF2-40B4-BE49-F238E27FC236}">
                <a16:creationId xmlns:a16="http://schemas.microsoft.com/office/drawing/2014/main" id="{9021B072-31F6-0C46-AA70-DDA17E4AF657}"/>
              </a:ext>
            </a:extLst>
          </p:cNvPr>
          <p:cNvSpPr txBox="1"/>
          <p:nvPr/>
        </p:nvSpPr>
        <p:spPr>
          <a:xfrm>
            <a:off x="753176" y="3199908"/>
            <a:ext cx="729367" cy="3616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hangingPunct="0"/>
            <a:r>
              <a:rPr lang="en-GB" sz="1050" dirty="0">
                <a:solidFill>
                  <a:schemeClr val="accent6">
                    <a:lumMod val="50000"/>
                  </a:schemeClr>
                </a:solidFill>
                <a:latin typeface="Arial Regular"/>
              </a:rPr>
              <a:t>Signs </a:t>
            </a:r>
          </a:p>
          <a:p>
            <a:pPr algn="ctr" defTabSz="309563" hangingPunct="0"/>
            <a:r>
              <a:rPr lang="en-GB" sz="1050" dirty="0">
                <a:solidFill>
                  <a:schemeClr val="accent6">
                    <a:lumMod val="50000"/>
                  </a:schemeClr>
                </a:solidFill>
                <a:latin typeface="Arial Regular"/>
              </a:rPr>
              <a:t>Credentials</a:t>
            </a:r>
          </a:p>
        </p:txBody>
      </p:sp>
      <p:sp>
        <p:nvSpPr>
          <p:cNvPr id="43" name="TextBox 42">
            <a:extLst>
              <a:ext uri="{FF2B5EF4-FFF2-40B4-BE49-F238E27FC236}">
                <a16:creationId xmlns:a16="http://schemas.microsoft.com/office/drawing/2014/main" id="{909375CF-70A0-104D-9382-3399AB867D2D}"/>
              </a:ext>
            </a:extLst>
          </p:cNvPr>
          <p:cNvSpPr txBox="1"/>
          <p:nvPr/>
        </p:nvSpPr>
        <p:spPr>
          <a:xfrm>
            <a:off x="3671798" y="3215719"/>
            <a:ext cx="865622" cy="3616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hangingPunct="0"/>
            <a:r>
              <a:rPr lang="en-GB" sz="1050" dirty="0">
                <a:solidFill>
                  <a:schemeClr val="accent6">
                    <a:lumMod val="50000"/>
                  </a:schemeClr>
                </a:solidFill>
                <a:latin typeface="Arial Regular"/>
              </a:rPr>
              <a:t>Countersigns </a:t>
            </a:r>
          </a:p>
          <a:p>
            <a:pPr algn="ctr" defTabSz="309563" hangingPunct="0"/>
            <a:r>
              <a:rPr lang="en-GB" sz="1050" dirty="0">
                <a:solidFill>
                  <a:schemeClr val="accent6">
                    <a:lumMod val="50000"/>
                  </a:schemeClr>
                </a:solidFill>
                <a:latin typeface="Arial Regular"/>
              </a:rPr>
              <a:t>Credentials</a:t>
            </a:r>
          </a:p>
        </p:txBody>
      </p:sp>
      <p:sp>
        <p:nvSpPr>
          <p:cNvPr id="44" name="TextBox 43">
            <a:extLst>
              <a:ext uri="{FF2B5EF4-FFF2-40B4-BE49-F238E27FC236}">
                <a16:creationId xmlns:a16="http://schemas.microsoft.com/office/drawing/2014/main" id="{27DE9399-A122-014C-B9AA-89A9C3F27230}"/>
              </a:ext>
            </a:extLst>
          </p:cNvPr>
          <p:cNvSpPr txBox="1"/>
          <p:nvPr/>
        </p:nvSpPr>
        <p:spPr>
          <a:xfrm>
            <a:off x="6823624" y="3211843"/>
            <a:ext cx="682880" cy="3616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hangingPunct="0"/>
            <a:r>
              <a:rPr lang="en-GB" sz="1050" dirty="0">
                <a:solidFill>
                  <a:schemeClr val="accent6">
                    <a:lumMod val="50000"/>
                  </a:schemeClr>
                </a:solidFill>
                <a:latin typeface="Arial Regular"/>
              </a:rPr>
              <a:t>Verifies </a:t>
            </a:r>
          </a:p>
          <a:p>
            <a:pPr algn="ctr" defTabSz="309563" hangingPunct="0"/>
            <a:r>
              <a:rPr lang="en-GB" sz="1050" dirty="0">
                <a:solidFill>
                  <a:schemeClr val="accent6">
                    <a:lumMod val="50000"/>
                  </a:schemeClr>
                </a:solidFill>
                <a:latin typeface="Arial Regular"/>
              </a:rPr>
              <a:t>Signatures</a:t>
            </a:r>
          </a:p>
        </p:txBody>
      </p:sp>
      <p:sp>
        <p:nvSpPr>
          <p:cNvPr id="45" name="Rectangle: Rounded Corners 12">
            <a:extLst>
              <a:ext uri="{FF2B5EF4-FFF2-40B4-BE49-F238E27FC236}">
                <a16:creationId xmlns:a16="http://schemas.microsoft.com/office/drawing/2014/main" id="{AB3D8F5D-264D-8D40-B646-E2EBB80DC5C5}"/>
              </a:ext>
            </a:extLst>
          </p:cNvPr>
          <p:cNvSpPr/>
          <p:nvPr/>
        </p:nvSpPr>
        <p:spPr>
          <a:xfrm>
            <a:off x="3935077" y="1598835"/>
            <a:ext cx="1422437" cy="574476"/>
          </a:xfrm>
          <a:prstGeom prst="roundRect">
            <a:avLst/>
          </a:prstGeom>
          <a:solidFill>
            <a:srgbClr val="F5C0BC"/>
          </a:solidFill>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19050" tIns="19050" rIns="19050" bIns="19050" numCol="1" spcCol="38100" rtlCol="0" fromWordArt="0" anchor="ctr" anchorCtr="0" forceAA="0" compatLnSpc="1">
            <a:prstTxWarp prst="textNoShape">
              <a:avLst/>
            </a:prstTxWarp>
            <a:noAutofit/>
          </a:bodyPr>
          <a:lstStyle/>
          <a:p>
            <a:pPr algn="ctr"/>
            <a:r>
              <a:rPr lang="en-GB" sz="1500" dirty="0">
                <a:solidFill>
                  <a:schemeClr val="tx1"/>
                </a:solidFill>
                <a:latin typeface="Arial Regular"/>
              </a:rPr>
              <a:t>Doctor</a:t>
            </a:r>
          </a:p>
          <a:p>
            <a:pPr algn="ctr"/>
            <a:r>
              <a:rPr lang="en-GB" sz="900" dirty="0">
                <a:solidFill>
                  <a:schemeClr val="tx1"/>
                </a:solidFill>
                <a:latin typeface="Arial Regular"/>
              </a:rPr>
              <a:t>Acquires, Stores, Presents</a:t>
            </a:r>
          </a:p>
        </p:txBody>
      </p:sp>
      <p:sp>
        <p:nvSpPr>
          <p:cNvPr id="46" name="Rectangle: Rounded Corners 15">
            <a:extLst>
              <a:ext uri="{FF2B5EF4-FFF2-40B4-BE49-F238E27FC236}">
                <a16:creationId xmlns:a16="http://schemas.microsoft.com/office/drawing/2014/main" id="{4F93BB26-5A7E-6A47-8451-C279A6134305}"/>
              </a:ext>
            </a:extLst>
          </p:cNvPr>
          <p:cNvSpPr/>
          <p:nvPr/>
        </p:nvSpPr>
        <p:spPr>
          <a:xfrm>
            <a:off x="7036617" y="1634240"/>
            <a:ext cx="1228060" cy="574476"/>
          </a:xfrm>
          <a:prstGeom prst="roundRect">
            <a:avLst/>
          </a:prstGeom>
          <a:solidFill>
            <a:srgbClr val="D3ECD2"/>
          </a:solidFill>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19050" tIns="19050" rIns="19050" bIns="19050" numCol="1" spcCol="38100" rtlCol="0" fromWordArt="0" anchor="ctr" anchorCtr="0" forceAA="0" compatLnSpc="1">
            <a:prstTxWarp prst="textNoShape">
              <a:avLst/>
            </a:prstTxWarp>
            <a:noAutofit/>
          </a:bodyPr>
          <a:lstStyle/>
          <a:p>
            <a:pPr algn="ctr"/>
            <a:r>
              <a:rPr lang="en-GB" sz="1500" dirty="0">
                <a:solidFill>
                  <a:schemeClr val="tx1"/>
                </a:solidFill>
                <a:latin typeface="Arial Regular"/>
              </a:rPr>
              <a:t>Hospital</a:t>
            </a:r>
            <a:endParaRPr lang="en-GB" sz="900" dirty="0">
              <a:solidFill>
                <a:schemeClr val="tx1"/>
              </a:solidFill>
              <a:latin typeface="Arial Regular"/>
            </a:endParaRPr>
          </a:p>
          <a:p>
            <a:pPr algn="ctr"/>
            <a:r>
              <a:rPr lang="en-GB" sz="900" dirty="0">
                <a:solidFill>
                  <a:schemeClr val="tx1"/>
                </a:solidFill>
                <a:latin typeface="Arial Regular"/>
              </a:rPr>
              <a:t>Requests, Verifies</a:t>
            </a:r>
          </a:p>
        </p:txBody>
      </p:sp>
      <p:sp>
        <p:nvSpPr>
          <p:cNvPr id="47" name="Rectangle: Rounded Corners 16">
            <a:extLst>
              <a:ext uri="{FF2B5EF4-FFF2-40B4-BE49-F238E27FC236}">
                <a16:creationId xmlns:a16="http://schemas.microsoft.com/office/drawing/2014/main" id="{27697203-C14D-D441-BAEC-4DD5FE2EC949}"/>
              </a:ext>
            </a:extLst>
          </p:cNvPr>
          <p:cNvSpPr/>
          <p:nvPr/>
        </p:nvSpPr>
        <p:spPr>
          <a:xfrm>
            <a:off x="1042463" y="1591198"/>
            <a:ext cx="1228060" cy="574476"/>
          </a:xfrm>
          <a:prstGeom prst="roundRect">
            <a:avLst/>
          </a:prstGeom>
          <a:solidFill>
            <a:srgbClr val="DDD0EF"/>
          </a:solidFill>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19050" tIns="19050" rIns="19050" bIns="19050" numCol="1" spcCol="38100" rtlCol="0" fromWordArt="0" anchor="ctr" anchorCtr="0" forceAA="0" compatLnSpc="1">
            <a:prstTxWarp prst="textNoShape">
              <a:avLst/>
            </a:prstTxWarp>
            <a:noAutofit/>
          </a:bodyPr>
          <a:lstStyle/>
          <a:p>
            <a:pPr algn="ctr"/>
            <a:r>
              <a:rPr lang="en-GB" sz="1500" dirty="0">
                <a:solidFill>
                  <a:schemeClr val="tx1"/>
                </a:solidFill>
                <a:latin typeface="Arial Regular"/>
              </a:rPr>
              <a:t>University</a:t>
            </a:r>
          </a:p>
          <a:p>
            <a:pPr algn="ctr"/>
            <a:r>
              <a:rPr lang="en-GB" sz="900" dirty="0">
                <a:solidFill>
                  <a:schemeClr val="tx1"/>
                </a:solidFill>
                <a:latin typeface="Arial Regular"/>
              </a:rPr>
              <a:t>Issues</a:t>
            </a:r>
            <a:endParaRPr lang="en-GB" sz="1500" dirty="0">
              <a:solidFill>
                <a:schemeClr val="tx1"/>
              </a:solidFill>
              <a:latin typeface="Arial Regular"/>
            </a:endParaRPr>
          </a:p>
        </p:txBody>
      </p:sp>
      <p:sp>
        <p:nvSpPr>
          <p:cNvPr id="32" name="Speech Bubble: Oval 31">
            <a:extLst>
              <a:ext uri="{FF2B5EF4-FFF2-40B4-BE49-F238E27FC236}">
                <a16:creationId xmlns:a16="http://schemas.microsoft.com/office/drawing/2014/main" id="{EE5FBB23-2589-415C-976A-A1C30AB731BA}"/>
              </a:ext>
            </a:extLst>
          </p:cNvPr>
          <p:cNvSpPr/>
          <p:nvPr/>
        </p:nvSpPr>
        <p:spPr>
          <a:xfrm>
            <a:off x="7984846" y="2235430"/>
            <a:ext cx="1100554" cy="1044111"/>
          </a:xfrm>
          <a:prstGeom prst="wedgeEllipseCallout">
            <a:avLst>
              <a:gd name="adj1" fmla="val -66732"/>
              <a:gd name="adj2" fmla="val -61885"/>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9050" tIns="19050" rIns="19050" bIns="19050" numCol="1" spcCol="38100" rtlCol="0" anchor="ctr">
            <a:noAutofit/>
          </a:bodyPr>
          <a:lstStyle/>
          <a:p>
            <a:pPr algn="ctr" defTabSz="309563" hangingPunct="0"/>
            <a:r>
              <a:rPr lang="en-GB" sz="1500" dirty="0">
                <a:solidFill>
                  <a:schemeClr val="dk1"/>
                </a:solidFill>
                <a:latin typeface="Arial Regular"/>
              </a:rPr>
              <a:t>Yes, you’re a Doctor</a:t>
            </a:r>
          </a:p>
        </p:txBody>
      </p:sp>
      <p:sp>
        <p:nvSpPr>
          <p:cNvPr id="12" name="Speech Bubble: Oval 11">
            <a:extLst>
              <a:ext uri="{FF2B5EF4-FFF2-40B4-BE49-F238E27FC236}">
                <a16:creationId xmlns:a16="http://schemas.microsoft.com/office/drawing/2014/main" id="{660D093A-04E6-44A8-9BD6-00659D08758F}"/>
              </a:ext>
            </a:extLst>
          </p:cNvPr>
          <p:cNvSpPr/>
          <p:nvPr/>
        </p:nvSpPr>
        <p:spPr>
          <a:xfrm>
            <a:off x="1958520" y="2482125"/>
            <a:ext cx="971751" cy="863363"/>
          </a:xfrm>
          <a:prstGeom prst="wedgeEllipseCallout">
            <a:avLst>
              <a:gd name="adj1" fmla="val -65851"/>
              <a:gd name="adj2" fmla="val -83022"/>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9050" tIns="19050" rIns="19050" bIns="19050" numCol="1" spcCol="38100" rtlCol="0" anchor="ctr">
            <a:noAutofit/>
          </a:bodyPr>
          <a:lstStyle/>
          <a:p>
            <a:pPr algn="ctr" defTabSz="309563" hangingPunct="0"/>
            <a:r>
              <a:rPr lang="en-GB" sz="1500" dirty="0">
                <a:solidFill>
                  <a:schemeClr val="dk1"/>
                </a:solidFill>
                <a:latin typeface="Arial Regular"/>
              </a:rPr>
              <a:t>You’re now a Doctor</a:t>
            </a:r>
          </a:p>
        </p:txBody>
      </p:sp>
    </p:spTree>
    <p:extLst>
      <p:ext uri="{BB962C8B-B14F-4D97-AF65-F5344CB8AC3E}">
        <p14:creationId xmlns:p14="http://schemas.microsoft.com/office/powerpoint/2010/main" val="208211046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508002" y="811823"/>
            <a:ext cx="3198404" cy="2004849"/>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1800" dirty="0">
                <a:solidFill>
                  <a:schemeClr val="bg1"/>
                </a:solidFill>
                <a:ea typeface="Arial" charset="0"/>
                <a:cs typeface="Arial" charset="0"/>
              </a:rPr>
              <a:t>IBM Solutions</a:t>
            </a:r>
          </a:p>
          <a:p>
            <a:pPr marL="285750" indent="-285750">
              <a:lnSpc>
                <a:spcPct val="100000"/>
              </a:lnSpc>
              <a:buFont typeface="Arial" charset="0"/>
              <a:buChar char="•"/>
            </a:pPr>
            <a:r>
              <a:rPr lang="en-US" sz="1800" dirty="0">
                <a:solidFill>
                  <a:schemeClr val="bg1"/>
                </a:solidFill>
                <a:ea typeface="Arial" charset="0"/>
                <a:cs typeface="Arial" charset="0"/>
              </a:rPr>
              <a:t>Food Trust</a:t>
            </a:r>
          </a:p>
          <a:p>
            <a:pPr marL="285750" indent="-285750">
              <a:lnSpc>
                <a:spcPct val="100000"/>
              </a:lnSpc>
              <a:buFont typeface="Arial" charset="0"/>
              <a:buChar char="•"/>
            </a:pPr>
            <a:r>
              <a:rPr lang="en-US" sz="1800" dirty="0" err="1">
                <a:solidFill>
                  <a:schemeClr val="bg1"/>
                </a:solidFill>
                <a:ea typeface="Arial" charset="0"/>
                <a:cs typeface="Arial" charset="0"/>
              </a:rPr>
              <a:t>TradeLens</a:t>
            </a:r>
            <a:endParaRPr lang="en-US" sz="1800" dirty="0">
              <a:solidFill>
                <a:schemeClr val="bg1"/>
              </a:solidFill>
              <a:ea typeface="Arial" charset="0"/>
              <a:cs typeface="Arial" charset="0"/>
            </a:endParaRPr>
          </a:p>
          <a:p>
            <a:pPr marL="285750" indent="-285750">
              <a:lnSpc>
                <a:spcPct val="100000"/>
              </a:lnSpc>
              <a:buFont typeface="Arial" charset="0"/>
              <a:buChar char="•"/>
            </a:pPr>
            <a:r>
              <a:rPr lang="en-US" sz="1800" dirty="0">
                <a:solidFill>
                  <a:schemeClr val="bg1"/>
                </a:solidFill>
                <a:ea typeface="Arial" charset="0"/>
                <a:cs typeface="Arial" charset="0"/>
              </a:rPr>
              <a:t>World Wire</a:t>
            </a:r>
          </a:p>
          <a:p>
            <a:pPr marL="285750" indent="-285750">
              <a:lnSpc>
                <a:spcPct val="100000"/>
              </a:lnSpc>
              <a:buFont typeface="Arial" charset="0"/>
              <a:buChar char="•"/>
            </a:pPr>
            <a:r>
              <a:rPr lang="en-US" sz="1800" dirty="0">
                <a:solidFill>
                  <a:schemeClr val="bg1"/>
                </a:solidFill>
                <a:ea typeface="Arial" charset="0"/>
                <a:cs typeface="Arial" charset="0"/>
              </a:rPr>
              <a:t>Digital Identity</a:t>
            </a:r>
          </a:p>
          <a:p>
            <a:pPr>
              <a:lnSpc>
                <a:spcPct val="100000"/>
              </a:lnSpc>
            </a:pPr>
            <a:endParaRPr lang="en-US" sz="1800" dirty="0">
              <a:solidFill>
                <a:schemeClr val="bg1"/>
              </a:solidFill>
              <a:ea typeface="Arial" charset="0"/>
              <a:cs typeface="Arial" charset="0"/>
            </a:endParaRPr>
          </a:p>
        </p:txBody>
      </p:sp>
      <p:sp>
        <p:nvSpPr>
          <p:cNvPr id="34" name="Title 1"/>
          <p:cNvSpPr txBox="1">
            <a:spLocks/>
          </p:cNvSpPr>
          <p:nvPr/>
        </p:nvSpPr>
        <p:spPr>
          <a:xfrm>
            <a:off x="2452818" y="2907174"/>
            <a:ext cx="2371954" cy="75161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1800" dirty="0">
                <a:solidFill>
                  <a:schemeClr val="bg1"/>
                </a:solidFill>
                <a:ea typeface="Arial" charset="0"/>
                <a:cs typeface="Arial" charset="0"/>
              </a:rPr>
              <a:t>Your Solution</a:t>
            </a:r>
          </a:p>
        </p:txBody>
      </p:sp>
      <p:sp>
        <p:nvSpPr>
          <p:cNvPr id="27" name="Freeform 26"/>
          <p:cNvSpPr>
            <a:spLocks/>
          </p:cNvSpPr>
          <p:nvPr/>
        </p:nvSpPr>
        <p:spPr bwMode="auto">
          <a:xfrm>
            <a:off x="4075355" y="2917591"/>
            <a:ext cx="189700" cy="679450"/>
          </a:xfrm>
          <a:custGeom>
            <a:avLst/>
            <a:gdLst>
              <a:gd name="T0" fmla="*/ 36 w 292"/>
              <a:gd name="T1" fmla="*/ 0 h 1037"/>
              <a:gd name="T2" fmla="*/ 36 w 292"/>
              <a:gd name="T3" fmla="*/ 130 h 1037"/>
              <a:gd name="T4" fmla="*/ 2 w 292"/>
              <a:gd name="T5" fmla="*/ 130 h 1037"/>
              <a:gd name="T6" fmla="*/ 2 w 292"/>
              <a:gd name="T7" fmla="*/ 130 h 1037"/>
              <a:gd name="T8" fmla="*/ 1 w 292"/>
              <a:gd name="T9" fmla="*/ 130 h 1037"/>
              <a:gd name="T10" fmla="*/ 1 w 292"/>
              <a:gd name="T11" fmla="*/ 130 h 1037"/>
              <a:gd name="T12" fmla="*/ 0 w 292"/>
              <a:gd name="T13" fmla="*/ 129 h 1037"/>
              <a:gd name="T14" fmla="*/ 0 w 292"/>
              <a:gd name="T15" fmla="*/ 129 h 1037"/>
              <a:gd name="T16" fmla="*/ 0 w 292"/>
              <a:gd name="T17" fmla="*/ 129 h 1037"/>
              <a:gd name="T18" fmla="*/ 0 w 292"/>
              <a:gd name="T19" fmla="*/ 128 h 1037"/>
              <a:gd name="T20" fmla="*/ 0 w 292"/>
              <a:gd name="T21" fmla="*/ 127 h 1037"/>
              <a:gd name="T22" fmla="*/ 0 w 292"/>
              <a:gd name="T23" fmla="*/ 127 h 1037"/>
              <a:gd name="T24" fmla="*/ 0 w 292"/>
              <a:gd name="T25" fmla="*/ 127 h 1037"/>
              <a:gd name="T26" fmla="*/ 0 w 292"/>
              <a:gd name="T27" fmla="*/ 126 h 1037"/>
              <a:gd name="T28" fmla="*/ 0 w 292"/>
              <a:gd name="T29" fmla="*/ 126 h 1037"/>
              <a:gd name="T30" fmla="*/ 1 w 292"/>
              <a:gd name="T31" fmla="*/ 125 h 1037"/>
              <a:gd name="T32" fmla="*/ 1 w 292"/>
              <a:gd name="T33" fmla="*/ 125 h 1037"/>
              <a:gd name="T34" fmla="*/ 2 w 292"/>
              <a:gd name="T35" fmla="*/ 125 h 1037"/>
              <a:gd name="T36" fmla="*/ 2 w 292"/>
              <a:gd name="T37" fmla="*/ 125 h 1037"/>
              <a:gd name="T38" fmla="*/ 31 w 292"/>
              <a:gd name="T39" fmla="*/ 125 h 1037"/>
              <a:gd name="T40" fmla="*/ 31 w 292"/>
              <a:gd name="T41" fmla="*/ 6 h 1037"/>
              <a:gd name="T42" fmla="*/ 2 w 292"/>
              <a:gd name="T43" fmla="*/ 6 h 1037"/>
              <a:gd name="T44" fmla="*/ 2 w 292"/>
              <a:gd name="T45" fmla="*/ 6 h 1037"/>
              <a:gd name="T46" fmla="*/ 1 w 292"/>
              <a:gd name="T47" fmla="*/ 5 h 1037"/>
              <a:gd name="T48" fmla="*/ 1 w 292"/>
              <a:gd name="T49" fmla="*/ 5 h 1037"/>
              <a:gd name="T50" fmla="*/ 1 w 292"/>
              <a:gd name="T51" fmla="*/ 5 h 1037"/>
              <a:gd name="T52" fmla="*/ 0 w 292"/>
              <a:gd name="T53" fmla="*/ 5 h 1037"/>
              <a:gd name="T54" fmla="*/ 0 w 292"/>
              <a:gd name="T55" fmla="*/ 4 h 1037"/>
              <a:gd name="T56" fmla="*/ 0 w 292"/>
              <a:gd name="T57" fmla="*/ 4 h 1037"/>
              <a:gd name="T58" fmla="*/ 0 w 292"/>
              <a:gd name="T59" fmla="*/ 3 h 1037"/>
              <a:gd name="T60" fmla="*/ 0 w 292"/>
              <a:gd name="T61" fmla="*/ 3 h 1037"/>
              <a:gd name="T62" fmla="*/ 0 w 292"/>
              <a:gd name="T63" fmla="*/ 3 h 1037"/>
              <a:gd name="T64" fmla="*/ 0 w 292"/>
              <a:gd name="T65" fmla="*/ 2 h 1037"/>
              <a:gd name="T66" fmla="*/ 0 w 292"/>
              <a:gd name="T67" fmla="*/ 2 h 1037"/>
              <a:gd name="T68" fmla="*/ 1 w 292"/>
              <a:gd name="T69" fmla="*/ 1 h 1037"/>
              <a:gd name="T70" fmla="*/ 1 w 292"/>
              <a:gd name="T71" fmla="*/ 1 h 1037"/>
              <a:gd name="T72" fmla="*/ 1 w 292"/>
              <a:gd name="T73" fmla="*/ 1 h 1037"/>
              <a:gd name="T74" fmla="*/ 2 w 292"/>
              <a:gd name="T75" fmla="*/ 1 h 1037"/>
              <a:gd name="T76" fmla="*/ 2 w 292"/>
              <a:gd name="T77" fmla="*/ 0 h 1037"/>
              <a:gd name="T78" fmla="*/ 36 w 292"/>
              <a:gd name="T79" fmla="*/ 0 h 10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92"/>
              <a:gd name="T121" fmla="*/ 0 h 1037"/>
              <a:gd name="T122" fmla="*/ 292 w 292"/>
              <a:gd name="T123" fmla="*/ 1037 h 10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92" h="1037">
                <a:moveTo>
                  <a:pt x="292" y="0"/>
                </a:moveTo>
                <a:lnTo>
                  <a:pt x="292" y="1037"/>
                </a:lnTo>
                <a:lnTo>
                  <a:pt x="20" y="1037"/>
                </a:lnTo>
                <a:lnTo>
                  <a:pt x="17" y="1036"/>
                </a:lnTo>
                <a:lnTo>
                  <a:pt x="13" y="1035"/>
                </a:lnTo>
                <a:lnTo>
                  <a:pt x="10" y="1033"/>
                </a:lnTo>
                <a:lnTo>
                  <a:pt x="7" y="1031"/>
                </a:lnTo>
                <a:lnTo>
                  <a:pt x="4" y="1028"/>
                </a:lnTo>
                <a:lnTo>
                  <a:pt x="2" y="1025"/>
                </a:lnTo>
                <a:lnTo>
                  <a:pt x="0" y="1021"/>
                </a:lnTo>
                <a:lnTo>
                  <a:pt x="0" y="1016"/>
                </a:lnTo>
                <a:lnTo>
                  <a:pt x="0" y="1012"/>
                </a:lnTo>
                <a:lnTo>
                  <a:pt x="2" y="1009"/>
                </a:lnTo>
                <a:lnTo>
                  <a:pt x="4" y="1005"/>
                </a:lnTo>
                <a:lnTo>
                  <a:pt x="7" y="1002"/>
                </a:lnTo>
                <a:lnTo>
                  <a:pt x="10" y="1000"/>
                </a:lnTo>
                <a:lnTo>
                  <a:pt x="13" y="998"/>
                </a:lnTo>
                <a:lnTo>
                  <a:pt x="17" y="997"/>
                </a:lnTo>
                <a:lnTo>
                  <a:pt x="20" y="997"/>
                </a:lnTo>
                <a:lnTo>
                  <a:pt x="251" y="997"/>
                </a:lnTo>
                <a:lnTo>
                  <a:pt x="251" y="41"/>
                </a:lnTo>
                <a:lnTo>
                  <a:pt x="23" y="41"/>
                </a:lnTo>
                <a:lnTo>
                  <a:pt x="19" y="41"/>
                </a:lnTo>
                <a:lnTo>
                  <a:pt x="15" y="40"/>
                </a:lnTo>
                <a:lnTo>
                  <a:pt x="12" y="38"/>
                </a:lnTo>
                <a:lnTo>
                  <a:pt x="9" y="36"/>
                </a:lnTo>
                <a:lnTo>
                  <a:pt x="7" y="33"/>
                </a:lnTo>
                <a:lnTo>
                  <a:pt x="5" y="29"/>
                </a:lnTo>
                <a:lnTo>
                  <a:pt x="4" y="25"/>
                </a:lnTo>
                <a:lnTo>
                  <a:pt x="2" y="21"/>
                </a:lnTo>
                <a:lnTo>
                  <a:pt x="4" y="17"/>
                </a:lnTo>
                <a:lnTo>
                  <a:pt x="5" y="13"/>
                </a:lnTo>
                <a:lnTo>
                  <a:pt x="7" y="10"/>
                </a:lnTo>
                <a:lnTo>
                  <a:pt x="9" y="7"/>
                </a:lnTo>
                <a:lnTo>
                  <a:pt x="12" y="5"/>
                </a:lnTo>
                <a:lnTo>
                  <a:pt x="15" y="2"/>
                </a:lnTo>
                <a:lnTo>
                  <a:pt x="19" y="1"/>
                </a:lnTo>
                <a:lnTo>
                  <a:pt x="23" y="0"/>
                </a:lnTo>
                <a:lnTo>
                  <a:pt x="292" y="0"/>
                </a:lnTo>
                <a:close/>
              </a:path>
            </a:pathLst>
          </a:custGeom>
          <a:solidFill>
            <a:schemeClr val="bg1"/>
          </a:solidFill>
          <a:ln w="9525">
            <a:noFill/>
            <a:round/>
            <a:headEnd/>
            <a:tailEnd/>
          </a:ln>
        </p:spPr>
        <p:txBody>
          <a:bodyPr/>
          <a:lstStyle/>
          <a:p>
            <a:endParaRPr lang="en-US" dirty="0">
              <a:solidFill>
                <a:srgbClr val="000000"/>
              </a:solidFill>
            </a:endParaRPr>
          </a:p>
        </p:txBody>
      </p:sp>
      <p:sp>
        <p:nvSpPr>
          <p:cNvPr id="28" name="Freeform 27"/>
          <p:cNvSpPr>
            <a:spLocks/>
          </p:cNvSpPr>
          <p:nvPr/>
        </p:nvSpPr>
        <p:spPr bwMode="auto">
          <a:xfrm>
            <a:off x="1208663" y="2906470"/>
            <a:ext cx="191008" cy="679450"/>
          </a:xfrm>
          <a:custGeom>
            <a:avLst/>
            <a:gdLst>
              <a:gd name="T0" fmla="*/ 0 w 291"/>
              <a:gd name="T1" fmla="*/ 0 h 1037"/>
              <a:gd name="T2" fmla="*/ 0 w 291"/>
              <a:gd name="T3" fmla="*/ 130 h 1037"/>
              <a:gd name="T4" fmla="*/ 34 w 291"/>
              <a:gd name="T5" fmla="*/ 130 h 1037"/>
              <a:gd name="T6" fmla="*/ 35 w 291"/>
              <a:gd name="T7" fmla="*/ 130 h 1037"/>
              <a:gd name="T8" fmla="*/ 35 w 291"/>
              <a:gd name="T9" fmla="*/ 130 h 1037"/>
              <a:gd name="T10" fmla="*/ 36 w 291"/>
              <a:gd name="T11" fmla="*/ 130 h 1037"/>
              <a:gd name="T12" fmla="*/ 36 w 291"/>
              <a:gd name="T13" fmla="*/ 129 h 1037"/>
              <a:gd name="T14" fmla="*/ 36 w 291"/>
              <a:gd name="T15" fmla="*/ 129 h 1037"/>
              <a:gd name="T16" fmla="*/ 37 w 291"/>
              <a:gd name="T17" fmla="*/ 129 h 1037"/>
              <a:gd name="T18" fmla="*/ 37 w 291"/>
              <a:gd name="T19" fmla="*/ 128 h 1037"/>
              <a:gd name="T20" fmla="*/ 37 w 291"/>
              <a:gd name="T21" fmla="*/ 127 h 1037"/>
              <a:gd name="T22" fmla="*/ 37 w 291"/>
              <a:gd name="T23" fmla="*/ 127 h 1037"/>
              <a:gd name="T24" fmla="*/ 37 w 291"/>
              <a:gd name="T25" fmla="*/ 127 h 1037"/>
              <a:gd name="T26" fmla="*/ 36 w 291"/>
              <a:gd name="T27" fmla="*/ 126 h 1037"/>
              <a:gd name="T28" fmla="*/ 36 w 291"/>
              <a:gd name="T29" fmla="*/ 126 h 1037"/>
              <a:gd name="T30" fmla="*/ 36 w 291"/>
              <a:gd name="T31" fmla="*/ 125 h 1037"/>
              <a:gd name="T32" fmla="*/ 35 w 291"/>
              <a:gd name="T33" fmla="*/ 125 h 1037"/>
              <a:gd name="T34" fmla="*/ 35 w 291"/>
              <a:gd name="T35" fmla="*/ 125 h 1037"/>
              <a:gd name="T36" fmla="*/ 34 w 291"/>
              <a:gd name="T37" fmla="*/ 125 h 1037"/>
              <a:gd name="T38" fmla="*/ 5 w 291"/>
              <a:gd name="T39" fmla="*/ 125 h 1037"/>
              <a:gd name="T40" fmla="*/ 5 w 291"/>
              <a:gd name="T41" fmla="*/ 6 h 1037"/>
              <a:gd name="T42" fmla="*/ 34 w 291"/>
              <a:gd name="T43" fmla="*/ 6 h 1037"/>
              <a:gd name="T44" fmla="*/ 34 w 291"/>
              <a:gd name="T45" fmla="*/ 6 h 1037"/>
              <a:gd name="T46" fmla="*/ 35 w 291"/>
              <a:gd name="T47" fmla="*/ 5 h 1037"/>
              <a:gd name="T48" fmla="*/ 35 w 291"/>
              <a:gd name="T49" fmla="*/ 5 h 1037"/>
              <a:gd name="T50" fmla="*/ 36 w 291"/>
              <a:gd name="T51" fmla="*/ 5 h 1037"/>
              <a:gd name="T52" fmla="*/ 36 w 291"/>
              <a:gd name="T53" fmla="*/ 5 h 1037"/>
              <a:gd name="T54" fmla="*/ 36 w 291"/>
              <a:gd name="T55" fmla="*/ 4 h 1037"/>
              <a:gd name="T56" fmla="*/ 36 w 291"/>
              <a:gd name="T57" fmla="*/ 4 h 1037"/>
              <a:gd name="T58" fmla="*/ 36 w 291"/>
              <a:gd name="T59" fmla="*/ 3 h 1037"/>
              <a:gd name="T60" fmla="*/ 36 w 291"/>
              <a:gd name="T61" fmla="*/ 3 h 1037"/>
              <a:gd name="T62" fmla="*/ 36 w 291"/>
              <a:gd name="T63" fmla="*/ 3 h 1037"/>
              <a:gd name="T64" fmla="*/ 36 w 291"/>
              <a:gd name="T65" fmla="*/ 2 h 1037"/>
              <a:gd name="T66" fmla="*/ 36 w 291"/>
              <a:gd name="T67" fmla="*/ 2 h 1037"/>
              <a:gd name="T68" fmla="*/ 36 w 291"/>
              <a:gd name="T69" fmla="*/ 1 h 1037"/>
              <a:gd name="T70" fmla="*/ 35 w 291"/>
              <a:gd name="T71" fmla="*/ 1 h 1037"/>
              <a:gd name="T72" fmla="*/ 35 w 291"/>
              <a:gd name="T73" fmla="*/ 1 h 1037"/>
              <a:gd name="T74" fmla="*/ 34 w 291"/>
              <a:gd name="T75" fmla="*/ 1 h 1037"/>
              <a:gd name="T76" fmla="*/ 34 w 291"/>
              <a:gd name="T77" fmla="*/ 0 h 1037"/>
              <a:gd name="T78" fmla="*/ 0 w 291"/>
              <a:gd name="T79" fmla="*/ 0 h 10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91"/>
              <a:gd name="T121" fmla="*/ 0 h 1037"/>
              <a:gd name="T122" fmla="*/ 291 w 291"/>
              <a:gd name="T123" fmla="*/ 1037 h 10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91" h="1037">
                <a:moveTo>
                  <a:pt x="0" y="0"/>
                </a:moveTo>
                <a:lnTo>
                  <a:pt x="0" y="1037"/>
                </a:lnTo>
                <a:lnTo>
                  <a:pt x="270" y="1037"/>
                </a:lnTo>
                <a:lnTo>
                  <a:pt x="274" y="1036"/>
                </a:lnTo>
                <a:lnTo>
                  <a:pt x="278" y="1035"/>
                </a:lnTo>
                <a:lnTo>
                  <a:pt x="281" y="1033"/>
                </a:lnTo>
                <a:lnTo>
                  <a:pt x="285" y="1031"/>
                </a:lnTo>
                <a:lnTo>
                  <a:pt x="287" y="1028"/>
                </a:lnTo>
                <a:lnTo>
                  <a:pt x="289" y="1025"/>
                </a:lnTo>
                <a:lnTo>
                  <a:pt x="290" y="1021"/>
                </a:lnTo>
                <a:lnTo>
                  <a:pt x="291" y="1016"/>
                </a:lnTo>
                <a:lnTo>
                  <a:pt x="290" y="1012"/>
                </a:lnTo>
                <a:lnTo>
                  <a:pt x="289" y="1009"/>
                </a:lnTo>
                <a:lnTo>
                  <a:pt x="287" y="1005"/>
                </a:lnTo>
                <a:lnTo>
                  <a:pt x="285" y="1002"/>
                </a:lnTo>
                <a:lnTo>
                  <a:pt x="281" y="1000"/>
                </a:lnTo>
                <a:lnTo>
                  <a:pt x="278" y="998"/>
                </a:lnTo>
                <a:lnTo>
                  <a:pt x="274" y="997"/>
                </a:lnTo>
                <a:lnTo>
                  <a:pt x="270" y="997"/>
                </a:lnTo>
                <a:lnTo>
                  <a:pt x="40" y="997"/>
                </a:lnTo>
                <a:lnTo>
                  <a:pt x="40" y="41"/>
                </a:lnTo>
                <a:lnTo>
                  <a:pt x="268" y="41"/>
                </a:lnTo>
                <a:lnTo>
                  <a:pt x="272" y="41"/>
                </a:lnTo>
                <a:lnTo>
                  <a:pt x="275" y="40"/>
                </a:lnTo>
                <a:lnTo>
                  <a:pt x="279" y="38"/>
                </a:lnTo>
                <a:lnTo>
                  <a:pt x="282" y="36"/>
                </a:lnTo>
                <a:lnTo>
                  <a:pt x="285" y="33"/>
                </a:lnTo>
                <a:lnTo>
                  <a:pt x="287" y="29"/>
                </a:lnTo>
                <a:lnTo>
                  <a:pt x="288" y="25"/>
                </a:lnTo>
                <a:lnTo>
                  <a:pt x="288" y="21"/>
                </a:lnTo>
                <a:lnTo>
                  <a:pt x="288" y="17"/>
                </a:lnTo>
                <a:lnTo>
                  <a:pt x="287" y="13"/>
                </a:lnTo>
                <a:lnTo>
                  <a:pt x="285" y="10"/>
                </a:lnTo>
                <a:lnTo>
                  <a:pt x="282" y="7"/>
                </a:lnTo>
                <a:lnTo>
                  <a:pt x="279" y="5"/>
                </a:lnTo>
                <a:lnTo>
                  <a:pt x="275" y="2"/>
                </a:lnTo>
                <a:lnTo>
                  <a:pt x="272" y="1"/>
                </a:lnTo>
                <a:lnTo>
                  <a:pt x="268" y="0"/>
                </a:lnTo>
                <a:lnTo>
                  <a:pt x="0" y="0"/>
                </a:lnTo>
                <a:close/>
              </a:path>
            </a:pathLst>
          </a:custGeom>
          <a:solidFill>
            <a:schemeClr val="bg1"/>
          </a:solidFill>
          <a:ln w="9525">
            <a:noFill/>
            <a:round/>
            <a:headEnd/>
            <a:tailEnd/>
          </a:ln>
        </p:spPr>
        <p:txBody>
          <a:bodyPr/>
          <a:lstStyle/>
          <a:p>
            <a:endParaRPr lang="en-US" dirty="0">
              <a:solidFill>
                <a:srgbClr val="000000"/>
              </a:solidFill>
            </a:endParaRPr>
          </a:p>
        </p:txBody>
      </p:sp>
      <p:grpSp>
        <p:nvGrpSpPr>
          <p:cNvPr id="3" name="Group 2"/>
          <p:cNvGrpSpPr/>
          <p:nvPr/>
        </p:nvGrpSpPr>
        <p:grpSpPr>
          <a:xfrm>
            <a:off x="1497917" y="2786846"/>
            <a:ext cx="941152" cy="941152"/>
            <a:chOff x="1497917" y="2786846"/>
            <a:chExt cx="941152" cy="941152"/>
          </a:xfrm>
        </p:grpSpPr>
        <p:sp>
          <p:nvSpPr>
            <p:cNvPr id="36" name="Oval 35"/>
            <p:cNvSpPr/>
            <p:nvPr/>
          </p:nvSpPr>
          <p:spPr>
            <a:xfrm>
              <a:off x="1497917" y="2816672"/>
              <a:ext cx="911325" cy="911326"/>
            </a:xfrm>
            <a:prstGeom prst="ellipse">
              <a:avLst/>
            </a:prstGeom>
            <a:solidFill>
              <a:schemeClr val="bg1"/>
            </a:solidFill>
            <a:ln>
              <a:solidFill>
                <a:schemeClr val="tx2"/>
              </a:solidFill>
            </a:ln>
          </p:spPr>
          <p:txBody>
            <a:bodyPr wrap="square" lIns="0" tIns="0" rIns="0" bIns="0" rtlCol="0" anchor="ctr">
              <a:noAutofit/>
            </a:bodyPr>
            <a:lstStyle/>
            <a:p>
              <a:pPr algn="ctr"/>
              <a:endParaRPr lang="en-US" sz="1200" dirty="0">
                <a:solidFill>
                  <a:srgbClr val="000000"/>
                </a:solidFill>
                <a:cs typeface="Arial" charset="0"/>
              </a:endParaRPr>
            </a:p>
          </p:txBody>
        </p:sp>
        <p:pic>
          <p:nvPicPr>
            <p:cNvPr id="2" name="Picture 1"/>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497917" y="2786846"/>
              <a:ext cx="941152" cy="941152"/>
            </a:xfrm>
            <a:prstGeom prst="rect">
              <a:avLst/>
            </a:prstGeom>
          </p:spPr>
        </p:pic>
      </p:grpSp>
      <p:grpSp>
        <p:nvGrpSpPr>
          <p:cNvPr id="18" name="Group 17"/>
          <p:cNvGrpSpPr/>
          <p:nvPr/>
        </p:nvGrpSpPr>
        <p:grpSpPr>
          <a:xfrm>
            <a:off x="1512830" y="1246864"/>
            <a:ext cx="911325" cy="911326"/>
            <a:chOff x="1484165" y="1988711"/>
            <a:chExt cx="911325" cy="911326"/>
          </a:xfrm>
        </p:grpSpPr>
        <p:sp>
          <p:nvSpPr>
            <p:cNvPr id="19" name="Oval 18"/>
            <p:cNvSpPr/>
            <p:nvPr/>
          </p:nvSpPr>
          <p:spPr>
            <a:xfrm>
              <a:off x="1484165" y="1988711"/>
              <a:ext cx="911325" cy="911326"/>
            </a:xfrm>
            <a:prstGeom prst="ellipse">
              <a:avLst/>
            </a:prstGeom>
            <a:solidFill>
              <a:schemeClr val="bg1"/>
            </a:solidFill>
            <a:ln>
              <a:solidFill>
                <a:schemeClr val="accent4"/>
              </a:solidFill>
            </a:ln>
          </p:spPr>
          <p:txBody>
            <a:bodyPr wrap="square" lIns="0" tIns="0" rIns="0" bIns="0" rtlCol="0" anchor="ctr">
              <a:noAutofit/>
            </a:bodyPr>
            <a:lstStyle/>
            <a:p>
              <a:pPr algn="ctr"/>
              <a:endParaRPr lang="en-US" sz="1200" dirty="0">
                <a:solidFill>
                  <a:srgbClr val="000000"/>
                </a:solidFill>
                <a:cs typeface="Arial" charset="0"/>
              </a:endParaRPr>
            </a:p>
          </p:txBody>
        </p:sp>
        <p:grpSp>
          <p:nvGrpSpPr>
            <p:cNvPr id="20" name="Group 19"/>
            <p:cNvGrpSpPr>
              <a:grpSpLocks/>
            </p:cNvGrpSpPr>
            <p:nvPr/>
          </p:nvGrpSpPr>
          <p:grpSpPr bwMode="auto">
            <a:xfrm>
              <a:off x="1747739" y="2255461"/>
              <a:ext cx="384175" cy="377825"/>
              <a:chOff x="3658" y="706"/>
              <a:chExt cx="242" cy="238"/>
            </a:xfrm>
            <a:solidFill>
              <a:schemeClr val="tx2"/>
            </a:solidFill>
          </p:grpSpPr>
          <p:sp>
            <p:nvSpPr>
              <p:cNvPr id="21" name="Freeform 20"/>
              <p:cNvSpPr>
                <a:spLocks noEditPoints="1"/>
              </p:cNvSpPr>
              <p:nvPr/>
            </p:nvSpPr>
            <p:spPr bwMode="auto">
              <a:xfrm>
                <a:off x="3658" y="706"/>
                <a:ext cx="242" cy="164"/>
              </a:xfrm>
              <a:custGeom>
                <a:avLst/>
                <a:gdLst>
                  <a:gd name="T0" fmla="*/ 2 w 587"/>
                  <a:gd name="T1" fmla="*/ 27 h 395"/>
                  <a:gd name="T2" fmla="*/ 40 w 587"/>
                  <a:gd name="T3" fmla="*/ 27 h 395"/>
                  <a:gd name="T4" fmla="*/ 40 w 587"/>
                  <a:gd name="T5" fmla="*/ 2 h 395"/>
                  <a:gd name="T6" fmla="*/ 40 w 587"/>
                  <a:gd name="T7" fmla="*/ 2 h 395"/>
                  <a:gd name="T8" fmla="*/ 39 w 587"/>
                  <a:gd name="T9" fmla="*/ 2 h 395"/>
                  <a:gd name="T10" fmla="*/ 39 w 587"/>
                  <a:gd name="T11" fmla="*/ 2 h 395"/>
                  <a:gd name="T12" fmla="*/ 39 w 587"/>
                  <a:gd name="T13" fmla="*/ 2 h 395"/>
                  <a:gd name="T14" fmla="*/ 2 w 587"/>
                  <a:gd name="T15" fmla="*/ 2 h 395"/>
                  <a:gd name="T16" fmla="*/ 2 w 587"/>
                  <a:gd name="T17" fmla="*/ 2 h 395"/>
                  <a:gd name="T18" fmla="*/ 2 w 587"/>
                  <a:gd name="T19" fmla="*/ 2 h 395"/>
                  <a:gd name="T20" fmla="*/ 2 w 587"/>
                  <a:gd name="T21" fmla="*/ 2 h 395"/>
                  <a:gd name="T22" fmla="*/ 2 w 587"/>
                  <a:gd name="T23" fmla="*/ 2 h 395"/>
                  <a:gd name="T24" fmla="*/ 2 w 587"/>
                  <a:gd name="T25" fmla="*/ 27 h 395"/>
                  <a:gd name="T26" fmla="*/ 40 w 587"/>
                  <a:gd name="T27" fmla="*/ 28 h 395"/>
                  <a:gd name="T28" fmla="*/ 1 w 587"/>
                  <a:gd name="T29" fmla="*/ 28 h 395"/>
                  <a:gd name="T30" fmla="*/ 0 w 587"/>
                  <a:gd name="T31" fmla="*/ 28 h 395"/>
                  <a:gd name="T32" fmla="*/ 0 w 587"/>
                  <a:gd name="T33" fmla="*/ 28 h 395"/>
                  <a:gd name="T34" fmla="*/ 0 w 587"/>
                  <a:gd name="T35" fmla="*/ 28 h 395"/>
                  <a:gd name="T36" fmla="*/ 0 w 587"/>
                  <a:gd name="T37" fmla="*/ 27 h 395"/>
                  <a:gd name="T38" fmla="*/ 0 w 587"/>
                  <a:gd name="T39" fmla="*/ 2 h 395"/>
                  <a:gd name="T40" fmla="*/ 0 w 587"/>
                  <a:gd name="T41" fmla="*/ 2 h 395"/>
                  <a:gd name="T42" fmla="*/ 0 w 587"/>
                  <a:gd name="T43" fmla="*/ 2 h 395"/>
                  <a:gd name="T44" fmla="*/ 0 w 587"/>
                  <a:gd name="T45" fmla="*/ 1 h 395"/>
                  <a:gd name="T46" fmla="*/ 1 w 587"/>
                  <a:gd name="T47" fmla="*/ 1 h 395"/>
                  <a:gd name="T48" fmla="*/ 1 w 587"/>
                  <a:gd name="T49" fmla="*/ 0 h 395"/>
                  <a:gd name="T50" fmla="*/ 2 w 587"/>
                  <a:gd name="T51" fmla="*/ 0 h 395"/>
                  <a:gd name="T52" fmla="*/ 2 w 587"/>
                  <a:gd name="T53" fmla="*/ 0 h 395"/>
                  <a:gd name="T54" fmla="*/ 2 w 587"/>
                  <a:gd name="T55" fmla="*/ 0 h 395"/>
                  <a:gd name="T56" fmla="*/ 39 w 587"/>
                  <a:gd name="T57" fmla="*/ 0 h 395"/>
                  <a:gd name="T58" fmla="*/ 39 w 587"/>
                  <a:gd name="T59" fmla="*/ 0 h 395"/>
                  <a:gd name="T60" fmla="*/ 40 w 587"/>
                  <a:gd name="T61" fmla="*/ 0 h 395"/>
                  <a:gd name="T62" fmla="*/ 40 w 587"/>
                  <a:gd name="T63" fmla="*/ 0 h 395"/>
                  <a:gd name="T64" fmla="*/ 40 w 587"/>
                  <a:gd name="T65" fmla="*/ 1 h 395"/>
                  <a:gd name="T66" fmla="*/ 41 w 587"/>
                  <a:gd name="T67" fmla="*/ 1 h 395"/>
                  <a:gd name="T68" fmla="*/ 41 w 587"/>
                  <a:gd name="T69" fmla="*/ 2 h 395"/>
                  <a:gd name="T70" fmla="*/ 41 w 587"/>
                  <a:gd name="T71" fmla="*/ 2 h 395"/>
                  <a:gd name="T72" fmla="*/ 41 w 587"/>
                  <a:gd name="T73" fmla="*/ 2 h 395"/>
                  <a:gd name="T74" fmla="*/ 41 w 587"/>
                  <a:gd name="T75" fmla="*/ 27 h 395"/>
                  <a:gd name="T76" fmla="*/ 41 w 587"/>
                  <a:gd name="T77" fmla="*/ 28 h 395"/>
                  <a:gd name="T78" fmla="*/ 41 w 587"/>
                  <a:gd name="T79" fmla="*/ 28 h 395"/>
                  <a:gd name="T80" fmla="*/ 41 w 587"/>
                  <a:gd name="T81" fmla="*/ 28 h 395"/>
                  <a:gd name="T82" fmla="*/ 40 w 587"/>
                  <a:gd name="T83" fmla="*/ 28 h 39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87"/>
                  <a:gd name="T127" fmla="*/ 0 h 395"/>
                  <a:gd name="T128" fmla="*/ 587 w 587"/>
                  <a:gd name="T129" fmla="*/ 395 h 39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87" h="395">
                    <a:moveTo>
                      <a:pt x="23" y="372"/>
                    </a:moveTo>
                    <a:lnTo>
                      <a:pt x="564" y="372"/>
                    </a:lnTo>
                    <a:lnTo>
                      <a:pt x="564" y="36"/>
                    </a:lnTo>
                    <a:lnTo>
                      <a:pt x="563" y="31"/>
                    </a:lnTo>
                    <a:lnTo>
                      <a:pt x="560" y="26"/>
                    </a:lnTo>
                    <a:lnTo>
                      <a:pt x="556" y="24"/>
                    </a:lnTo>
                    <a:lnTo>
                      <a:pt x="550" y="23"/>
                    </a:lnTo>
                    <a:lnTo>
                      <a:pt x="37" y="23"/>
                    </a:lnTo>
                    <a:lnTo>
                      <a:pt x="32" y="24"/>
                    </a:lnTo>
                    <a:lnTo>
                      <a:pt x="28" y="26"/>
                    </a:lnTo>
                    <a:lnTo>
                      <a:pt x="24" y="31"/>
                    </a:lnTo>
                    <a:lnTo>
                      <a:pt x="23" y="36"/>
                    </a:lnTo>
                    <a:lnTo>
                      <a:pt x="23" y="372"/>
                    </a:lnTo>
                    <a:close/>
                    <a:moveTo>
                      <a:pt x="576" y="395"/>
                    </a:moveTo>
                    <a:lnTo>
                      <a:pt x="12" y="395"/>
                    </a:lnTo>
                    <a:lnTo>
                      <a:pt x="8" y="394"/>
                    </a:lnTo>
                    <a:lnTo>
                      <a:pt x="5" y="392"/>
                    </a:lnTo>
                    <a:lnTo>
                      <a:pt x="1" y="389"/>
                    </a:lnTo>
                    <a:lnTo>
                      <a:pt x="0" y="384"/>
                    </a:lnTo>
                    <a:lnTo>
                      <a:pt x="0" y="36"/>
                    </a:lnTo>
                    <a:lnTo>
                      <a:pt x="1" y="29"/>
                    </a:lnTo>
                    <a:lnTo>
                      <a:pt x="4" y="22"/>
                    </a:lnTo>
                    <a:lnTo>
                      <a:pt x="7" y="15"/>
                    </a:lnTo>
                    <a:lnTo>
                      <a:pt x="12" y="10"/>
                    </a:lnTo>
                    <a:lnTo>
                      <a:pt x="17" y="6"/>
                    </a:lnTo>
                    <a:lnTo>
                      <a:pt x="23" y="2"/>
                    </a:lnTo>
                    <a:lnTo>
                      <a:pt x="30" y="0"/>
                    </a:lnTo>
                    <a:lnTo>
                      <a:pt x="37" y="0"/>
                    </a:lnTo>
                    <a:lnTo>
                      <a:pt x="550" y="0"/>
                    </a:lnTo>
                    <a:lnTo>
                      <a:pt x="558" y="0"/>
                    </a:lnTo>
                    <a:lnTo>
                      <a:pt x="565" y="2"/>
                    </a:lnTo>
                    <a:lnTo>
                      <a:pt x="571" y="6"/>
                    </a:lnTo>
                    <a:lnTo>
                      <a:pt x="577" y="10"/>
                    </a:lnTo>
                    <a:lnTo>
                      <a:pt x="581" y="15"/>
                    </a:lnTo>
                    <a:lnTo>
                      <a:pt x="584" y="22"/>
                    </a:lnTo>
                    <a:lnTo>
                      <a:pt x="586" y="29"/>
                    </a:lnTo>
                    <a:lnTo>
                      <a:pt x="587" y="36"/>
                    </a:lnTo>
                    <a:lnTo>
                      <a:pt x="587" y="384"/>
                    </a:lnTo>
                    <a:lnTo>
                      <a:pt x="586" y="389"/>
                    </a:lnTo>
                    <a:lnTo>
                      <a:pt x="584" y="392"/>
                    </a:lnTo>
                    <a:lnTo>
                      <a:pt x="580" y="394"/>
                    </a:lnTo>
                    <a:lnTo>
                      <a:pt x="576" y="395"/>
                    </a:lnTo>
                    <a:close/>
                  </a:path>
                </a:pathLst>
              </a:custGeom>
              <a:grpFill/>
              <a:ln w="9525">
                <a:solidFill>
                  <a:schemeClr val="tx2"/>
                </a:solidFill>
                <a:round/>
                <a:headEnd/>
                <a:tailEnd/>
              </a:ln>
            </p:spPr>
            <p:txBody>
              <a:bodyPr/>
              <a:lstStyle/>
              <a:p>
                <a:endParaRPr lang="en-US" dirty="0">
                  <a:solidFill>
                    <a:srgbClr val="000000"/>
                  </a:solidFill>
                </a:endParaRPr>
              </a:p>
            </p:txBody>
          </p:sp>
          <p:sp>
            <p:nvSpPr>
              <p:cNvPr id="22" name="Rectangle 21"/>
              <p:cNvSpPr>
                <a:spLocks noChangeArrowheads="1"/>
              </p:cNvSpPr>
              <p:nvPr/>
            </p:nvSpPr>
            <p:spPr bwMode="auto">
              <a:xfrm>
                <a:off x="3663" y="740"/>
                <a:ext cx="232" cy="9"/>
              </a:xfrm>
              <a:prstGeom prst="rect">
                <a:avLst/>
              </a:prstGeom>
              <a:grpFill/>
              <a:ln w="9525">
                <a:solidFill>
                  <a:schemeClr val="tx2"/>
                </a:solidFill>
                <a:miter lim="800000"/>
                <a:headEnd/>
                <a:tailEnd/>
              </a:ln>
            </p:spPr>
            <p:txBody>
              <a:bodyPr/>
              <a:lstStyle/>
              <a:p>
                <a:endParaRPr lang="en-US" dirty="0">
                  <a:solidFill>
                    <a:srgbClr val="000000"/>
                  </a:solidFill>
                </a:endParaRPr>
              </a:p>
            </p:txBody>
          </p:sp>
          <p:sp>
            <p:nvSpPr>
              <p:cNvPr id="23" name="Freeform 22"/>
              <p:cNvSpPr>
                <a:spLocks/>
              </p:cNvSpPr>
              <p:nvPr/>
            </p:nvSpPr>
            <p:spPr bwMode="auto">
              <a:xfrm>
                <a:off x="3873" y="724"/>
                <a:ext cx="10" cy="10"/>
              </a:xfrm>
              <a:custGeom>
                <a:avLst/>
                <a:gdLst>
                  <a:gd name="T0" fmla="*/ 2 w 25"/>
                  <a:gd name="T1" fmla="*/ 1 h 24"/>
                  <a:gd name="T2" fmla="*/ 2 w 25"/>
                  <a:gd name="T3" fmla="*/ 0 h 24"/>
                  <a:gd name="T4" fmla="*/ 2 w 25"/>
                  <a:gd name="T5" fmla="*/ 0 h 24"/>
                  <a:gd name="T6" fmla="*/ 1 w 25"/>
                  <a:gd name="T7" fmla="*/ 0 h 24"/>
                  <a:gd name="T8" fmla="*/ 1 w 25"/>
                  <a:gd name="T9" fmla="*/ 0 h 24"/>
                  <a:gd name="T10" fmla="*/ 0 w 25"/>
                  <a:gd name="T11" fmla="*/ 0 h 24"/>
                  <a:gd name="T12" fmla="*/ 0 w 25"/>
                  <a:gd name="T13" fmla="*/ 0 h 24"/>
                  <a:gd name="T14" fmla="*/ 0 w 25"/>
                  <a:gd name="T15" fmla="*/ 0 h 24"/>
                  <a:gd name="T16" fmla="*/ 0 w 25"/>
                  <a:gd name="T17" fmla="*/ 1 h 24"/>
                  <a:gd name="T18" fmla="*/ 0 w 25"/>
                  <a:gd name="T19" fmla="*/ 1 h 24"/>
                  <a:gd name="T20" fmla="*/ 0 w 25"/>
                  <a:gd name="T21" fmla="*/ 2 h 24"/>
                  <a:gd name="T22" fmla="*/ 0 w 25"/>
                  <a:gd name="T23" fmla="*/ 2 h 24"/>
                  <a:gd name="T24" fmla="*/ 1 w 25"/>
                  <a:gd name="T25" fmla="*/ 2 h 24"/>
                  <a:gd name="T26" fmla="*/ 1 w 25"/>
                  <a:gd name="T27" fmla="*/ 2 h 24"/>
                  <a:gd name="T28" fmla="*/ 2 w 25"/>
                  <a:gd name="T29" fmla="*/ 2 h 24"/>
                  <a:gd name="T30" fmla="*/ 2 w 25"/>
                  <a:gd name="T31" fmla="*/ 1 h 24"/>
                  <a:gd name="T32" fmla="*/ 2 w 25"/>
                  <a:gd name="T33" fmla="*/ 1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24"/>
                  <a:gd name="T53" fmla="*/ 25 w 25"/>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24">
                    <a:moveTo>
                      <a:pt x="25" y="12"/>
                    </a:moveTo>
                    <a:lnTo>
                      <a:pt x="24" y="8"/>
                    </a:lnTo>
                    <a:lnTo>
                      <a:pt x="22" y="4"/>
                    </a:lnTo>
                    <a:lnTo>
                      <a:pt x="18" y="0"/>
                    </a:lnTo>
                    <a:lnTo>
                      <a:pt x="13" y="0"/>
                    </a:lnTo>
                    <a:lnTo>
                      <a:pt x="8" y="0"/>
                    </a:lnTo>
                    <a:lnTo>
                      <a:pt x="4" y="4"/>
                    </a:lnTo>
                    <a:lnTo>
                      <a:pt x="1" y="8"/>
                    </a:lnTo>
                    <a:lnTo>
                      <a:pt x="0" y="12"/>
                    </a:lnTo>
                    <a:lnTo>
                      <a:pt x="1" y="17"/>
                    </a:lnTo>
                    <a:lnTo>
                      <a:pt x="4" y="21"/>
                    </a:lnTo>
                    <a:lnTo>
                      <a:pt x="8" y="23"/>
                    </a:lnTo>
                    <a:lnTo>
                      <a:pt x="13" y="24"/>
                    </a:lnTo>
                    <a:lnTo>
                      <a:pt x="18" y="23"/>
                    </a:lnTo>
                    <a:lnTo>
                      <a:pt x="22" y="21"/>
                    </a:lnTo>
                    <a:lnTo>
                      <a:pt x="24" y="17"/>
                    </a:lnTo>
                    <a:lnTo>
                      <a:pt x="25" y="12"/>
                    </a:lnTo>
                    <a:close/>
                  </a:path>
                </a:pathLst>
              </a:custGeom>
              <a:grpFill/>
              <a:ln w="9525">
                <a:solidFill>
                  <a:schemeClr val="tx2"/>
                </a:solidFill>
                <a:round/>
                <a:headEnd/>
                <a:tailEnd/>
              </a:ln>
            </p:spPr>
            <p:txBody>
              <a:bodyPr/>
              <a:lstStyle/>
              <a:p>
                <a:endParaRPr lang="en-US" dirty="0">
                  <a:solidFill>
                    <a:srgbClr val="000000"/>
                  </a:solidFill>
                </a:endParaRPr>
              </a:p>
            </p:txBody>
          </p:sp>
          <p:sp>
            <p:nvSpPr>
              <p:cNvPr id="24" name="Freeform 23"/>
              <p:cNvSpPr>
                <a:spLocks/>
              </p:cNvSpPr>
              <p:nvPr/>
            </p:nvSpPr>
            <p:spPr bwMode="auto">
              <a:xfrm>
                <a:off x="3850" y="724"/>
                <a:ext cx="10" cy="10"/>
              </a:xfrm>
              <a:custGeom>
                <a:avLst/>
                <a:gdLst>
                  <a:gd name="T0" fmla="*/ 2 w 24"/>
                  <a:gd name="T1" fmla="*/ 1 h 24"/>
                  <a:gd name="T2" fmla="*/ 2 w 24"/>
                  <a:gd name="T3" fmla="*/ 0 h 24"/>
                  <a:gd name="T4" fmla="*/ 2 w 24"/>
                  <a:gd name="T5" fmla="*/ 0 h 24"/>
                  <a:gd name="T6" fmla="*/ 1 w 24"/>
                  <a:gd name="T7" fmla="*/ 0 h 24"/>
                  <a:gd name="T8" fmla="*/ 1 w 24"/>
                  <a:gd name="T9" fmla="*/ 0 h 24"/>
                  <a:gd name="T10" fmla="*/ 0 w 24"/>
                  <a:gd name="T11" fmla="*/ 0 h 24"/>
                  <a:gd name="T12" fmla="*/ 0 w 24"/>
                  <a:gd name="T13" fmla="*/ 0 h 24"/>
                  <a:gd name="T14" fmla="*/ 0 w 24"/>
                  <a:gd name="T15" fmla="*/ 0 h 24"/>
                  <a:gd name="T16" fmla="*/ 0 w 24"/>
                  <a:gd name="T17" fmla="*/ 1 h 24"/>
                  <a:gd name="T18" fmla="*/ 0 w 24"/>
                  <a:gd name="T19" fmla="*/ 1 h 24"/>
                  <a:gd name="T20" fmla="*/ 0 w 24"/>
                  <a:gd name="T21" fmla="*/ 2 h 24"/>
                  <a:gd name="T22" fmla="*/ 0 w 24"/>
                  <a:gd name="T23" fmla="*/ 2 h 24"/>
                  <a:gd name="T24" fmla="*/ 1 w 24"/>
                  <a:gd name="T25" fmla="*/ 2 h 24"/>
                  <a:gd name="T26" fmla="*/ 1 w 24"/>
                  <a:gd name="T27" fmla="*/ 2 h 24"/>
                  <a:gd name="T28" fmla="*/ 2 w 24"/>
                  <a:gd name="T29" fmla="*/ 2 h 24"/>
                  <a:gd name="T30" fmla="*/ 2 w 24"/>
                  <a:gd name="T31" fmla="*/ 1 h 24"/>
                  <a:gd name="T32" fmla="*/ 2 w 24"/>
                  <a:gd name="T33" fmla="*/ 1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24" y="12"/>
                    </a:moveTo>
                    <a:lnTo>
                      <a:pt x="23" y="8"/>
                    </a:lnTo>
                    <a:lnTo>
                      <a:pt x="21" y="4"/>
                    </a:lnTo>
                    <a:lnTo>
                      <a:pt x="16" y="0"/>
                    </a:lnTo>
                    <a:lnTo>
                      <a:pt x="12" y="0"/>
                    </a:lnTo>
                    <a:lnTo>
                      <a:pt x="7" y="0"/>
                    </a:lnTo>
                    <a:lnTo>
                      <a:pt x="3" y="4"/>
                    </a:lnTo>
                    <a:lnTo>
                      <a:pt x="1" y="8"/>
                    </a:lnTo>
                    <a:lnTo>
                      <a:pt x="0" y="12"/>
                    </a:lnTo>
                    <a:lnTo>
                      <a:pt x="1" y="17"/>
                    </a:lnTo>
                    <a:lnTo>
                      <a:pt x="3" y="21"/>
                    </a:lnTo>
                    <a:lnTo>
                      <a:pt x="7" y="23"/>
                    </a:lnTo>
                    <a:lnTo>
                      <a:pt x="12" y="24"/>
                    </a:lnTo>
                    <a:lnTo>
                      <a:pt x="16" y="23"/>
                    </a:lnTo>
                    <a:lnTo>
                      <a:pt x="21" y="21"/>
                    </a:lnTo>
                    <a:lnTo>
                      <a:pt x="23" y="17"/>
                    </a:lnTo>
                    <a:lnTo>
                      <a:pt x="24" y="12"/>
                    </a:lnTo>
                    <a:close/>
                  </a:path>
                </a:pathLst>
              </a:custGeom>
              <a:grpFill/>
              <a:ln w="9525">
                <a:solidFill>
                  <a:schemeClr val="tx2"/>
                </a:solidFill>
                <a:round/>
                <a:headEnd/>
                <a:tailEnd/>
              </a:ln>
            </p:spPr>
            <p:txBody>
              <a:bodyPr/>
              <a:lstStyle/>
              <a:p>
                <a:endParaRPr lang="en-US" dirty="0">
                  <a:solidFill>
                    <a:srgbClr val="000000"/>
                  </a:solidFill>
                </a:endParaRPr>
              </a:p>
            </p:txBody>
          </p:sp>
          <p:sp>
            <p:nvSpPr>
              <p:cNvPr id="25" name="Freeform 24"/>
              <p:cNvSpPr>
                <a:spLocks/>
              </p:cNvSpPr>
              <p:nvPr/>
            </p:nvSpPr>
            <p:spPr bwMode="auto">
              <a:xfrm>
                <a:off x="3828" y="724"/>
                <a:ext cx="11" cy="10"/>
              </a:xfrm>
              <a:custGeom>
                <a:avLst/>
                <a:gdLst>
                  <a:gd name="T0" fmla="*/ 2 w 25"/>
                  <a:gd name="T1" fmla="*/ 1 h 24"/>
                  <a:gd name="T2" fmla="*/ 2 w 25"/>
                  <a:gd name="T3" fmla="*/ 0 h 24"/>
                  <a:gd name="T4" fmla="*/ 2 w 25"/>
                  <a:gd name="T5" fmla="*/ 0 h 24"/>
                  <a:gd name="T6" fmla="*/ 1 w 25"/>
                  <a:gd name="T7" fmla="*/ 0 h 24"/>
                  <a:gd name="T8" fmla="*/ 1 w 25"/>
                  <a:gd name="T9" fmla="*/ 0 h 24"/>
                  <a:gd name="T10" fmla="*/ 0 w 25"/>
                  <a:gd name="T11" fmla="*/ 0 h 24"/>
                  <a:gd name="T12" fmla="*/ 0 w 25"/>
                  <a:gd name="T13" fmla="*/ 0 h 24"/>
                  <a:gd name="T14" fmla="*/ 0 w 25"/>
                  <a:gd name="T15" fmla="*/ 0 h 24"/>
                  <a:gd name="T16" fmla="*/ 0 w 25"/>
                  <a:gd name="T17" fmla="*/ 1 h 24"/>
                  <a:gd name="T18" fmla="*/ 0 w 25"/>
                  <a:gd name="T19" fmla="*/ 1 h 24"/>
                  <a:gd name="T20" fmla="*/ 0 w 25"/>
                  <a:gd name="T21" fmla="*/ 2 h 24"/>
                  <a:gd name="T22" fmla="*/ 0 w 25"/>
                  <a:gd name="T23" fmla="*/ 2 h 24"/>
                  <a:gd name="T24" fmla="*/ 1 w 25"/>
                  <a:gd name="T25" fmla="*/ 2 h 24"/>
                  <a:gd name="T26" fmla="*/ 1 w 25"/>
                  <a:gd name="T27" fmla="*/ 2 h 24"/>
                  <a:gd name="T28" fmla="*/ 2 w 25"/>
                  <a:gd name="T29" fmla="*/ 2 h 24"/>
                  <a:gd name="T30" fmla="*/ 2 w 25"/>
                  <a:gd name="T31" fmla="*/ 1 h 24"/>
                  <a:gd name="T32" fmla="*/ 2 w 25"/>
                  <a:gd name="T33" fmla="*/ 1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24"/>
                  <a:gd name="T53" fmla="*/ 25 w 25"/>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24">
                    <a:moveTo>
                      <a:pt x="25" y="12"/>
                    </a:moveTo>
                    <a:lnTo>
                      <a:pt x="24" y="8"/>
                    </a:lnTo>
                    <a:lnTo>
                      <a:pt x="21" y="4"/>
                    </a:lnTo>
                    <a:lnTo>
                      <a:pt x="17" y="0"/>
                    </a:lnTo>
                    <a:lnTo>
                      <a:pt x="13" y="0"/>
                    </a:lnTo>
                    <a:lnTo>
                      <a:pt x="7" y="0"/>
                    </a:lnTo>
                    <a:lnTo>
                      <a:pt x="3" y="4"/>
                    </a:lnTo>
                    <a:lnTo>
                      <a:pt x="1" y="8"/>
                    </a:lnTo>
                    <a:lnTo>
                      <a:pt x="0" y="12"/>
                    </a:lnTo>
                    <a:lnTo>
                      <a:pt x="1" y="17"/>
                    </a:lnTo>
                    <a:lnTo>
                      <a:pt x="3" y="21"/>
                    </a:lnTo>
                    <a:lnTo>
                      <a:pt x="7" y="23"/>
                    </a:lnTo>
                    <a:lnTo>
                      <a:pt x="13" y="24"/>
                    </a:lnTo>
                    <a:lnTo>
                      <a:pt x="17" y="23"/>
                    </a:lnTo>
                    <a:lnTo>
                      <a:pt x="21" y="21"/>
                    </a:lnTo>
                    <a:lnTo>
                      <a:pt x="24" y="17"/>
                    </a:lnTo>
                    <a:lnTo>
                      <a:pt x="25" y="12"/>
                    </a:lnTo>
                    <a:close/>
                  </a:path>
                </a:pathLst>
              </a:custGeom>
              <a:grpFill/>
              <a:ln w="9525">
                <a:solidFill>
                  <a:schemeClr val="tx2"/>
                </a:solidFill>
                <a:round/>
                <a:headEnd/>
                <a:tailEnd/>
              </a:ln>
            </p:spPr>
            <p:txBody>
              <a:bodyPr/>
              <a:lstStyle/>
              <a:p>
                <a:endParaRPr lang="en-US" dirty="0">
                  <a:solidFill>
                    <a:srgbClr val="000000"/>
                  </a:solidFill>
                </a:endParaRPr>
              </a:p>
            </p:txBody>
          </p:sp>
          <p:sp>
            <p:nvSpPr>
              <p:cNvPr id="26" name="Freeform 25"/>
              <p:cNvSpPr>
                <a:spLocks/>
              </p:cNvSpPr>
              <p:nvPr/>
            </p:nvSpPr>
            <p:spPr bwMode="auto">
              <a:xfrm>
                <a:off x="3684" y="788"/>
                <a:ext cx="54" cy="9"/>
              </a:xfrm>
              <a:custGeom>
                <a:avLst/>
                <a:gdLst>
                  <a:gd name="T0" fmla="*/ 8 w 131"/>
                  <a:gd name="T1" fmla="*/ 1 h 24"/>
                  <a:gd name="T2" fmla="*/ 1 w 131"/>
                  <a:gd name="T3" fmla="*/ 1 h 24"/>
                  <a:gd name="T4" fmla="*/ 0 w 131"/>
                  <a:gd name="T5" fmla="*/ 1 h 24"/>
                  <a:gd name="T6" fmla="*/ 0 w 131"/>
                  <a:gd name="T7" fmla="*/ 1 h 24"/>
                  <a:gd name="T8" fmla="*/ 0 w 131"/>
                  <a:gd name="T9" fmla="*/ 1 h 24"/>
                  <a:gd name="T10" fmla="*/ 0 w 131"/>
                  <a:gd name="T11" fmla="*/ 1 h 24"/>
                  <a:gd name="T12" fmla="*/ 0 w 131"/>
                  <a:gd name="T13" fmla="*/ 0 h 24"/>
                  <a:gd name="T14" fmla="*/ 0 w 131"/>
                  <a:gd name="T15" fmla="*/ 0 h 24"/>
                  <a:gd name="T16" fmla="*/ 0 w 131"/>
                  <a:gd name="T17" fmla="*/ 0 h 24"/>
                  <a:gd name="T18" fmla="*/ 1 w 131"/>
                  <a:gd name="T19" fmla="*/ 0 h 24"/>
                  <a:gd name="T20" fmla="*/ 8 w 131"/>
                  <a:gd name="T21" fmla="*/ 0 h 24"/>
                  <a:gd name="T22" fmla="*/ 9 w 131"/>
                  <a:gd name="T23" fmla="*/ 0 h 24"/>
                  <a:gd name="T24" fmla="*/ 9 w 131"/>
                  <a:gd name="T25" fmla="*/ 0 h 24"/>
                  <a:gd name="T26" fmla="*/ 9 w 131"/>
                  <a:gd name="T27" fmla="*/ 0 h 24"/>
                  <a:gd name="T28" fmla="*/ 9 w 131"/>
                  <a:gd name="T29" fmla="*/ 1 h 24"/>
                  <a:gd name="T30" fmla="*/ 9 w 131"/>
                  <a:gd name="T31" fmla="*/ 1 h 24"/>
                  <a:gd name="T32" fmla="*/ 9 w 131"/>
                  <a:gd name="T33" fmla="*/ 1 h 24"/>
                  <a:gd name="T34" fmla="*/ 9 w 131"/>
                  <a:gd name="T35" fmla="*/ 1 h 24"/>
                  <a:gd name="T36" fmla="*/ 8 w 131"/>
                  <a:gd name="T37" fmla="*/ 1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24"/>
                  <a:gd name="T59" fmla="*/ 131 w 131"/>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24">
                    <a:moveTo>
                      <a:pt x="120" y="24"/>
                    </a:moveTo>
                    <a:lnTo>
                      <a:pt x="12" y="24"/>
                    </a:lnTo>
                    <a:lnTo>
                      <a:pt x="7" y="22"/>
                    </a:lnTo>
                    <a:lnTo>
                      <a:pt x="3" y="19"/>
                    </a:lnTo>
                    <a:lnTo>
                      <a:pt x="1" y="16"/>
                    </a:lnTo>
                    <a:lnTo>
                      <a:pt x="0" y="12"/>
                    </a:lnTo>
                    <a:lnTo>
                      <a:pt x="1" y="7"/>
                    </a:lnTo>
                    <a:lnTo>
                      <a:pt x="3" y="4"/>
                    </a:lnTo>
                    <a:lnTo>
                      <a:pt x="7" y="0"/>
                    </a:lnTo>
                    <a:lnTo>
                      <a:pt x="12" y="0"/>
                    </a:lnTo>
                    <a:lnTo>
                      <a:pt x="120" y="0"/>
                    </a:lnTo>
                    <a:lnTo>
                      <a:pt x="124" y="0"/>
                    </a:lnTo>
                    <a:lnTo>
                      <a:pt x="128" y="4"/>
                    </a:lnTo>
                    <a:lnTo>
                      <a:pt x="130" y="7"/>
                    </a:lnTo>
                    <a:lnTo>
                      <a:pt x="131" y="12"/>
                    </a:lnTo>
                    <a:lnTo>
                      <a:pt x="130" y="16"/>
                    </a:lnTo>
                    <a:lnTo>
                      <a:pt x="128" y="19"/>
                    </a:lnTo>
                    <a:lnTo>
                      <a:pt x="124" y="22"/>
                    </a:lnTo>
                    <a:lnTo>
                      <a:pt x="120" y="24"/>
                    </a:lnTo>
                    <a:close/>
                  </a:path>
                </a:pathLst>
              </a:custGeom>
              <a:grpFill/>
              <a:ln w="9525">
                <a:solidFill>
                  <a:schemeClr val="tx2"/>
                </a:solidFill>
                <a:round/>
                <a:headEnd/>
                <a:tailEnd/>
              </a:ln>
            </p:spPr>
            <p:txBody>
              <a:bodyPr/>
              <a:lstStyle/>
              <a:p>
                <a:endParaRPr lang="en-US" dirty="0">
                  <a:solidFill>
                    <a:srgbClr val="000000"/>
                  </a:solidFill>
                </a:endParaRPr>
              </a:p>
            </p:txBody>
          </p:sp>
          <p:sp>
            <p:nvSpPr>
              <p:cNvPr id="29" name="Freeform 28"/>
              <p:cNvSpPr>
                <a:spLocks/>
              </p:cNvSpPr>
              <p:nvPr/>
            </p:nvSpPr>
            <p:spPr bwMode="auto">
              <a:xfrm>
                <a:off x="3684" y="764"/>
                <a:ext cx="54" cy="9"/>
              </a:xfrm>
              <a:custGeom>
                <a:avLst/>
                <a:gdLst>
                  <a:gd name="T0" fmla="*/ 8 w 131"/>
                  <a:gd name="T1" fmla="*/ 2 h 23"/>
                  <a:gd name="T2" fmla="*/ 1 w 131"/>
                  <a:gd name="T3" fmla="*/ 2 h 23"/>
                  <a:gd name="T4" fmla="*/ 0 w 131"/>
                  <a:gd name="T5" fmla="*/ 2 h 23"/>
                  <a:gd name="T6" fmla="*/ 0 w 131"/>
                  <a:gd name="T7" fmla="*/ 1 h 23"/>
                  <a:gd name="T8" fmla="*/ 0 w 131"/>
                  <a:gd name="T9" fmla="*/ 1 h 23"/>
                  <a:gd name="T10" fmla="*/ 0 w 131"/>
                  <a:gd name="T11" fmla="*/ 1 h 23"/>
                  <a:gd name="T12" fmla="*/ 0 w 131"/>
                  <a:gd name="T13" fmla="*/ 0 h 23"/>
                  <a:gd name="T14" fmla="*/ 0 w 131"/>
                  <a:gd name="T15" fmla="*/ 0 h 23"/>
                  <a:gd name="T16" fmla="*/ 0 w 131"/>
                  <a:gd name="T17" fmla="*/ 0 h 23"/>
                  <a:gd name="T18" fmla="*/ 1 w 131"/>
                  <a:gd name="T19" fmla="*/ 0 h 23"/>
                  <a:gd name="T20" fmla="*/ 8 w 131"/>
                  <a:gd name="T21" fmla="*/ 0 h 23"/>
                  <a:gd name="T22" fmla="*/ 9 w 131"/>
                  <a:gd name="T23" fmla="*/ 0 h 23"/>
                  <a:gd name="T24" fmla="*/ 9 w 131"/>
                  <a:gd name="T25" fmla="*/ 0 h 23"/>
                  <a:gd name="T26" fmla="*/ 9 w 131"/>
                  <a:gd name="T27" fmla="*/ 0 h 23"/>
                  <a:gd name="T28" fmla="*/ 9 w 131"/>
                  <a:gd name="T29" fmla="*/ 1 h 23"/>
                  <a:gd name="T30" fmla="*/ 9 w 131"/>
                  <a:gd name="T31" fmla="*/ 1 h 23"/>
                  <a:gd name="T32" fmla="*/ 9 w 131"/>
                  <a:gd name="T33" fmla="*/ 1 h 23"/>
                  <a:gd name="T34" fmla="*/ 9 w 131"/>
                  <a:gd name="T35" fmla="*/ 2 h 23"/>
                  <a:gd name="T36" fmla="*/ 8 w 131"/>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23"/>
                  <a:gd name="T59" fmla="*/ 131 w 131"/>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23">
                    <a:moveTo>
                      <a:pt x="120" y="23"/>
                    </a:moveTo>
                    <a:lnTo>
                      <a:pt x="12" y="23"/>
                    </a:lnTo>
                    <a:lnTo>
                      <a:pt x="7" y="22"/>
                    </a:lnTo>
                    <a:lnTo>
                      <a:pt x="3" y="20"/>
                    </a:lnTo>
                    <a:lnTo>
                      <a:pt x="1" y="17"/>
                    </a:lnTo>
                    <a:lnTo>
                      <a:pt x="0" y="11"/>
                    </a:lnTo>
                    <a:lnTo>
                      <a:pt x="1" y="7"/>
                    </a:lnTo>
                    <a:lnTo>
                      <a:pt x="3" y="4"/>
                    </a:lnTo>
                    <a:lnTo>
                      <a:pt x="7" y="1"/>
                    </a:lnTo>
                    <a:lnTo>
                      <a:pt x="12" y="0"/>
                    </a:lnTo>
                    <a:lnTo>
                      <a:pt x="120" y="0"/>
                    </a:lnTo>
                    <a:lnTo>
                      <a:pt x="124" y="1"/>
                    </a:lnTo>
                    <a:lnTo>
                      <a:pt x="128" y="4"/>
                    </a:lnTo>
                    <a:lnTo>
                      <a:pt x="130" y="7"/>
                    </a:lnTo>
                    <a:lnTo>
                      <a:pt x="131" y="11"/>
                    </a:lnTo>
                    <a:lnTo>
                      <a:pt x="130" y="17"/>
                    </a:lnTo>
                    <a:lnTo>
                      <a:pt x="128" y="20"/>
                    </a:lnTo>
                    <a:lnTo>
                      <a:pt x="124" y="22"/>
                    </a:lnTo>
                    <a:lnTo>
                      <a:pt x="120" y="23"/>
                    </a:lnTo>
                    <a:close/>
                  </a:path>
                </a:pathLst>
              </a:custGeom>
              <a:grpFill/>
              <a:ln w="9525">
                <a:solidFill>
                  <a:schemeClr val="tx2"/>
                </a:solidFill>
                <a:round/>
                <a:headEnd/>
                <a:tailEnd/>
              </a:ln>
            </p:spPr>
            <p:txBody>
              <a:bodyPr/>
              <a:lstStyle/>
              <a:p>
                <a:endParaRPr lang="en-US" dirty="0">
                  <a:solidFill>
                    <a:srgbClr val="000000"/>
                  </a:solidFill>
                </a:endParaRPr>
              </a:p>
            </p:txBody>
          </p:sp>
          <p:sp>
            <p:nvSpPr>
              <p:cNvPr id="30" name="Freeform 29"/>
              <p:cNvSpPr>
                <a:spLocks/>
              </p:cNvSpPr>
              <p:nvPr/>
            </p:nvSpPr>
            <p:spPr bwMode="auto">
              <a:xfrm>
                <a:off x="3684" y="812"/>
                <a:ext cx="54" cy="10"/>
              </a:xfrm>
              <a:custGeom>
                <a:avLst/>
                <a:gdLst>
                  <a:gd name="T0" fmla="*/ 8 w 131"/>
                  <a:gd name="T1" fmla="*/ 2 h 23"/>
                  <a:gd name="T2" fmla="*/ 1 w 131"/>
                  <a:gd name="T3" fmla="*/ 2 h 23"/>
                  <a:gd name="T4" fmla="*/ 0 w 131"/>
                  <a:gd name="T5" fmla="*/ 2 h 23"/>
                  <a:gd name="T6" fmla="*/ 0 w 131"/>
                  <a:gd name="T7" fmla="*/ 2 h 23"/>
                  <a:gd name="T8" fmla="*/ 0 w 131"/>
                  <a:gd name="T9" fmla="*/ 1 h 23"/>
                  <a:gd name="T10" fmla="*/ 0 w 131"/>
                  <a:gd name="T11" fmla="*/ 1 h 23"/>
                  <a:gd name="T12" fmla="*/ 0 w 131"/>
                  <a:gd name="T13" fmla="*/ 0 h 23"/>
                  <a:gd name="T14" fmla="*/ 0 w 131"/>
                  <a:gd name="T15" fmla="*/ 0 h 23"/>
                  <a:gd name="T16" fmla="*/ 0 w 131"/>
                  <a:gd name="T17" fmla="*/ 0 h 23"/>
                  <a:gd name="T18" fmla="*/ 1 w 131"/>
                  <a:gd name="T19" fmla="*/ 0 h 23"/>
                  <a:gd name="T20" fmla="*/ 8 w 131"/>
                  <a:gd name="T21" fmla="*/ 0 h 23"/>
                  <a:gd name="T22" fmla="*/ 9 w 131"/>
                  <a:gd name="T23" fmla="*/ 0 h 23"/>
                  <a:gd name="T24" fmla="*/ 9 w 131"/>
                  <a:gd name="T25" fmla="*/ 0 h 23"/>
                  <a:gd name="T26" fmla="*/ 9 w 131"/>
                  <a:gd name="T27" fmla="*/ 0 h 23"/>
                  <a:gd name="T28" fmla="*/ 9 w 131"/>
                  <a:gd name="T29" fmla="*/ 1 h 23"/>
                  <a:gd name="T30" fmla="*/ 9 w 131"/>
                  <a:gd name="T31" fmla="*/ 1 h 23"/>
                  <a:gd name="T32" fmla="*/ 9 w 131"/>
                  <a:gd name="T33" fmla="*/ 2 h 23"/>
                  <a:gd name="T34" fmla="*/ 9 w 131"/>
                  <a:gd name="T35" fmla="*/ 2 h 23"/>
                  <a:gd name="T36" fmla="*/ 8 w 131"/>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23"/>
                  <a:gd name="T59" fmla="*/ 131 w 131"/>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23">
                    <a:moveTo>
                      <a:pt x="120" y="23"/>
                    </a:moveTo>
                    <a:lnTo>
                      <a:pt x="12" y="23"/>
                    </a:lnTo>
                    <a:lnTo>
                      <a:pt x="7" y="22"/>
                    </a:lnTo>
                    <a:lnTo>
                      <a:pt x="3" y="20"/>
                    </a:lnTo>
                    <a:lnTo>
                      <a:pt x="1" y="16"/>
                    </a:lnTo>
                    <a:lnTo>
                      <a:pt x="0" y="12"/>
                    </a:lnTo>
                    <a:lnTo>
                      <a:pt x="1" y="7"/>
                    </a:lnTo>
                    <a:lnTo>
                      <a:pt x="3" y="3"/>
                    </a:lnTo>
                    <a:lnTo>
                      <a:pt x="7" y="1"/>
                    </a:lnTo>
                    <a:lnTo>
                      <a:pt x="12" y="0"/>
                    </a:lnTo>
                    <a:lnTo>
                      <a:pt x="120" y="0"/>
                    </a:lnTo>
                    <a:lnTo>
                      <a:pt x="124" y="1"/>
                    </a:lnTo>
                    <a:lnTo>
                      <a:pt x="128" y="3"/>
                    </a:lnTo>
                    <a:lnTo>
                      <a:pt x="130" y="7"/>
                    </a:lnTo>
                    <a:lnTo>
                      <a:pt x="131" y="12"/>
                    </a:lnTo>
                    <a:lnTo>
                      <a:pt x="130" y="16"/>
                    </a:lnTo>
                    <a:lnTo>
                      <a:pt x="128" y="20"/>
                    </a:lnTo>
                    <a:lnTo>
                      <a:pt x="124" y="22"/>
                    </a:lnTo>
                    <a:lnTo>
                      <a:pt x="120" y="23"/>
                    </a:lnTo>
                    <a:close/>
                  </a:path>
                </a:pathLst>
              </a:custGeom>
              <a:grpFill/>
              <a:ln w="9525">
                <a:solidFill>
                  <a:schemeClr val="tx2"/>
                </a:solidFill>
                <a:round/>
                <a:headEnd/>
                <a:tailEnd/>
              </a:ln>
            </p:spPr>
            <p:txBody>
              <a:bodyPr/>
              <a:lstStyle/>
              <a:p>
                <a:endParaRPr lang="en-US" dirty="0">
                  <a:solidFill>
                    <a:srgbClr val="000000"/>
                  </a:solidFill>
                </a:endParaRPr>
              </a:p>
            </p:txBody>
          </p:sp>
          <p:sp>
            <p:nvSpPr>
              <p:cNvPr id="31" name="Freeform 30"/>
              <p:cNvSpPr>
                <a:spLocks/>
              </p:cNvSpPr>
              <p:nvPr/>
            </p:nvSpPr>
            <p:spPr bwMode="auto">
              <a:xfrm>
                <a:off x="3658" y="886"/>
                <a:ext cx="242" cy="9"/>
              </a:xfrm>
              <a:custGeom>
                <a:avLst/>
                <a:gdLst>
                  <a:gd name="T0" fmla="*/ 40 w 587"/>
                  <a:gd name="T1" fmla="*/ 2 h 23"/>
                  <a:gd name="T2" fmla="*/ 1 w 587"/>
                  <a:gd name="T3" fmla="*/ 2 h 23"/>
                  <a:gd name="T4" fmla="*/ 0 w 587"/>
                  <a:gd name="T5" fmla="*/ 2 h 23"/>
                  <a:gd name="T6" fmla="*/ 0 w 587"/>
                  <a:gd name="T7" fmla="*/ 1 h 23"/>
                  <a:gd name="T8" fmla="*/ 0 w 587"/>
                  <a:gd name="T9" fmla="*/ 1 h 23"/>
                  <a:gd name="T10" fmla="*/ 0 w 587"/>
                  <a:gd name="T11" fmla="*/ 1 h 23"/>
                  <a:gd name="T12" fmla="*/ 0 w 587"/>
                  <a:gd name="T13" fmla="*/ 0 h 23"/>
                  <a:gd name="T14" fmla="*/ 0 w 587"/>
                  <a:gd name="T15" fmla="*/ 0 h 23"/>
                  <a:gd name="T16" fmla="*/ 0 w 587"/>
                  <a:gd name="T17" fmla="*/ 0 h 23"/>
                  <a:gd name="T18" fmla="*/ 1 w 587"/>
                  <a:gd name="T19" fmla="*/ 0 h 23"/>
                  <a:gd name="T20" fmla="*/ 40 w 587"/>
                  <a:gd name="T21" fmla="*/ 0 h 23"/>
                  <a:gd name="T22" fmla="*/ 41 w 587"/>
                  <a:gd name="T23" fmla="*/ 0 h 23"/>
                  <a:gd name="T24" fmla="*/ 41 w 587"/>
                  <a:gd name="T25" fmla="*/ 0 h 23"/>
                  <a:gd name="T26" fmla="*/ 41 w 587"/>
                  <a:gd name="T27" fmla="*/ 0 h 23"/>
                  <a:gd name="T28" fmla="*/ 41 w 587"/>
                  <a:gd name="T29" fmla="*/ 1 h 23"/>
                  <a:gd name="T30" fmla="*/ 41 w 587"/>
                  <a:gd name="T31" fmla="*/ 1 h 23"/>
                  <a:gd name="T32" fmla="*/ 41 w 587"/>
                  <a:gd name="T33" fmla="*/ 1 h 23"/>
                  <a:gd name="T34" fmla="*/ 41 w 587"/>
                  <a:gd name="T35" fmla="*/ 2 h 23"/>
                  <a:gd name="T36" fmla="*/ 40 w 587"/>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7"/>
                  <a:gd name="T58" fmla="*/ 0 h 23"/>
                  <a:gd name="T59" fmla="*/ 587 w 587"/>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7" h="23">
                    <a:moveTo>
                      <a:pt x="576" y="23"/>
                    </a:moveTo>
                    <a:lnTo>
                      <a:pt x="12" y="23"/>
                    </a:lnTo>
                    <a:lnTo>
                      <a:pt x="8" y="22"/>
                    </a:lnTo>
                    <a:lnTo>
                      <a:pt x="5" y="19"/>
                    </a:lnTo>
                    <a:lnTo>
                      <a:pt x="1" y="16"/>
                    </a:lnTo>
                    <a:lnTo>
                      <a:pt x="0" y="12"/>
                    </a:lnTo>
                    <a:lnTo>
                      <a:pt x="1" y="6"/>
                    </a:lnTo>
                    <a:lnTo>
                      <a:pt x="5" y="3"/>
                    </a:lnTo>
                    <a:lnTo>
                      <a:pt x="8" y="0"/>
                    </a:lnTo>
                    <a:lnTo>
                      <a:pt x="12" y="0"/>
                    </a:lnTo>
                    <a:lnTo>
                      <a:pt x="576" y="0"/>
                    </a:lnTo>
                    <a:lnTo>
                      <a:pt x="580" y="0"/>
                    </a:lnTo>
                    <a:lnTo>
                      <a:pt x="584" y="3"/>
                    </a:lnTo>
                    <a:lnTo>
                      <a:pt x="586" y="6"/>
                    </a:lnTo>
                    <a:lnTo>
                      <a:pt x="587" y="12"/>
                    </a:lnTo>
                    <a:lnTo>
                      <a:pt x="586" y="16"/>
                    </a:lnTo>
                    <a:lnTo>
                      <a:pt x="584" y="19"/>
                    </a:lnTo>
                    <a:lnTo>
                      <a:pt x="580" y="22"/>
                    </a:lnTo>
                    <a:lnTo>
                      <a:pt x="576" y="23"/>
                    </a:lnTo>
                    <a:close/>
                  </a:path>
                </a:pathLst>
              </a:custGeom>
              <a:grpFill/>
              <a:ln w="9525">
                <a:solidFill>
                  <a:schemeClr val="tx2"/>
                </a:solidFill>
                <a:round/>
                <a:headEnd/>
                <a:tailEnd/>
              </a:ln>
            </p:spPr>
            <p:txBody>
              <a:bodyPr/>
              <a:lstStyle/>
              <a:p>
                <a:endParaRPr lang="en-US" dirty="0">
                  <a:solidFill>
                    <a:srgbClr val="000000"/>
                  </a:solidFill>
                </a:endParaRPr>
              </a:p>
            </p:txBody>
          </p:sp>
          <p:sp>
            <p:nvSpPr>
              <p:cNvPr id="32" name="Freeform 31"/>
              <p:cNvSpPr>
                <a:spLocks/>
              </p:cNvSpPr>
              <p:nvPr/>
            </p:nvSpPr>
            <p:spPr bwMode="auto">
              <a:xfrm>
                <a:off x="3658" y="934"/>
                <a:ext cx="242" cy="10"/>
              </a:xfrm>
              <a:custGeom>
                <a:avLst/>
                <a:gdLst>
                  <a:gd name="T0" fmla="*/ 40 w 587"/>
                  <a:gd name="T1" fmla="*/ 2 h 24"/>
                  <a:gd name="T2" fmla="*/ 1 w 587"/>
                  <a:gd name="T3" fmla="*/ 2 h 24"/>
                  <a:gd name="T4" fmla="*/ 0 w 587"/>
                  <a:gd name="T5" fmla="*/ 2 h 24"/>
                  <a:gd name="T6" fmla="*/ 0 w 587"/>
                  <a:gd name="T7" fmla="*/ 1 h 24"/>
                  <a:gd name="T8" fmla="*/ 0 w 587"/>
                  <a:gd name="T9" fmla="*/ 1 h 24"/>
                  <a:gd name="T10" fmla="*/ 0 w 587"/>
                  <a:gd name="T11" fmla="*/ 1 h 24"/>
                  <a:gd name="T12" fmla="*/ 0 w 587"/>
                  <a:gd name="T13" fmla="*/ 0 h 24"/>
                  <a:gd name="T14" fmla="*/ 0 w 587"/>
                  <a:gd name="T15" fmla="*/ 0 h 24"/>
                  <a:gd name="T16" fmla="*/ 0 w 587"/>
                  <a:gd name="T17" fmla="*/ 0 h 24"/>
                  <a:gd name="T18" fmla="*/ 1 w 587"/>
                  <a:gd name="T19" fmla="*/ 0 h 24"/>
                  <a:gd name="T20" fmla="*/ 40 w 587"/>
                  <a:gd name="T21" fmla="*/ 0 h 24"/>
                  <a:gd name="T22" fmla="*/ 41 w 587"/>
                  <a:gd name="T23" fmla="*/ 0 h 24"/>
                  <a:gd name="T24" fmla="*/ 41 w 587"/>
                  <a:gd name="T25" fmla="*/ 0 h 24"/>
                  <a:gd name="T26" fmla="*/ 41 w 587"/>
                  <a:gd name="T27" fmla="*/ 0 h 24"/>
                  <a:gd name="T28" fmla="*/ 41 w 587"/>
                  <a:gd name="T29" fmla="*/ 1 h 24"/>
                  <a:gd name="T30" fmla="*/ 41 w 587"/>
                  <a:gd name="T31" fmla="*/ 1 h 24"/>
                  <a:gd name="T32" fmla="*/ 41 w 587"/>
                  <a:gd name="T33" fmla="*/ 1 h 24"/>
                  <a:gd name="T34" fmla="*/ 41 w 587"/>
                  <a:gd name="T35" fmla="*/ 2 h 24"/>
                  <a:gd name="T36" fmla="*/ 40 w 587"/>
                  <a:gd name="T37" fmla="*/ 2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7"/>
                  <a:gd name="T58" fmla="*/ 0 h 24"/>
                  <a:gd name="T59" fmla="*/ 587 w 587"/>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7" h="24">
                    <a:moveTo>
                      <a:pt x="576" y="24"/>
                    </a:moveTo>
                    <a:lnTo>
                      <a:pt x="12" y="24"/>
                    </a:lnTo>
                    <a:lnTo>
                      <a:pt x="8" y="22"/>
                    </a:lnTo>
                    <a:lnTo>
                      <a:pt x="5" y="20"/>
                    </a:lnTo>
                    <a:lnTo>
                      <a:pt x="1" y="16"/>
                    </a:lnTo>
                    <a:lnTo>
                      <a:pt x="0" y="12"/>
                    </a:lnTo>
                    <a:lnTo>
                      <a:pt x="1" y="8"/>
                    </a:lnTo>
                    <a:lnTo>
                      <a:pt x="5" y="4"/>
                    </a:lnTo>
                    <a:lnTo>
                      <a:pt x="8" y="2"/>
                    </a:lnTo>
                    <a:lnTo>
                      <a:pt x="12" y="0"/>
                    </a:lnTo>
                    <a:lnTo>
                      <a:pt x="576" y="0"/>
                    </a:lnTo>
                    <a:lnTo>
                      <a:pt x="580" y="2"/>
                    </a:lnTo>
                    <a:lnTo>
                      <a:pt x="584" y="4"/>
                    </a:lnTo>
                    <a:lnTo>
                      <a:pt x="586" y="8"/>
                    </a:lnTo>
                    <a:lnTo>
                      <a:pt x="587" y="12"/>
                    </a:lnTo>
                    <a:lnTo>
                      <a:pt x="586" y="16"/>
                    </a:lnTo>
                    <a:lnTo>
                      <a:pt x="584" y="20"/>
                    </a:lnTo>
                    <a:lnTo>
                      <a:pt x="580" y="22"/>
                    </a:lnTo>
                    <a:lnTo>
                      <a:pt x="576" y="24"/>
                    </a:lnTo>
                    <a:close/>
                  </a:path>
                </a:pathLst>
              </a:custGeom>
              <a:grpFill/>
              <a:ln w="9525">
                <a:solidFill>
                  <a:schemeClr val="tx2"/>
                </a:solidFill>
                <a:round/>
                <a:headEnd/>
                <a:tailEnd/>
              </a:ln>
            </p:spPr>
            <p:txBody>
              <a:bodyPr/>
              <a:lstStyle/>
              <a:p>
                <a:endParaRPr lang="en-US" dirty="0">
                  <a:solidFill>
                    <a:srgbClr val="000000"/>
                  </a:solidFill>
                </a:endParaRPr>
              </a:p>
            </p:txBody>
          </p:sp>
          <p:sp>
            <p:nvSpPr>
              <p:cNvPr id="33" name="Freeform 32"/>
              <p:cNvSpPr>
                <a:spLocks/>
              </p:cNvSpPr>
              <p:nvPr/>
            </p:nvSpPr>
            <p:spPr bwMode="auto">
              <a:xfrm>
                <a:off x="3658" y="910"/>
                <a:ext cx="242" cy="9"/>
              </a:xfrm>
              <a:custGeom>
                <a:avLst/>
                <a:gdLst>
                  <a:gd name="T0" fmla="*/ 40 w 587"/>
                  <a:gd name="T1" fmla="*/ 2 h 23"/>
                  <a:gd name="T2" fmla="*/ 1 w 587"/>
                  <a:gd name="T3" fmla="*/ 2 h 23"/>
                  <a:gd name="T4" fmla="*/ 0 w 587"/>
                  <a:gd name="T5" fmla="*/ 2 h 23"/>
                  <a:gd name="T6" fmla="*/ 0 w 587"/>
                  <a:gd name="T7" fmla="*/ 1 h 23"/>
                  <a:gd name="T8" fmla="*/ 0 w 587"/>
                  <a:gd name="T9" fmla="*/ 1 h 23"/>
                  <a:gd name="T10" fmla="*/ 0 w 587"/>
                  <a:gd name="T11" fmla="*/ 1 h 23"/>
                  <a:gd name="T12" fmla="*/ 0 w 587"/>
                  <a:gd name="T13" fmla="*/ 0 h 23"/>
                  <a:gd name="T14" fmla="*/ 0 w 587"/>
                  <a:gd name="T15" fmla="*/ 0 h 23"/>
                  <a:gd name="T16" fmla="*/ 0 w 587"/>
                  <a:gd name="T17" fmla="*/ 0 h 23"/>
                  <a:gd name="T18" fmla="*/ 1 w 587"/>
                  <a:gd name="T19" fmla="*/ 0 h 23"/>
                  <a:gd name="T20" fmla="*/ 40 w 587"/>
                  <a:gd name="T21" fmla="*/ 0 h 23"/>
                  <a:gd name="T22" fmla="*/ 41 w 587"/>
                  <a:gd name="T23" fmla="*/ 0 h 23"/>
                  <a:gd name="T24" fmla="*/ 41 w 587"/>
                  <a:gd name="T25" fmla="*/ 0 h 23"/>
                  <a:gd name="T26" fmla="*/ 41 w 587"/>
                  <a:gd name="T27" fmla="*/ 0 h 23"/>
                  <a:gd name="T28" fmla="*/ 41 w 587"/>
                  <a:gd name="T29" fmla="*/ 1 h 23"/>
                  <a:gd name="T30" fmla="*/ 41 w 587"/>
                  <a:gd name="T31" fmla="*/ 1 h 23"/>
                  <a:gd name="T32" fmla="*/ 41 w 587"/>
                  <a:gd name="T33" fmla="*/ 1 h 23"/>
                  <a:gd name="T34" fmla="*/ 41 w 587"/>
                  <a:gd name="T35" fmla="*/ 2 h 23"/>
                  <a:gd name="T36" fmla="*/ 40 w 587"/>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7"/>
                  <a:gd name="T58" fmla="*/ 0 h 23"/>
                  <a:gd name="T59" fmla="*/ 587 w 587"/>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7" h="23">
                    <a:moveTo>
                      <a:pt x="576" y="23"/>
                    </a:moveTo>
                    <a:lnTo>
                      <a:pt x="12" y="23"/>
                    </a:lnTo>
                    <a:lnTo>
                      <a:pt x="8" y="22"/>
                    </a:lnTo>
                    <a:lnTo>
                      <a:pt x="5" y="20"/>
                    </a:lnTo>
                    <a:lnTo>
                      <a:pt x="1" y="16"/>
                    </a:lnTo>
                    <a:lnTo>
                      <a:pt x="0" y="11"/>
                    </a:lnTo>
                    <a:lnTo>
                      <a:pt x="1" y="7"/>
                    </a:lnTo>
                    <a:lnTo>
                      <a:pt x="5" y="3"/>
                    </a:lnTo>
                    <a:lnTo>
                      <a:pt x="8" y="1"/>
                    </a:lnTo>
                    <a:lnTo>
                      <a:pt x="12" y="0"/>
                    </a:lnTo>
                    <a:lnTo>
                      <a:pt x="576" y="0"/>
                    </a:lnTo>
                    <a:lnTo>
                      <a:pt x="580" y="1"/>
                    </a:lnTo>
                    <a:lnTo>
                      <a:pt x="584" y="3"/>
                    </a:lnTo>
                    <a:lnTo>
                      <a:pt x="586" y="7"/>
                    </a:lnTo>
                    <a:lnTo>
                      <a:pt x="587" y="11"/>
                    </a:lnTo>
                    <a:lnTo>
                      <a:pt x="586" y="16"/>
                    </a:lnTo>
                    <a:lnTo>
                      <a:pt x="584" y="20"/>
                    </a:lnTo>
                    <a:lnTo>
                      <a:pt x="580" y="22"/>
                    </a:lnTo>
                    <a:lnTo>
                      <a:pt x="576" y="23"/>
                    </a:lnTo>
                    <a:close/>
                  </a:path>
                </a:pathLst>
              </a:custGeom>
              <a:grpFill/>
              <a:ln w="9525">
                <a:solidFill>
                  <a:schemeClr val="tx2"/>
                </a:solidFill>
                <a:round/>
                <a:headEnd/>
                <a:tailEnd/>
              </a:ln>
            </p:spPr>
            <p:txBody>
              <a:bodyPr/>
              <a:lstStyle/>
              <a:p>
                <a:endParaRPr lang="en-US" dirty="0">
                  <a:solidFill>
                    <a:srgbClr val="000000"/>
                  </a:solidFill>
                </a:endParaRPr>
              </a:p>
            </p:txBody>
          </p:sp>
        </p:grpSp>
      </p:grpSp>
    </p:spTree>
    <p:extLst>
      <p:ext uri="{BB962C8B-B14F-4D97-AF65-F5344CB8AC3E}">
        <p14:creationId xmlns:p14="http://schemas.microsoft.com/office/powerpoint/2010/main" val="153103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2" descr="22b copy"/>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095117" y="1059467"/>
            <a:ext cx="4048883" cy="3633975"/>
          </a:xfrm>
          <a:prstGeom prst="rect">
            <a:avLst/>
          </a:prstGeom>
          <a:noFill/>
          <a:ln w="9525">
            <a:noFill/>
            <a:miter lim="800000"/>
            <a:headEnd/>
            <a:tailEnd/>
          </a:ln>
        </p:spPr>
      </p:pic>
      <p:sp>
        <p:nvSpPr>
          <p:cNvPr id="35" name="Rectangle 25"/>
          <p:cNvSpPr>
            <a:spLocks noChangeArrowheads="1"/>
          </p:cNvSpPr>
          <p:nvPr/>
        </p:nvSpPr>
        <p:spPr bwMode="auto">
          <a:xfrm>
            <a:off x="4921807" y="1030182"/>
            <a:ext cx="4269010" cy="3692545"/>
          </a:xfrm>
          <a:prstGeom prst="rect">
            <a:avLst/>
          </a:prstGeom>
          <a:gradFill rotWithShape="1">
            <a:gsLst>
              <a:gs pos="0">
                <a:srgbClr val="FFFFFF"/>
              </a:gs>
              <a:gs pos="100000">
                <a:srgbClr val="FFFFFF">
                  <a:alpha val="39998"/>
                </a:srgbClr>
              </a:gs>
            </a:gsLst>
            <a:lin ang="0" scaled="1"/>
          </a:gradFill>
          <a:ln w="9525">
            <a:noFill/>
            <a:miter lim="800000"/>
            <a:headEnd/>
            <a:tailEnd/>
          </a:ln>
        </p:spPr>
        <p:txBody>
          <a:bodyPr wrap="none" anchor="ctr"/>
          <a:lstStyle/>
          <a:p>
            <a:pPr defTabSz="457200" fontAlgn="auto">
              <a:spcBef>
                <a:spcPts val="0"/>
              </a:spcBef>
              <a:spcAft>
                <a:spcPts val="0"/>
              </a:spcAft>
            </a:pPr>
            <a:endParaRPr lang="en-US" b="0" dirty="0">
              <a:solidFill>
                <a:prstClr val="black"/>
              </a:solidFill>
              <a:latin typeface="Arial" charset="0"/>
              <a:ea typeface=""/>
              <a:cs typeface=""/>
            </a:endParaRPr>
          </a:p>
        </p:txBody>
      </p:sp>
      <p:sp>
        <p:nvSpPr>
          <p:cNvPr id="26" name="Title 1"/>
          <p:cNvSpPr txBox="1">
            <a:spLocks noGrp="1"/>
          </p:cNvSpPr>
          <p:nvPr>
            <p:ph type="body" sz="quarter" idx="13"/>
          </p:nvPr>
        </p:nvSpPr>
        <p:spPr bwMode="auto">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rtl="0" eaLnBrk="0" fontAlgn="base" hangingPunct="0">
              <a:spcBef>
                <a:spcPct val="0"/>
              </a:spcBef>
              <a:spcAft>
                <a:spcPct val="0"/>
              </a:spcAft>
              <a:defRPr sz="4200" kern="1200">
                <a:solidFill>
                  <a:srgbClr val="FFFFFF"/>
                </a:solidFill>
                <a:latin typeface="+mj-lt"/>
                <a:ea typeface="ＭＳ Ｐゴシック" pitchFamily="34" charset="-128"/>
                <a:cs typeface="+mj-cs"/>
              </a:defRPr>
            </a:lvl1pPr>
            <a:lvl2pPr algn="l" rtl="0" eaLnBrk="0" fontAlgn="base" hangingPunct="0">
              <a:spcBef>
                <a:spcPct val="0"/>
              </a:spcBef>
              <a:spcAft>
                <a:spcPct val="0"/>
              </a:spcAft>
              <a:defRPr sz="4200">
                <a:solidFill>
                  <a:srgbClr val="FFFFFF"/>
                </a:solidFill>
                <a:latin typeface="Arial" pitchFamily="34" charset="0"/>
                <a:ea typeface="ＭＳ Ｐゴシック" pitchFamily="34" charset="-128"/>
              </a:defRPr>
            </a:lvl2pPr>
            <a:lvl3pPr algn="l" rtl="0" eaLnBrk="0" fontAlgn="base" hangingPunct="0">
              <a:spcBef>
                <a:spcPct val="0"/>
              </a:spcBef>
              <a:spcAft>
                <a:spcPct val="0"/>
              </a:spcAft>
              <a:defRPr sz="4200">
                <a:solidFill>
                  <a:srgbClr val="FFFFFF"/>
                </a:solidFill>
                <a:latin typeface="Arial" pitchFamily="34" charset="0"/>
                <a:ea typeface="ＭＳ Ｐゴシック" pitchFamily="34" charset="-128"/>
              </a:defRPr>
            </a:lvl3pPr>
            <a:lvl4pPr algn="l" rtl="0" eaLnBrk="0" fontAlgn="base" hangingPunct="0">
              <a:spcBef>
                <a:spcPct val="0"/>
              </a:spcBef>
              <a:spcAft>
                <a:spcPct val="0"/>
              </a:spcAft>
              <a:defRPr sz="4200">
                <a:solidFill>
                  <a:srgbClr val="FFFFFF"/>
                </a:solidFill>
                <a:latin typeface="Arial" pitchFamily="34" charset="0"/>
                <a:ea typeface="ＭＳ Ｐゴシック" pitchFamily="34" charset="-128"/>
              </a:defRPr>
            </a:lvl4pPr>
            <a:lvl5pPr algn="l" rtl="0" eaLnBrk="0" fontAlgn="base" hangingPunct="0">
              <a:spcBef>
                <a:spcPct val="0"/>
              </a:spcBef>
              <a:spcAft>
                <a:spcPct val="0"/>
              </a:spcAft>
              <a:defRPr sz="4200">
                <a:solidFill>
                  <a:srgbClr val="FFFFFF"/>
                </a:solidFill>
                <a:latin typeface="Arial" pitchFamily="34" charset="0"/>
                <a:ea typeface="ＭＳ Ｐゴシック" pitchFamily="34" charset="-128"/>
              </a:defRPr>
            </a:lvl5pPr>
            <a:lvl6pPr marL="457200" algn="l" rtl="0" fontAlgn="base">
              <a:spcBef>
                <a:spcPct val="0"/>
              </a:spcBef>
              <a:spcAft>
                <a:spcPct val="0"/>
              </a:spcAft>
              <a:defRPr sz="4200">
                <a:solidFill>
                  <a:srgbClr val="FFFFFF"/>
                </a:solidFill>
                <a:latin typeface="Arial" pitchFamily="34" charset="0"/>
                <a:ea typeface="MS PGothic" pitchFamily="34" charset="-128"/>
              </a:defRPr>
            </a:lvl6pPr>
            <a:lvl7pPr marL="914400" algn="l" rtl="0" fontAlgn="base">
              <a:spcBef>
                <a:spcPct val="0"/>
              </a:spcBef>
              <a:spcAft>
                <a:spcPct val="0"/>
              </a:spcAft>
              <a:defRPr sz="4200">
                <a:solidFill>
                  <a:srgbClr val="FFFFFF"/>
                </a:solidFill>
                <a:latin typeface="Arial" pitchFamily="34" charset="0"/>
                <a:ea typeface="MS PGothic" pitchFamily="34" charset="-128"/>
              </a:defRPr>
            </a:lvl7pPr>
            <a:lvl8pPr marL="1371600" algn="l" rtl="0" fontAlgn="base">
              <a:spcBef>
                <a:spcPct val="0"/>
              </a:spcBef>
              <a:spcAft>
                <a:spcPct val="0"/>
              </a:spcAft>
              <a:defRPr sz="4200">
                <a:solidFill>
                  <a:srgbClr val="FFFFFF"/>
                </a:solidFill>
                <a:latin typeface="Arial" pitchFamily="34" charset="0"/>
                <a:ea typeface="MS PGothic" pitchFamily="34" charset="-128"/>
              </a:defRPr>
            </a:lvl8pPr>
            <a:lvl9pPr marL="1828800" algn="l" rtl="0" fontAlgn="base">
              <a:spcBef>
                <a:spcPct val="0"/>
              </a:spcBef>
              <a:spcAft>
                <a:spcPct val="0"/>
              </a:spcAft>
              <a:defRPr sz="4200">
                <a:solidFill>
                  <a:srgbClr val="FFFFFF"/>
                </a:solidFill>
                <a:latin typeface="Arial" pitchFamily="34" charset="0"/>
                <a:ea typeface="MS PGothic" pitchFamily="34" charset="-128"/>
              </a:defRPr>
            </a:lvl9pPr>
          </a:lstStyle>
          <a:p>
            <a:pPr eaLnBrk="1" hangingPunct="1">
              <a:lnSpc>
                <a:spcPts val="3000"/>
              </a:lnSpc>
            </a:pPr>
            <a:r>
              <a:rPr lang="en-US" sz="2400" b="0" dirty="0">
                <a:solidFill>
                  <a:srgbClr val="00B050"/>
                </a:solidFill>
                <a:latin typeface="Arial" charset="0"/>
                <a:ea typeface="Arial" charset="0"/>
                <a:cs typeface="Arial" charset="0"/>
              </a:rPr>
              <a:t>Good</a:t>
            </a:r>
            <a:r>
              <a:rPr lang="en-US" sz="2400" b="0" dirty="0">
                <a:solidFill>
                  <a:srgbClr val="0064FF"/>
                </a:solidFill>
                <a:latin typeface="Arial" charset="0"/>
                <a:ea typeface="Arial" charset="0"/>
                <a:cs typeface="Arial" charset="0"/>
              </a:rPr>
              <a:t> blockchain use-case or </a:t>
            </a:r>
            <a:r>
              <a:rPr lang="en-US" sz="2400" b="0" dirty="0">
                <a:solidFill>
                  <a:srgbClr val="FF0000"/>
                </a:solidFill>
                <a:latin typeface="Arial" charset="0"/>
                <a:ea typeface="Arial" charset="0"/>
                <a:cs typeface="Arial" charset="0"/>
              </a:rPr>
              <a:t>bad</a:t>
            </a:r>
            <a:r>
              <a:rPr lang="en-US" sz="2400" b="0" dirty="0">
                <a:solidFill>
                  <a:srgbClr val="0064FF"/>
                </a:solidFill>
                <a:latin typeface="Arial" charset="0"/>
                <a:ea typeface="Arial" charset="0"/>
                <a:cs typeface="Arial" charset="0"/>
              </a:rPr>
              <a:t>?</a:t>
            </a:r>
          </a:p>
        </p:txBody>
      </p:sp>
      <p:grpSp>
        <p:nvGrpSpPr>
          <p:cNvPr id="9" name="Group 8"/>
          <p:cNvGrpSpPr/>
          <p:nvPr/>
        </p:nvGrpSpPr>
        <p:grpSpPr>
          <a:xfrm>
            <a:off x="1201925" y="1136341"/>
            <a:ext cx="1592789" cy="1423327"/>
            <a:chOff x="101157" y="971160"/>
            <a:chExt cx="1592789" cy="1423327"/>
          </a:xfrm>
          <a:effectLst>
            <a:outerShdw blurRad="50800" dist="38100" dir="8100000" algn="tr" rotWithShape="0">
              <a:prstClr val="black">
                <a:alpha val="40000"/>
              </a:prstClr>
            </a:outerShdw>
          </a:effectLst>
        </p:grpSpPr>
        <p:sp>
          <p:nvSpPr>
            <p:cNvPr id="4" name="Oval 3"/>
            <p:cNvSpPr/>
            <p:nvPr/>
          </p:nvSpPr>
          <p:spPr>
            <a:xfrm>
              <a:off x="186411" y="971160"/>
              <a:ext cx="1422283" cy="1423327"/>
            </a:xfrm>
            <a:prstGeom prst="ellipse">
              <a:avLst/>
            </a:prstGeom>
            <a:solidFill>
              <a:schemeClr val="tx2"/>
            </a:solidFill>
            <a:effectLst>
              <a:innerShdw blurRad="63500" dist="50800" dir="18900000">
                <a:prstClr val="black">
                  <a:alpha val="50000"/>
                </a:prstClr>
              </a:inn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2"/>
                </a:solidFill>
              </a:endParaRPr>
            </a:p>
          </p:txBody>
        </p:sp>
        <p:sp>
          <p:nvSpPr>
            <p:cNvPr id="5" name="Rectangle 4"/>
            <p:cNvSpPr/>
            <p:nvPr/>
          </p:nvSpPr>
          <p:spPr>
            <a:xfrm>
              <a:off x="101157" y="1351921"/>
              <a:ext cx="1592789" cy="646331"/>
            </a:xfrm>
            <a:prstGeom prst="rect">
              <a:avLst/>
            </a:prstGeom>
          </p:spPr>
          <p:txBody>
            <a:bodyPr wrap="square">
              <a:spAutoFit/>
            </a:bodyPr>
            <a:lstStyle/>
            <a:p>
              <a:pPr algn="ctr" defTabSz="457200" fontAlgn="auto">
                <a:spcBef>
                  <a:spcPts val="0"/>
                </a:spcBef>
                <a:spcAft>
                  <a:spcPts val="0"/>
                </a:spcAft>
              </a:pPr>
              <a:r>
                <a:rPr lang="en-US" b="0" spc="50" dirty="0">
                  <a:ln w="0"/>
                  <a:solidFill>
                    <a:schemeClr val="bg1"/>
                  </a:solidFill>
                  <a:effectLst>
                    <a:innerShdw blurRad="63500" dist="50800" dir="13500000">
                      <a:srgbClr val="000000">
                        <a:alpha val="50000"/>
                      </a:srgbClr>
                    </a:innerShdw>
                  </a:effectLst>
                  <a:latin typeface="Arial" charset="0"/>
                  <a:ea typeface=""/>
                  <a:cs typeface=""/>
                </a:rPr>
                <a:t>Food Provenance</a:t>
              </a:r>
              <a:endParaRPr lang="en-US" sz="1600" b="0" spc="50" dirty="0">
                <a:ln w="0"/>
                <a:solidFill>
                  <a:schemeClr val="bg1"/>
                </a:solidFill>
                <a:effectLst>
                  <a:innerShdw blurRad="63500" dist="50800" dir="13500000">
                    <a:srgbClr val="000000">
                      <a:alpha val="50000"/>
                    </a:srgbClr>
                  </a:innerShdw>
                </a:effectLst>
                <a:latin typeface="Arial" charset="0"/>
                <a:ea typeface=""/>
                <a:cs typeface=""/>
              </a:endParaRPr>
            </a:p>
          </p:txBody>
        </p:sp>
      </p:grpSp>
      <p:grpSp>
        <p:nvGrpSpPr>
          <p:cNvPr id="36" name="Group 35"/>
          <p:cNvGrpSpPr/>
          <p:nvPr/>
        </p:nvGrpSpPr>
        <p:grpSpPr>
          <a:xfrm>
            <a:off x="5638643" y="1149562"/>
            <a:ext cx="1592789" cy="1423327"/>
            <a:chOff x="101157" y="971160"/>
            <a:chExt cx="1592789" cy="1423327"/>
          </a:xfrm>
          <a:effectLst>
            <a:outerShdw blurRad="50800" dist="38100" dir="8100000" algn="tr" rotWithShape="0">
              <a:prstClr val="black">
                <a:alpha val="40000"/>
              </a:prstClr>
            </a:outerShdw>
          </a:effectLst>
        </p:grpSpPr>
        <p:sp>
          <p:nvSpPr>
            <p:cNvPr id="37" name="Oval 36"/>
            <p:cNvSpPr/>
            <p:nvPr/>
          </p:nvSpPr>
          <p:spPr>
            <a:xfrm>
              <a:off x="186411" y="971160"/>
              <a:ext cx="1422283" cy="1423327"/>
            </a:xfrm>
            <a:prstGeom prst="ellipse">
              <a:avLst/>
            </a:prstGeom>
            <a:solidFill>
              <a:schemeClr val="tx2"/>
            </a:solidFill>
            <a:effectLst>
              <a:innerShdw blurRad="63500" dist="50800" dir="18900000">
                <a:prstClr val="black">
                  <a:alpha val="50000"/>
                </a:prstClr>
              </a:inn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2"/>
                </a:solidFill>
              </a:endParaRPr>
            </a:p>
          </p:txBody>
        </p:sp>
        <p:sp>
          <p:nvSpPr>
            <p:cNvPr id="38" name="Rectangle 37"/>
            <p:cNvSpPr/>
            <p:nvPr/>
          </p:nvSpPr>
          <p:spPr>
            <a:xfrm>
              <a:off x="101157" y="1351921"/>
              <a:ext cx="1592789" cy="646331"/>
            </a:xfrm>
            <a:prstGeom prst="rect">
              <a:avLst/>
            </a:prstGeom>
          </p:spPr>
          <p:txBody>
            <a:bodyPr wrap="square">
              <a:spAutoFit/>
            </a:bodyPr>
            <a:lstStyle/>
            <a:p>
              <a:pPr algn="ctr" defTabSz="457200" fontAlgn="auto">
                <a:spcBef>
                  <a:spcPts val="0"/>
                </a:spcBef>
                <a:spcAft>
                  <a:spcPts val="0"/>
                </a:spcAft>
              </a:pPr>
              <a:r>
                <a:rPr lang="en-US" b="0" spc="50" dirty="0">
                  <a:ln w="0"/>
                  <a:solidFill>
                    <a:schemeClr val="bg1"/>
                  </a:solidFill>
                  <a:effectLst>
                    <a:innerShdw blurRad="63500" dist="50800" dir="13500000">
                      <a:srgbClr val="000000">
                        <a:alpha val="50000"/>
                      </a:srgbClr>
                    </a:innerShdw>
                  </a:effectLst>
                  <a:latin typeface="Arial" charset="0"/>
                  <a:ea typeface=""/>
                  <a:cs typeface=""/>
                </a:rPr>
                <a:t>Know Your Customer</a:t>
              </a:r>
              <a:endParaRPr lang="en-US" sz="1600" b="0" spc="50" dirty="0">
                <a:ln w="0"/>
                <a:solidFill>
                  <a:schemeClr val="bg1"/>
                </a:solidFill>
                <a:effectLst>
                  <a:innerShdw blurRad="63500" dist="50800" dir="13500000">
                    <a:srgbClr val="000000">
                      <a:alpha val="50000"/>
                    </a:srgbClr>
                  </a:innerShdw>
                </a:effectLst>
                <a:latin typeface="Arial" charset="0"/>
                <a:ea typeface=""/>
                <a:cs typeface=""/>
              </a:endParaRPr>
            </a:p>
          </p:txBody>
        </p:sp>
      </p:grpSp>
      <p:grpSp>
        <p:nvGrpSpPr>
          <p:cNvPr id="42" name="Group 41"/>
          <p:cNvGrpSpPr/>
          <p:nvPr/>
        </p:nvGrpSpPr>
        <p:grpSpPr>
          <a:xfrm>
            <a:off x="4512470" y="2785513"/>
            <a:ext cx="1592789" cy="1423327"/>
            <a:chOff x="125108" y="971160"/>
            <a:chExt cx="1592789" cy="1423327"/>
          </a:xfrm>
          <a:effectLst>
            <a:outerShdw blurRad="50800" dist="38100" dir="8100000" algn="tr" rotWithShape="0">
              <a:prstClr val="black">
                <a:alpha val="40000"/>
              </a:prstClr>
            </a:outerShdw>
          </a:effectLst>
        </p:grpSpPr>
        <p:sp>
          <p:nvSpPr>
            <p:cNvPr id="43" name="Oval 42"/>
            <p:cNvSpPr/>
            <p:nvPr/>
          </p:nvSpPr>
          <p:spPr>
            <a:xfrm>
              <a:off x="186411" y="971160"/>
              <a:ext cx="1422283" cy="1423327"/>
            </a:xfrm>
            <a:prstGeom prst="ellipse">
              <a:avLst/>
            </a:prstGeom>
            <a:solidFill>
              <a:schemeClr val="tx2"/>
            </a:solidFill>
            <a:effectLst>
              <a:innerShdw blurRad="63500" dist="50800" dir="18900000">
                <a:prstClr val="black">
                  <a:alpha val="50000"/>
                </a:prstClr>
              </a:inn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2"/>
                </a:solidFill>
              </a:endParaRPr>
            </a:p>
          </p:txBody>
        </p:sp>
        <p:sp>
          <p:nvSpPr>
            <p:cNvPr id="44" name="Rectangle 43"/>
            <p:cNvSpPr/>
            <p:nvPr/>
          </p:nvSpPr>
          <p:spPr>
            <a:xfrm>
              <a:off x="125108" y="1410471"/>
              <a:ext cx="1592789" cy="646331"/>
            </a:xfrm>
            <a:prstGeom prst="rect">
              <a:avLst/>
            </a:prstGeom>
          </p:spPr>
          <p:txBody>
            <a:bodyPr wrap="square">
              <a:spAutoFit/>
            </a:bodyPr>
            <a:lstStyle/>
            <a:p>
              <a:pPr algn="ctr" defTabSz="457200" fontAlgn="auto">
                <a:spcBef>
                  <a:spcPts val="0"/>
                </a:spcBef>
                <a:spcAft>
                  <a:spcPts val="0"/>
                </a:spcAft>
              </a:pPr>
              <a:r>
                <a:rPr lang="en-US" b="0" spc="50" dirty="0">
                  <a:ln w="0"/>
                  <a:solidFill>
                    <a:schemeClr val="bg1"/>
                  </a:solidFill>
                  <a:effectLst>
                    <a:innerShdw blurRad="63500" dist="50800" dir="13500000">
                      <a:srgbClr val="000000">
                        <a:alpha val="50000"/>
                      </a:srgbClr>
                    </a:innerShdw>
                  </a:effectLst>
                  <a:latin typeface="Arial" charset="0"/>
                  <a:ea typeface=""/>
                  <a:cs typeface=""/>
                </a:rPr>
                <a:t>Track Your Child</a:t>
              </a:r>
              <a:endParaRPr lang="en-US" sz="1600" b="0" spc="50" dirty="0">
                <a:ln w="0"/>
                <a:solidFill>
                  <a:schemeClr val="bg1"/>
                </a:solidFill>
                <a:effectLst>
                  <a:innerShdw blurRad="63500" dist="50800" dir="13500000">
                    <a:srgbClr val="000000">
                      <a:alpha val="50000"/>
                    </a:srgbClr>
                  </a:innerShdw>
                </a:effectLst>
                <a:latin typeface="Arial" charset="0"/>
                <a:ea typeface=""/>
                <a:cs typeface=""/>
              </a:endParaRPr>
            </a:p>
          </p:txBody>
        </p:sp>
      </p:grpSp>
      <p:grpSp>
        <p:nvGrpSpPr>
          <p:cNvPr id="45" name="Group 44"/>
          <p:cNvGrpSpPr/>
          <p:nvPr/>
        </p:nvGrpSpPr>
        <p:grpSpPr>
          <a:xfrm>
            <a:off x="6600042" y="2784831"/>
            <a:ext cx="1592789" cy="1423327"/>
            <a:chOff x="108484" y="971160"/>
            <a:chExt cx="1592789" cy="1423327"/>
          </a:xfrm>
          <a:effectLst>
            <a:outerShdw blurRad="50800" dist="38100" dir="8100000" algn="tr" rotWithShape="0">
              <a:prstClr val="black">
                <a:alpha val="40000"/>
              </a:prstClr>
            </a:outerShdw>
          </a:effectLst>
        </p:grpSpPr>
        <p:sp>
          <p:nvSpPr>
            <p:cNvPr id="46" name="Oval 45"/>
            <p:cNvSpPr/>
            <p:nvPr/>
          </p:nvSpPr>
          <p:spPr>
            <a:xfrm>
              <a:off x="186411" y="971160"/>
              <a:ext cx="1422283" cy="1423327"/>
            </a:xfrm>
            <a:prstGeom prst="ellipse">
              <a:avLst/>
            </a:prstGeom>
            <a:solidFill>
              <a:schemeClr val="tx2"/>
            </a:solidFill>
            <a:effectLst>
              <a:innerShdw blurRad="63500" dist="50800" dir="18900000">
                <a:prstClr val="black">
                  <a:alpha val="50000"/>
                </a:prstClr>
              </a:inn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2"/>
                </a:solidFill>
              </a:endParaRPr>
            </a:p>
          </p:txBody>
        </p:sp>
        <p:sp>
          <p:nvSpPr>
            <p:cNvPr id="47" name="Rectangle 46"/>
            <p:cNvSpPr/>
            <p:nvPr/>
          </p:nvSpPr>
          <p:spPr>
            <a:xfrm>
              <a:off x="108484" y="1235920"/>
              <a:ext cx="1592789" cy="923330"/>
            </a:xfrm>
            <a:prstGeom prst="rect">
              <a:avLst/>
            </a:prstGeom>
            <a:effectLst>
              <a:outerShdw blurRad="50800" dist="38100" dir="8100000" algn="tr" rotWithShape="0">
                <a:prstClr val="black">
                  <a:alpha val="40000"/>
                </a:prstClr>
              </a:outerShdw>
            </a:effectLst>
          </p:spPr>
          <p:txBody>
            <a:bodyPr wrap="square">
              <a:spAutoFit/>
            </a:bodyPr>
            <a:lstStyle/>
            <a:p>
              <a:pPr algn="ctr" defTabSz="457200" fontAlgn="auto">
                <a:spcBef>
                  <a:spcPts val="0"/>
                </a:spcBef>
                <a:spcAft>
                  <a:spcPts val="0"/>
                </a:spcAft>
              </a:pPr>
              <a:r>
                <a:rPr lang="en-US" b="0" spc="50" dirty="0">
                  <a:ln w="0"/>
                  <a:solidFill>
                    <a:schemeClr val="bg1"/>
                  </a:solidFill>
                  <a:effectLst>
                    <a:innerShdw blurRad="63500" dist="50800" dir="13500000">
                      <a:srgbClr val="000000">
                        <a:alpha val="50000"/>
                      </a:srgbClr>
                    </a:innerShdw>
                  </a:effectLst>
                  <a:latin typeface="Arial" charset="0"/>
                  <a:ea typeface=""/>
                  <a:cs typeface=""/>
                </a:rPr>
                <a:t>Electronic Medical Records</a:t>
              </a:r>
              <a:endParaRPr lang="en-US" sz="1600" b="0" spc="50" dirty="0">
                <a:ln w="0"/>
                <a:solidFill>
                  <a:schemeClr val="bg1"/>
                </a:solidFill>
                <a:effectLst>
                  <a:innerShdw blurRad="63500" dist="50800" dir="13500000">
                    <a:srgbClr val="000000">
                      <a:alpha val="50000"/>
                    </a:srgbClr>
                  </a:innerShdw>
                </a:effectLst>
                <a:latin typeface="Arial" charset="0"/>
                <a:ea typeface=""/>
                <a:cs typeface=""/>
              </a:endParaRPr>
            </a:p>
          </p:txBody>
        </p:sp>
      </p:grpSp>
      <p:grpSp>
        <p:nvGrpSpPr>
          <p:cNvPr id="48" name="Group 47"/>
          <p:cNvGrpSpPr/>
          <p:nvPr/>
        </p:nvGrpSpPr>
        <p:grpSpPr>
          <a:xfrm>
            <a:off x="3401668" y="1128603"/>
            <a:ext cx="1592789" cy="1423327"/>
            <a:chOff x="101157" y="971160"/>
            <a:chExt cx="1592789" cy="1423327"/>
          </a:xfrm>
          <a:effectLst>
            <a:outerShdw blurRad="50800" dist="38100" dir="8100000" algn="tr" rotWithShape="0">
              <a:prstClr val="black">
                <a:alpha val="40000"/>
              </a:prstClr>
            </a:outerShdw>
          </a:effectLst>
        </p:grpSpPr>
        <p:sp>
          <p:nvSpPr>
            <p:cNvPr id="49" name="Oval 48"/>
            <p:cNvSpPr/>
            <p:nvPr/>
          </p:nvSpPr>
          <p:spPr>
            <a:xfrm>
              <a:off x="186411" y="971160"/>
              <a:ext cx="1422283" cy="1423327"/>
            </a:xfrm>
            <a:prstGeom prst="ellipse">
              <a:avLst/>
            </a:prstGeom>
            <a:solidFill>
              <a:schemeClr val="tx2"/>
            </a:solidFill>
            <a:effectLst>
              <a:innerShdw blurRad="63500" dist="50800" dir="18900000">
                <a:prstClr val="black">
                  <a:alpha val="50000"/>
                </a:prstClr>
              </a:inn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2"/>
                </a:solidFill>
              </a:endParaRPr>
            </a:p>
          </p:txBody>
        </p:sp>
        <p:sp>
          <p:nvSpPr>
            <p:cNvPr id="50" name="Rectangle 49"/>
            <p:cNvSpPr/>
            <p:nvPr/>
          </p:nvSpPr>
          <p:spPr>
            <a:xfrm>
              <a:off x="101157" y="1267709"/>
              <a:ext cx="1592789" cy="923330"/>
            </a:xfrm>
            <a:prstGeom prst="rect">
              <a:avLst/>
            </a:prstGeom>
          </p:spPr>
          <p:txBody>
            <a:bodyPr wrap="square">
              <a:spAutoFit/>
            </a:bodyPr>
            <a:lstStyle/>
            <a:p>
              <a:pPr algn="ctr" defTabSz="457200" fontAlgn="auto">
                <a:spcBef>
                  <a:spcPts val="0"/>
                </a:spcBef>
                <a:spcAft>
                  <a:spcPts val="0"/>
                </a:spcAft>
              </a:pPr>
              <a:r>
                <a:rPr lang="en-US" b="0" spc="50">
                  <a:ln w="0"/>
                  <a:solidFill>
                    <a:schemeClr val="bg1"/>
                  </a:solidFill>
                  <a:effectLst>
                    <a:innerShdw blurRad="63500" dist="50800" dir="13500000">
                      <a:srgbClr val="000000">
                        <a:alpha val="50000"/>
                      </a:srgbClr>
                    </a:innerShdw>
                  </a:effectLst>
                  <a:latin typeface="Arial" charset="0"/>
                  <a:ea typeface=""/>
                  <a:cs typeface=""/>
                </a:rPr>
                <a:t>Holiday Tracking Tool</a:t>
              </a:r>
              <a:endParaRPr lang="en-US" sz="1600" b="0" spc="50" dirty="0">
                <a:ln w="0"/>
                <a:solidFill>
                  <a:schemeClr val="bg1"/>
                </a:solidFill>
                <a:effectLst>
                  <a:innerShdw blurRad="63500" dist="50800" dir="13500000">
                    <a:srgbClr val="000000">
                      <a:alpha val="50000"/>
                    </a:srgbClr>
                  </a:innerShdw>
                </a:effectLst>
                <a:latin typeface="Arial" charset="0"/>
                <a:ea typeface=""/>
                <a:cs typeface=""/>
              </a:endParaRPr>
            </a:p>
          </p:txBody>
        </p:sp>
      </p:grpSp>
      <p:grpSp>
        <p:nvGrpSpPr>
          <p:cNvPr id="23" name="Group 22"/>
          <p:cNvGrpSpPr/>
          <p:nvPr/>
        </p:nvGrpSpPr>
        <p:grpSpPr>
          <a:xfrm>
            <a:off x="2382360" y="2784830"/>
            <a:ext cx="1592789" cy="1423327"/>
            <a:chOff x="106519" y="971160"/>
            <a:chExt cx="1592789" cy="1423327"/>
          </a:xfrm>
          <a:effectLst>
            <a:outerShdw blurRad="50800" dist="38100" dir="8100000" algn="tr" rotWithShape="0">
              <a:prstClr val="black">
                <a:alpha val="40000"/>
              </a:prstClr>
            </a:outerShdw>
          </a:effectLst>
        </p:grpSpPr>
        <p:sp>
          <p:nvSpPr>
            <p:cNvPr id="24" name="Oval 23"/>
            <p:cNvSpPr/>
            <p:nvPr/>
          </p:nvSpPr>
          <p:spPr>
            <a:xfrm>
              <a:off x="186411" y="971160"/>
              <a:ext cx="1422283" cy="1423327"/>
            </a:xfrm>
            <a:prstGeom prst="ellipse">
              <a:avLst/>
            </a:prstGeom>
            <a:solidFill>
              <a:schemeClr val="tx2"/>
            </a:solidFill>
            <a:effectLst>
              <a:innerShdw blurRad="63500" dist="50800" dir="18900000">
                <a:prstClr val="black">
                  <a:alpha val="50000"/>
                </a:prstClr>
              </a:inn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2"/>
                </a:solidFill>
              </a:endParaRPr>
            </a:p>
          </p:txBody>
        </p:sp>
        <p:sp>
          <p:nvSpPr>
            <p:cNvPr id="25" name="Rectangle 24"/>
            <p:cNvSpPr/>
            <p:nvPr/>
          </p:nvSpPr>
          <p:spPr>
            <a:xfrm>
              <a:off x="106519" y="1235921"/>
              <a:ext cx="1592789" cy="923330"/>
            </a:xfrm>
            <a:prstGeom prst="rect">
              <a:avLst/>
            </a:prstGeom>
          </p:spPr>
          <p:txBody>
            <a:bodyPr wrap="square">
              <a:spAutoFit/>
            </a:bodyPr>
            <a:lstStyle/>
            <a:p>
              <a:pPr algn="ctr" defTabSz="457200" fontAlgn="auto">
                <a:spcBef>
                  <a:spcPts val="0"/>
                </a:spcBef>
                <a:spcAft>
                  <a:spcPts val="0"/>
                </a:spcAft>
              </a:pPr>
              <a:r>
                <a:rPr lang="en-US" b="0" spc="50" dirty="0">
                  <a:ln w="0"/>
                  <a:solidFill>
                    <a:schemeClr val="bg1"/>
                  </a:solidFill>
                  <a:effectLst>
                    <a:innerShdw blurRad="63500" dist="50800" dir="13500000">
                      <a:srgbClr val="000000">
                        <a:alpha val="50000"/>
                      </a:srgbClr>
                    </a:innerShdw>
                  </a:effectLst>
                  <a:latin typeface="Arial" charset="0"/>
                  <a:ea typeface=""/>
                  <a:cs typeface=""/>
                </a:rPr>
                <a:t>Secure Document Store</a:t>
              </a:r>
              <a:endParaRPr lang="en-US" sz="1600" b="0" spc="50" dirty="0">
                <a:ln w="0"/>
                <a:solidFill>
                  <a:schemeClr val="bg1"/>
                </a:solidFill>
                <a:effectLst>
                  <a:innerShdw blurRad="63500" dist="50800" dir="13500000">
                    <a:srgbClr val="000000">
                      <a:alpha val="50000"/>
                    </a:srgbClr>
                  </a:innerShdw>
                </a:effectLst>
                <a:latin typeface="Arial" charset="0"/>
                <a:ea typeface=""/>
                <a:cs typeface=""/>
              </a:endParaRPr>
            </a:p>
          </p:txBody>
        </p:sp>
      </p:grpSp>
    </p:spTree>
    <p:extLst>
      <p:ext uri="{BB962C8B-B14F-4D97-AF65-F5344CB8AC3E}">
        <p14:creationId xmlns:p14="http://schemas.microsoft.com/office/powerpoint/2010/main" val="187654382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142970" y="1704302"/>
            <a:ext cx="6593093" cy="2990625"/>
          </a:xfrm>
          <a:prstGeom prst="roundRect">
            <a:avLst/>
          </a:prstGeom>
          <a:solidFill>
            <a:schemeClr val="accent5">
              <a:lumMod val="20000"/>
              <a:lumOff val="80000"/>
            </a:schemeClr>
          </a:solidFill>
          <a:ln/>
          <a:effectLst>
            <a:outerShdw blurRad="50800" dist="38100" dir="8100000" algn="t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defTabSz="457200" fontAlgn="auto">
              <a:spcBef>
                <a:spcPts val="0"/>
              </a:spcBef>
              <a:spcAft>
                <a:spcPts val="0"/>
              </a:spcAft>
            </a:pPr>
            <a:endParaRPr lang="en-US" b="0" dirty="0">
              <a:solidFill>
                <a:prstClr val="white"/>
              </a:solidFill>
              <a:latin typeface="Arial" charset="0"/>
            </a:endParaRPr>
          </a:p>
        </p:txBody>
      </p:sp>
      <p:sp>
        <p:nvSpPr>
          <p:cNvPr id="14" name="Content Placeholder 2"/>
          <p:cNvSpPr>
            <a:spLocks/>
          </p:cNvSpPr>
          <p:nvPr/>
        </p:nvSpPr>
        <p:spPr bwMode="auto">
          <a:xfrm>
            <a:off x="362174" y="948677"/>
            <a:ext cx="6782323" cy="815228"/>
          </a:xfrm>
          <a:prstGeom prst="rect">
            <a:avLst/>
          </a:prstGeom>
          <a:noFill/>
          <a:ln w="9525">
            <a:noFill/>
            <a:miter lim="800000"/>
            <a:headEnd/>
            <a:tailEnd/>
          </a:ln>
        </p:spPr>
        <p:txBody>
          <a:bodyPr/>
          <a:lstStyle/>
          <a:p>
            <a:pPr marL="171450" indent="-171450" defTabSz="457200">
              <a:lnSpc>
                <a:spcPct val="95000"/>
              </a:lnSpc>
              <a:spcBef>
                <a:spcPct val="5000"/>
              </a:spcBef>
              <a:spcAft>
                <a:spcPct val="25000"/>
              </a:spcAft>
              <a:buClr>
                <a:srgbClr val="5A5A5A"/>
              </a:buClr>
              <a:buFont typeface="Arial" pitchFamily="34" charset="0"/>
              <a:buChar char="–"/>
            </a:pPr>
            <a:r>
              <a:rPr lang="en-US" b="0" dirty="0">
                <a:solidFill>
                  <a:srgbClr val="5E5F64"/>
                </a:solidFill>
                <a:latin typeface="Arial" charset="0"/>
                <a:ea typeface="Arial" charset="0"/>
                <a:cs typeface="Arial" charset="0"/>
              </a:rPr>
              <a:t>Identifying a good blockchain use-case is </a:t>
            </a:r>
            <a:r>
              <a:rPr lang="en-US" b="0" dirty="0">
                <a:solidFill>
                  <a:srgbClr val="325C80"/>
                </a:solidFill>
                <a:latin typeface="Arial" charset="0"/>
                <a:ea typeface="Arial" charset="0"/>
                <a:cs typeface="Arial" charset="0"/>
              </a:rPr>
              <a:t>not always easy</a:t>
            </a:r>
            <a:r>
              <a:rPr lang="en-US" b="0" dirty="0">
                <a:solidFill>
                  <a:srgbClr val="5E5F64"/>
                </a:solidFill>
                <a:latin typeface="Arial" charset="0"/>
                <a:ea typeface="Arial" charset="0"/>
                <a:cs typeface="Arial" charset="0"/>
              </a:rPr>
              <a:t>!</a:t>
            </a:r>
          </a:p>
          <a:p>
            <a:pPr marL="628650" lvl="1" indent="-171450" defTabSz="457200">
              <a:lnSpc>
                <a:spcPct val="95000"/>
              </a:lnSpc>
              <a:spcBef>
                <a:spcPct val="5000"/>
              </a:spcBef>
              <a:spcAft>
                <a:spcPct val="25000"/>
              </a:spcAft>
              <a:buClr>
                <a:srgbClr val="5A5A5A"/>
              </a:buClr>
              <a:buFont typeface="Arial" pitchFamily="34" charset="0"/>
              <a:buChar char="–"/>
            </a:pPr>
            <a:r>
              <a:rPr lang="en-US" b="0" dirty="0">
                <a:solidFill>
                  <a:srgbClr val="5E5F64"/>
                </a:solidFill>
                <a:latin typeface="Arial" charset="0"/>
                <a:ea typeface="Arial" charset="0"/>
                <a:cs typeface="Arial" charset="0"/>
              </a:rPr>
              <a:t>However there should always be:</a:t>
            </a:r>
          </a:p>
        </p:txBody>
      </p:sp>
      <p:sp>
        <p:nvSpPr>
          <p:cNvPr id="3" name="Rectangle 2"/>
          <p:cNvSpPr/>
          <p:nvPr/>
        </p:nvSpPr>
        <p:spPr>
          <a:xfrm>
            <a:off x="1468418" y="1704302"/>
            <a:ext cx="6976335" cy="3042371"/>
          </a:xfrm>
          <a:prstGeom prst="rect">
            <a:avLst/>
          </a:prstGeom>
        </p:spPr>
        <p:txBody>
          <a:bodyPr wrap="square">
            <a:spAutoFit/>
          </a:bodyPr>
          <a:lstStyle/>
          <a:p>
            <a:pPr marL="342900" indent="-342900" defTabSz="457200">
              <a:lnSpc>
                <a:spcPct val="95000"/>
              </a:lnSpc>
              <a:spcBef>
                <a:spcPct val="5000"/>
              </a:spcBef>
              <a:spcAft>
                <a:spcPct val="25000"/>
              </a:spcAft>
              <a:buClr>
                <a:srgbClr val="5A5A5A"/>
              </a:buClr>
              <a:buFont typeface="+mj-lt"/>
              <a:buAutoNum type="arabicPeriod"/>
            </a:pPr>
            <a:r>
              <a:rPr lang="en-US" b="0" dirty="0">
                <a:solidFill>
                  <a:srgbClr val="5E5F64"/>
                </a:solidFill>
                <a:latin typeface="Arial" charset="0"/>
                <a:ea typeface="Arial" charset="0"/>
                <a:cs typeface="Arial" charset="0"/>
              </a:rPr>
              <a:t>A </a:t>
            </a:r>
            <a:r>
              <a:rPr lang="en-US" dirty="0">
                <a:solidFill>
                  <a:srgbClr val="0064FF"/>
                </a:solidFill>
                <a:latin typeface="Arial" charset="0"/>
                <a:ea typeface="Arial" charset="0"/>
                <a:cs typeface="Arial" charset="0"/>
              </a:rPr>
              <a:t>business problem </a:t>
            </a:r>
            <a:r>
              <a:rPr lang="en-US" b="0" dirty="0">
                <a:solidFill>
                  <a:srgbClr val="5E5F64"/>
                </a:solidFill>
                <a:latin typeface="Arial" charset="0"/>
                <a:ea typeface="Arial" charset="0"/>
                <a:cs typeface="Arial" charset="0"/>
              </a:rPr>
              <a:t>to be solved</a:t>
            </a:r>
          </a:p>
          <a:p>
            <a:pPr marL="800100" lvl="1" indent="-342900" defTabSz="457200">
              <a:lnSpc>
                <a:spcPct val="95000"/>
              </a:lnSpc>
              <a:spcBef>
                <a:spcPct val="5000"/>
              </a:spcBef>
              <a:spcAft>
                <a:spcPct val="25000"/>
              </a:spcAft>
              <a:buClr>
                <a:srgbClr val="5A5A5A"/>
              </a:buClr>
              <a:buFont typeface="Arial" charset="0"/>
              <a:buChar char="•"/>
            </a:pPr>
            <a:r>
              <a:rPr lang="en-US" b="0" dirty="0">
                <a:solidFill>
                  <a:srgbClr val="5E5F64"/>
                </a:solidFill>
                <a:latin typeface="Arial" charset="0"/>
                <a:ea typeface="Arial" charset="0"/>
                <a:cs typeface="Arial" charset="0"/>
              </a:rPr>
              <a:t>That cannot be more efficiently solved with other technologies</a:t>
            </a:r>
            <a:endParaRPr lang="en-US" sz="1600" b="0" dirty="0">
              <a:solidFill>
                <a:srgbClr val="5E5F64"/>
              </a:solidFill>
              <a:latin typeface="Arial" charset="0"/>
              <a:ea typeface="Arial" charset="0"/>
              <a:cs typeface="Arial" charset="0"/>
            </a:endParaRPr>
          </a:p>
          <a:p>
            <a:pPr marL="342900" indent="-342900" defTabSz="457200">
              <a:lnSpc>
                <a:spcPct val="95000"/>
              </a:lnSpc>
              <a:spcBef>
                <a:spcPct val="5000"/>
              </a:spcBef>
              <a:spcAft>
                <a:spcPct val="25000"/>
              </a:spcAft>
              <a:buClr>
                <a:srgbClr val="5A5A5A"/>
              </a:buClr>
              <a:buFont typeface="+mj-lt"/>
              <a:buAutoNum type="arabicPeriod"/>
            </a:pPr>
            <a:endParaRPr lang="en-US" b="0" dirty="0">
              <a:solidFill>
                <a:srgbClr val="5E5F64"/>
              </a:solidFill>
              <a:latin typeface="Arial" charset="0"/>
              <a:ea typeface="Arial" charset="0"/>
              <a:cs typeface="Arial" charset="0"/>
            </a:endParaRPr>
          </a:p>
          <a:p>
            <a:pPr marL="342900" indent="-342900" defTabSz="457200">
              <a:lnSpc>
                <a:spcPct val="95000"/>
              </a:lnSpc>
              <a:spcBef>
                <a:spcPct val="5000"/>
              </a:spcBef>
              <a:spcAft>
                <a:spcPct val="25000"/>
              </a:spcAft>
              <a:buClr>
                <a:srgbClr val="5A5A5A"/>
              </a:buClr>
              <a:buFont typeface="+mj-lt"/>
              <a:buAutoNum type="arabicPeriod"/>
            </a:pPr>
            <a:r>
              <a:rPr lang="en-US" b="0" dirty="0">
                <a:solidFill>
                  <a:srgbClr val="5E5F64"/>
                </a:solidFill>
                <a:latin typeface="Arial" charset="0"/>
                <a:ea typeface="Arial" charset="0"/>
                <a:cs typeface="Arial" charset="0"/>
              </a:rPr>
              <a:t>An identifiable </a:t>
            </a:r>
            <a:r>
              <a:rPr lang="en-US" dirty="0">
                <a:solidFill>
                  <a:srgbClr val="0064FF"/>
                </a:solidFill>
                <a:latin typeface="Arial" charset="0"/>
                <a:ea typeface="Arial" charset="0"/>
                <a:cs typeface="Arial" charset="0"/>
              </a:rPr>
              <a:t>business network</a:t>
            </a:r>
          </a:p>
          <a:p>
            <a:pPr marL="800100" lvl="1" indent="-342900" defTabSz="457200">
              <a:lnSpc>
                <a:spcPct val="95000"/>
              </a:lnSpc>
              <a:spcBef>
                <a:spcPct val="5000"/>
              </a:spcBef>
              <a:spcAft>
                <a:spcPct val="25000"/>
              </a:spcAft>
              <a:buClr>
                <a:srgbClr val="5A5A5A"/>
              </a:buClr>
              <a:buFont typeface="Arial" charset="0"/>
              <a:buChar char="•"/>
            </a:pPr>
            <a:r>
              <a:rPr lang="en-US" b="0" dirty="0">
                <a:solidFill>
                  <a:srgbClr val="5E5F64"/>
                </a:solidFill>
                <a:latin typeface="Arial" charset="0"/>
                <a:ea typeface="Arial" charset="0"/>
                <a:cs typeface="Arial" charset="0"/>
              </a:rPr>
              <a:t>With Participants, Assets and Transactions</a:t>
            </a:r>
          </a:p>
          <a:p>
            <a:pPr marL="800100" lvl="1" indent="-342900" defTabSz="457200">
              <a:lnSpc>
                <a:spcPct val="95000"/>
              </a:lnSpc>
              <a:spcBef>
                <a:spcPct val="5000"/>
              </a:spcBef>
              <a:spcAft>
                <a:spcPct val="25000"/>
              </a:spcAft>
              <a:buClr>
                <a:srgbClr val="5A5A5A"/>
              </a:buClr>
              <a:buFont typeface="+mj-lt"/>
              <a:buAutoNum type="arabicPeriod"/>
            </a:pPr>
            <a:endParaRPr lang="en-US" b="0" dirty="0">
              <a:solidFill>
                <a:srgbClr val="5E5F64"/>
              </a:solidFill>
              <a:latin typeface="Arial" charset="0"/>
              <a:ea typeface="Arial" charset="0"/>
              <a:cs typeface="Arial" charset="0"/>
            </a:endParaRPr>
          </a:p>
          <a:p>
            <a:pPr marL="342900" indent="-342900" defTabSz="457200">
              <a:lnSpc>
                <a:spcPct val="95000"/>
              </a:lnSpc>
              <a:spcBef>
                <a:spcPct val="5000"/>
              </a:spcBef>
              <a:spcAft>
                <a:spcPct val="25000"/>
              </a:spcAft>
              <a:buClr>
                <a:srgbClr val="5A5A5A"/>
              </a:buClr>
              <a:buFont typeface="+mj-lt"/>
              <a:buAutoNum type="arabicPeriod"/>
            </a:pPr>
            <a:r>
              <a:rPr lang="en-US" b="0" dirty="0">
                <a:solidFill>
                  <a:srgbClr val="5E5F64"/>
                </a:solidFill>
                <a:latin typeface="Arial" charset="0"/>
                <a:ea typeface="Arial" charset="0"/>
                <a:cs typeface="Arial" charset="0"/>
              </a:rPr>
              <a:t>A need for </a:t>
            </a:r>
            <a:r>
              <a:rPr lang="en-US" dirty="0">
                <a:solidFill>
                  <a:srgbClr val="0064FF"/>
                </a:solidFill>
                <a:latin typeface="Arial" charset="0"/>
                <a:ea typeface="Arial" charset="0"/>
                <a:cs typeface="Arial" charset="0"/>
              </a:rPr>
              <a:t>trust</a:t>
            </a:r>
          </a:p>
          <a:p>
            <a:pPr marL="800100" lvl="1" indent="-342900" defTabSz="457200">
              <a:lnSpc>
                <a:spcPct val="95000"/>
              </a:lnSpc>
              <a:spcBef>
                <a:spcPct val="5000"/>
              </a:spcBef>
              <a:spcAft>
                <a:spcPct val="25000"/>
              </a:spcAft>
              <a:buClr>
                <a:srgbClr val="5A5A5A"/>
              </a:buClr>
              <a:buFont typeface="Arial" charset="0"/>
              <a:buChar char="•"/>
            </a:pPr>
            <a:r>
              <a:rPr lang="en-US" b="0" dirty="0">
                <a:solidFill>
                  <a:srgbClr val="5E5F64"/>
                </a:solidFill>
                <a:latin typeface="Arial" charset="0"/>
                <a:ea typeface="Arial" charset="0"/>
                <a:cs typeface="Arial" charset="0"/>
              </a:rPr>
              <a:t>Consensus, Immutability, Finality or Provenance</a:t>
            </a:r>
          </a:p>
        </p:txBody>
      </p:sp>
      <p:sp>
        <p:nvSpPr>
          <p:cNvPr id="2" name="Text Placeholder 1"/>
          <p:cNvSpPr>
            <a:spLocks noGrp="1"/>
          </p:cNvSpPr>
          <p:nvPr>
            <p:ph type="body" sz="quarter" idx="13"/>
          </p:nvPr>
        </p:nvSpPr>
        <p:spPr/>
        <p:txBody>
          <a:bodyPr/>
          <a:lstStyle/>
          <a:p>
            <a:r>
              <a:rPr lang="en-US" dirty="0">
                <a:latin typeface="Arial" charset="0"/>
                <a:ea typeface="Arial" charset="0"/>
                <a:cs typeface="Arial" charset="0"/>
              </a:rPr>
              <a:t>What makes a good </a:t>
            </a:r>
            <a:r>
              <a:rPr lang="en-US" dirty="0" err="1">
                <a:latin typeface="Arial" charset="0"/>
                <a:ea typeface="Arial" charset="0"/>
                <a:cs typeface="Arial" charset="0"/>
              </a:rPr>
              <a:t>blockchain</a:t>
            </a:r>
            <a:r>
              <a:rPr lang="en-US" dirty="0">
                <a:latin typeface="Arial" charset="0"/>
                <a:ea typeface="Arial" charset="0"/>
                <a:cs typeface="Arial" charset="0"/>
              </a:rPr>
              <a:t> use case?</a:t>
            </a:r>
          </a:p>
          <a:p>
            <a:endParaRPr lang="en-US" dirty="0"/>
          </a:p>
        </p:txBody>
      </p:sp>
    </p:spTree>
    <p:extLst>
      <p:ext uri="{BB962C8B-B14F-4D97-AF65-F5344CB8AC3E}">
        <p14:creationId xmlns:p14="http://schemas.microsoft.com/office/powerpoint/2010/main" val="1332230093"/>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368003" y="1316363"/>
            <a:ext cx="6593093" cy="2990625"/>
          </a:xfrm>
          <a:prstGeom prst="roundRect">
            <a:avLst/>
          </a:prstGeom>
          <a:solidFill>
            <a:schemeClr val="accent5">
              <a:lumMod val="20000"/>
              <a:lumOff val="80000"/>
            </a:schemeClr>
          </a:solidFill>
          <a:ln/>
          <a:effectLst>
            <a:outerShdw blurRad="50800" dist="38100" dir="8100000" algn="t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defTabSz="457200" fontAlgn="auto">
              <a:spcBef>
                <a:spcPts val="0"/>
              </a:spcBef>
              <a:spcAft>
                <a:spcPts val="0"/>
              </a:spcAft>
            </a:pPr>
            <a:endParaRPr lang="en-US" b="0" dirty="0">
              <a:solidFill>
                <a:prstClr val="white"/>
              </a:solidFill>
              <a:latin typeface="Arial" charset="0"/>
            </a:endParaRPr>
          </a:p>
        </p:txBody>
      </p:sp>
      <p:sp>
        <p:nvSpPr>
          <p:cNvPr id="14" name="Content Placeholder 2"/>
          <p:cNvSpPr>
            <a:spLocks/>
          </p:cNvSpPr>
          <p:nvPr/>
        </p:nvSpPr>
        <p:spPr bwMode="auto">
          <a:xfrm>
            <a:off x="362174" y="805808"/>
            <a:ext cx="6782323" cy="815228"/>
          </a:xfrm>
          <a:prstGeom prst="rect">
            <a:avLst/>
          </a:prstGeom>
          <a:noFill/>
          <a:ln w="9525">
            <a:noFill/>
            <a:miter lim="800000"/>
            <a:headEnd/>
            <a:tailEnd/>
          </a:ln>
        </p:spPr>
        <p:txBody>
          <a:bodyPr/>
          <a:lstStyle/>
          <a:p>
            <a:pPr marL="171450" indent="-171450" defTabSz="457200">
              <a:lnSpc>
                <a:spcPct val="95000"/>
              </a:lnSpc>
              <a:spcBef>
                <a:spcPct val="5000"/>
              </a:spcBef>
              <a:spcAft>
                <a:spcPct val="25000"/>
              </a:spcAft>
              <a:buClr>
                <a:srgbClr val="5A5A5A"/>
              </a:buClr>
              <a:buFont typeface="Arial" pitchFamily="34" charset="0"/>
              <a:buChar char="–"/>
            </a:pPr>
            <a:r>
              <a:rPr lang="en-US" b="0" dirty="0">
                <a:solidFill>
                  <a:srgbClr val="5E5F64"/>
                </a:solidFill>
                <a:latin typeface="Arial" charset="0"/>
                <a:ea typeface="Arial" charset="0"/>
                <a:cs typeface="Arial" charset="0"/>
              </a:rPr>
              <a:t>First use-cases are </a:t>
            </a:r>
            <a:r>
              <a:rPr lang="en-US" b="0" dirty="0">
                <a:solidFill>
                  <a:srgbClr val="325C80"/>
                </a:solidFill>
                <a:latin typeface="Arial" charset="0"/>
                <a:ea typeface="Arial" charset="0"/>
                <a:cs typeface="Arial" charset="0"/>
              </a:rPr>
              <a:t>even more difficult </a:t>
            </a:r>
            <a:r>
              <a:rPr lang="en-US" b="0" dirty="0">
                <a:solidFill>
                  <a:srgbClr val="5E5F64"/>
                </a:solidFill>
                <a:latin typeface="Arial" charset="0"/>
                <a:ea typeface="Arial" charset="0"/>
                <a:cs typeface="Arial" charset="0"/>
              </a:rPr>
              <a:t>to identify!</a:t>
            </a:r>
          </a:p>
        </p:txBody>
      </p:sp>
      <p:sp>
        <p:nvSpPr>
          <p:cNvPr id="3" name="Rectangle 2"/>
          <p:cNvSpPr/>
          <p:nvPr/>
        </p:nvSpPr>
        <p:spPr>
          <a:xfrm>
            <a:off x="1468418" y="1422065"/>
            <a:ext cx="6976335" cy="2779222"/>
          </a:xfrm>
          <a:prstGeom prst="rect">
            <a:avLst/>
          </a:prstGeom>
        </p:spPr>
        <p:txBody>
          <a:bodyPr wrap="square">
            <a:spAutoFit/>
          </a:bodyPr>
          <a:lstStyle/>
          <a:p>
            <a:pPr marL="342900" indent="-342900" defTabSz="457200">
              <a:lnSpc>
                <a:spcPct val="95000"/>
              </a:lnSpc>
              <a:spcBef>
                <a:spcPct val="5000"/>
              </a:spcBef>
              <a:spcAft>
                <a:spcPct val="25000"/>
              </a:spcAft>
              <a:buClr>
                <a:srgbClr val="5A5A5A"/>
              </a:buClr>
              <a:buFont typeface="+mj-lt"/>
              <a:buAutoNum type="arabicPeriod"/>
            </a:pPr>
            <a:r>
              <a:rPr lang="en-US" b="0" dirty="0">
                <a:solidFill>
                  <a:srgbClr val="325C80"/>
                </a:solidFill>
                <a:latin typeface="Arial" charset="0"/>
                <a:ea typeface="Arial" charset="0"/>
                <a:cs typeface="Arial" charset="0"/>
              </a:rPr>
              <a:t>A </a:t>
            </a:r>
            <a:r>
              <a:rPr lang="en-US" dirty="0">
                <a:solidFill>
                  <a:srgbClr val="0064FF"/>
                </a:solidFill>
                <a:latin typeface="Arial" charset="0"/>
                <a:ea typeface="Arial" charset="0"/>
                <a:cs typeface="Arial" charset="0"/>
              </a:rPr>
              <a:t>limited scope</a:t>
            </a:r>
            <a:r>
              <a:rPr lang="en-US" b="0" dirty="0">
                <a:solidFill>
                  <a:srgbClr val="5E5F64"/>
                </a:solidFill>
                <a:latin typeface="Arial" charset="0"/>
                <a:ea typeface="Arial" charset="0"/>
                <a:cs typeface="Arial" charset="0"/>
              </a:rPr>
              <a:t>, but still solves a real business problem</a:t>
            </a:r>
          </a:p>
          <a:p>
            <a:pPr marL="800100" lvl="1" indent="-342900" defTabSz="457200">
              <a:lnSpc>
                <a:spcPct val="95000"/>
              </a:lnSpc>
              <a:spcBef>
                <a:spcPct val="5000"/>
              </a:spcBef>
              <a:spcAft>
                <a:spcPct val="25000"/>
              </a:spcAft>
              <a:buClr>
                <a:srgbClr val="5A5A5A"/>
              </a:buClr>
              <a:buFont typeface="Arial" charset="0"/>
              <a:buChar char="•"/>
            </a:pPr>
            <a:r>
              <a:rPr lang="en-US" b="0" dirty="0">
                <a:solidFill>
                  <a:srgbClr val="5E5F64"/>
                </a:solidFill>
                <a:latin typeface="Arial" charset="0"/>
                <a:ea typeface="Arial" charset="0"/>
                <a:cs typeface="Arial" charset="0"/>
              </a:rPr>
              <a:t>Minimum Viable Product in a few weeks of effort</a:t>
            </a:r>
            <a:endParaRPr lang="en-US" sz="1600" b="0" dirty="0">
              <a:solidFill>
                <a:srgbClr val="5E5F64"/>
              </a:solidFill>
              <a:latin typeface="Arial" charset="0"/>
              <a:ea typeface="Arial" charset="0"/>
              <a:cs typeface="Arial" charset="0"/>
            </a:endParaRPr>
          </a:p>
          <a:p>
            <a:pPr marL="342900" indent="-342900" defTabSz="457200">
              <a:lnSpc>
                <a:spcPct val="95000"/>
              </a:lnSpc>
              <a:spcBef>
                <a:spcPct val="5000"/>
              </a:spcBef>
              <a:spcAft>
                <a:spcPct val="25000"/>
              </a:spcAft>
              <a:buClr>
                <a:srgbClr val="5A5A5A"/>
              </a:buClr>
              <a:buFont typeface="+mj-lt"/>
              <a:buAutoNum type="arabicPeriod"/>
            </a:pPr>
            <a:endParaRPr lang="en-US" b="0" dirty="0">
              <a:solidFill>
                <a:srgbClr val="5E5F64"/>
              </a:solidFill>
              <a:latin typeface="Arial" charset="0"/>
              <a:ea typeface="Arial" charset="0"/>
              <a:cs typeface="Arial" charset="0"/>
            </a:endParaRPr>
          </a:p>
          <a:p>
            <a:pPr marL="342900" indent="-342900" defTabSz="457200">
              <a:lnSpc>
                <a:spcPct val="95000"/>
              </a:lnSpc>
              <a:spcBef>
                <a:spcPct val="5000"/>
              </a:spcBef>
              <a:spcAft>
                <a:spcPct val="25000"/>
              </a:spcAft>
              <a:buClr>
                <a:srgbClr val="5A5A5A"/>
              </a:buClr>
              <a:buFont typeface="+mj-lt"/>
              <a:buAutoNum type="arabicPeriod"/>
            </a:pPr>
            <a:r>
              <a:rPr lang="en-US" b="0" dirty="0">
                <a:solidFill>
                  <a:srgbClr val="5E5F64"/>
                </a:solidFill>
                <a:latin typeface="Arial" charset="0"/>
                <a:ea typeface="Arial" charset="0"/>
                <a:cs typeface="Arial" charset="0"/>
              </a:rPr>
              <a:t>A smaller </a:t>
            </a:r>
            <a:r>
              <a:rPr lang="en-US" dirty="0">
                <a:solidFill>
                  <a:srgbClr val="0064FF"/>
                </a:solidFill>
                <a:latin typeface="Arial" charset="0"/>
                <a:ea typeface="Arial" charset="0"/>
                <a:cs typeface="Arial" charset="0"/>
              </a:rPr>
              <a:t>business network</a:t>
            </a:r>
          </a:p>
          <a:p>
            <a:pPr marL="800100" lvl="1" indent="-342900" defTabSz="457200">
              <a:lnSpc>
                <a:spcPct val="95000"/>
              </a:lnSpc>
              <a:spcBef>
                <a:spcPct val="5000"/>
              </a:spcBef>
              <a:spcAft>
                <a:spcPct val="25000"/>
              </a:spcAft>
              <a:buClr>
                <a:srgbClr val="5A5A5A"/>
              </a:buClr>
              <a:buFont typeface="Arial" charset="0"/>
              <a:buChar char="•"/>
            </a:pPr>
            <a:r>
              <a:rPr lang="en-US" b="0" dirty="0">
                <a:solidFill>
                  <a:srgbClr val="5E5F64"/>
                </a:solidFill>
                <a:latin typeface="Arial" charset="0"/>
                <a:ea typeface="Arial" charset="0"/>
                <a:cs typeface="Arial" charset="0"/>
              </a:rPr>
              <a:t>Usually without requiring regulators and consortia</a:t>
            </a:r>
          </a:p>
          <a:p>
            <a:pPr marL="800100" lvl="1" indent="-342900" defTabSz="457200">
              <a:lnSpc>
                <a:spcPct val="95000"/>
              </a:lnSpc>
              <a:spcBef>
                <a:spcPct val="5000"/>
              </a:spcBef>
              <a:spcAft>
                <a:spcPct val="25000"/>
              </a:spcAft>
              <a:buClr>
                <a:srgbClr val="5A5A5A"/>
              </a:buClr>
              <a:buFont typeface="Arial" charset="0"/>
              <a:buChar char="•"/>
            </a:pPr>
            <a:endParaRPr lang="en-US" b="0" dirty="0">
              <a:solidFill>
                <a:srgbClr val="5E5F64"/>
              </a:solidFill>
              <a:latin typeface="Arial" charset="0"/>
              <a:ea typeface="Arial" charset="0"/>
              <a:cs typeface="Arial" charset="0"/>
            </a:endParaRPr>
          </a:p>
          <a:p>
            <a:pPr marL="342900" indent="-342900" defTabSz="457200">
              <a:lnSpc>
                <a:spcPct val="95000"/>
              </a:lnSpc>
              <a:spcBef>
                <a:spcPct val="5000"/>
              </a:spcBef>
              <a:spcAft>
                <a:spcPct val="25000"/>
              </a:spcAft>
              <a:buClr>
                <a:srgbClr val="5A5A5A"/>
              </a:buClr>
              <a:buFont typeface="+mj-lt"/>
              <a:buAutoNum type="arabicPeriod"/>
            </a:pPr>
            <a:r>
              <a:rPr lang="en-US" b="0" dirty="0">
                <a:solidFill>
                  <a:srgbClr val="5E5F64"/>
                </a:solidFill>
                <a:latin typeface="Arial" charset="0"/>
                <a:ea typeface="Arial" charset="0"/>
                <a:cs typeface="Arial" charset="0"/>
              </a:rPr>
              <a:t>Allows for </a:t>
            </a:r>
            <a:r>
              <a:rPr lang="en-US" dirty="0">
                <a:solidFill>
                  <a:srgbClr val="0064FF"/>
                </a:solidFill>
                <a:latin typeface="Arial" charset="0"/>
                <a:ea typeface="Arial" charset="0"/>
                <a:cs typeface="Arial" charset="0"/>
              </a:rPr>
              <a:t>scaling with more participants and scenarios</a:t>
            </a:r>
          </a:p>
          <a:p>
            <a:pPr marL="800100" lvl="1" indent="-342900" defTabSz="457200">
              <a:lnSpc>
                <a:spcPct val="95000"/>
              </a:lnSpc>
              <a:spcBef>
                <a:spcPct val="5000"/>
              </a:spcBef>
              <a:spcAft>
                <a:spcPct val="25000"/>
              </a:spcAft>
              <a:buClr>
                <a:srgbClr val="5A5A5A"/>
              </a:buClr>
              <a:buFont typeface="Arial" charset="0"/>
              <a:buChar char="•"/>
            </a:pPr>
            <a:r>
              <a:rPr lang="en-US" b="0" dirty="0">
                <a:solidFill>
                  <a:srgbClr val="5E5F64"/>
                </a:solidFill>
                <a:latin typeface="Arial" charset="0"/>
                <a:ea typeface="Arial" charset="0"/>
                <a:cs typeface="Arial" charset="0"/>
              </a:rPr>
              <a:t>Consider shadow chains to mitigate risks</a:t>
            </a:r>
          </a:p>
        </p:txBody>
      </p:sp>
      <p:sp>
        <p:nvSpPr>
          <p:cNvPr id="7" name="Title 1"/>
          <p:cNvSpPr txBox="1">
            <a:spLocks/>
          </p:cNvSpPr>
          <p:nvPr/>
        </p:nvSpPr>
        <p:spPr bwMode="auto">
          <a:xfrm>
            <a:off x="3269786" y="4349569"/>
            <a:ext cx="5417882" cy="35856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rtl="0" eaLnBrk="0" fontAlgn="base" hangingPunct="0">
              <a:spcBef>
                <a:spcPct val="0"/>
              </a:spcBef>
              <a:spcAft>
                <a:spcPct val="0"/>
              </a:spcAft>
              <a:defRPr sz="4200" kern="1200">
                <a:solidFill>
                  <a:srgbClr val="FFFFFF"/>
                </a:solidFill>
                <a:latin typeface="+mj-lt"/>
                <a:ea typeface="ＭＳ Ｐゴシック" pitchFamily="34" charset="-128"/>
                <a:cs typeface="+mj-cs"/>
              </a:defRPr>
            </a:lvl1pPr>
            <a:lvl2pPr algn="l" rtl="0" eaLnBrk="0" fontAlgn="base" hangingPunct="0">
              <a:spcBef>
                <a:spcPct val="0"/>
              </a:spcBef>
              <a:spcAft>
                <a:spcPct val="0"/>
              </a:spcAft>
              <a:defRPr sz="4200">
                <a:solidFill>
                  <a:srgbClr val="FFFFFF"/>
                </a:solidFill>
                <a:latin typeface="Arial" pitchFamily="34" charset="0"/>
                <a:ea typeface="ＭＳ Ｐゴシック" pitchFamily="34" charset="-128"/>
              </a:defRPr>
            </a:lvl2pPr>
            <a:lvl3pPr algn="l" rtl="0" eaLnBrk="0" fontAlgn="base" hangingPunct="0">
              <a:spcBef>
                <a:spcPct val="0"/>
              </a:spcBef>
              <a:spcAft>
                <a:spcPct val="0"/>
              </a:spcAft>
              <a:defRPr sz="4200">
                <a:solidFill>
                  <a:srgbClr val="FFFFFF"/>
                </a:solidFill>
                <a:latin typeface="Arial" pitchFamily="34" charset="0"/>
                <a:ea typeface="ＭＳ Ｐゴシック" pitchFamily="34" charset="-128"/>
              </a:defRPr>
            </a:lvl3pPr>
            <a:lvl4pPr algn="l" rtl="0" eaLnBrk="0" fontAlgn="base" hangingPunct="0">
              <a:spcBef>
                <a:spcPct val="0"/>
              </a:spcBef>
              <a:spcAft>
                <a:spcPct val="0"/>
              </a:spcAft>
              <a:defRPr sz="4200">
                <a:solidFill>
                  <a:srgbClr val="FFFFFF"/>
                </a:solidFill>
                <a:latin typeface="Arial" pitchFamily="34" charset="0"/>
                <a:ea typeface="ＭＳ Ｐゴシック" pitchFamily="34" charset="-128"/>
              </a:defRPr>
            </a:lvl4pPr>
            <a:lvl5pPr algn="l" rtl="0" eaLnBrk="0" fontAlgn="base" hangingPunct="0">
              <a:spcBef>
                <a:spcPct val="0"/>
              </a:spcBef>
              <a:spcAft>
                <a:spcPct val="0"/>
              </a:spcAft>
              <a:defRPr sz="4200">
                <a:solidFill>
                  <a:srgbClr val="FFFFFF"/>
                </a:solidFill>
                <a:latin typeface="Arial" pitchFamily="34" charset="0"/>
                <a:ea typeface="ＭＳ Ｐゴシック" pitchFamily="34" charset="-128"/>
              </a:defRPr>
            </a:lvl5pPr>
            <a:lvl6pPr marL="457200" algn="l" rtl="0" fontAlgn="base">
              <a:spcBef>
                <a:spcPct val="0"/>
              </a:spcBef>
              <a:spcAft>
                <a:spcPct val="0"/>
              </a:spcAft>
              <a:defRPr sz="4200">
                <a:solidFill>
                  <a:srgbClr val="FFFFFF"/>
                </a:solidFill>
                <a:latin typeface="Arial" pitchFamily="34" charset="0"/>
                <a:ea typeface="MS PGothic" pitchFamily="34" charset="-128"/>
              </a:defRPr>
            </a:lvl6pPr>
            <a:lvl7pPr marL="914400" algn="l" rtl="0" fontAlgn="base">
              <a:spcBef>
                <a:spcPct val="0"/>
              </a:spcBef>
              <a:spcAft>
                <a:spcPct val="0"/>
              </a:spcAft>
              <a:defRPr sz="4200">
                <a:solidFill>
                  <a:srgbClr val="FFFFFF"/>
                </a:solidFill>
                <a:latin typeface="Arial" pitchFamily="34" charset="0"/>
                <a:ea typeface="MS PGothic" pitchFamily="34" charset="-128"/>
              </a:defRPr>
            </a:lvl7pPr>
            <a:lvl8pPr marL="1371600" algn="l" rtl="0" fontAlgn="base">
              <a:spcBef>
                <a:spcPct val="0"/>
              </a:spcBef>
              <a:spcAft>
                <a:spcPct val="0"/>
              </a:spcAft>
              <a:defRPr sz="4200">
                <a:solidFill>
                  <a:srgbClr val="FFFFFF"/>
                </a:solidFill>
                <a:latin typeface="Arial" pitchFamily="34" charset="0"/>
                <a:ea typeface="MS PGothic" pitchFamily="34" charset="-128"/>
              </a:defRPr>
            </a:lvl8pPr>
            <a:lvl9pPr marL="1828800" algn="l" rtl="0" fontAlgn="base">
              <a:spcBef>
                <a:spcPct val="0"/>
              </a:spcBef>
              <a:spcAft>
                <a:spcPct val="0"/>
              </a:spcAft>
              <a:defRPr sz="4200">
                <a:solidFill>
                  <a:srgbClr val="FFFFFF"/>
                </a:solidFill>
                <a:latin typeface="Arial" pitchFamily="34" charset="0"/>
                <a:ea typeface="MS PGothic" pitchFamily="34" charset="-128"/>
              </a:defRPr>
            </a:lvl9pPr>
          </a:lstStyle>
          <a:p>
            <a:pPr algn="r" eaLnBrk="1" hangingPunct="1">
              <a:lnSpc>
                <a:spcPts val="3000"/>
              </a:lnSpc>
            </a:pPr>
            <a:r>
              <a:rPr lang="en-US" sz="2400" b="0" dirty="0">
                <a:solidFill>
                  <a:srgbClr val="0064FF"/>
                </a:solidFill>
                <a:latin typeface="Arial" charset="0"/>
                <a:ea typeface="Arial" charset="0"/>
                <a:cs typeface="Arial" charset="0"/>
              </a:rPr>
              <a:t>Start small, succeed and grow fast!</a:t>
            </a:r>
          </a:p>
        </p:txBody>
      </p:sp>
      <p:sp>
        <p:nvSpPr>
          <p:cNvPr id="2" name="Text Placeholder 1"/>
          <p:cNvSpPr>
            <a:spLocks noGrp="1"/>
          </p:cNvSpPr>
          <p:nvPr>
            <p:ph type="body" sz="quarter" idx="13"/>
          </p:nvPr>
        </p:nvSpPr>
        <p:spPr/>
        <p:txBody>
          <a:bodyPr/>
          <a:lstStyle/>
          <a:p>
            <a:r>
              <a:rPr lang="en-US" dirty="0">
                <a:latin typeface="Arial" charset="0"/>
                <a:ea typeface="Arial" charset="0"/>
                <a:cs typeface="Arial" charset="0"/>
              </a:rPr>
              <a:t>What makes a good first </a:t>
            </a:r>
            <a:r>
              <a:rPr lang="en-US" dirty="0" err="1">
                <a:latin typeface="Arial" charset="0"/>
                <a:ea typeface="Arial" charset="0"/>
                <a:cs typeface="Arial" charset="0"/>
              </a:rPr>
              <a:t>blockchain</a:t>
            </a:r>
            <a:r>
              <a:rPr lang="en-US" dirty="0">
                <a:latin typeface="Arial" charset="0"/>
                <a:ea typeface="Arial" charset="0"/>
                <a:cs typeface="Arial" charset="0"/>
              </a:rPr>
              <a:t> use case?</a:t>
            </a:r>
          </a:p>
          <a:p>
            <a:endParaRPr lang="en-US" dirty="0"/>
          </a:p>
        </p:txBody>
      </p:sp>
    </p:spTree>
    <p:extLst>
      <p:ext uri="{BB962C8B-B14F-4D97-AF65-F5344CB8AC3E}">
        <p14:creationId xmlns:p14="http://schemas.microsoft.com/office/powerpoint/2010/main" val="1569777604"/>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27551" y="1126329"/>
            <a:ext cx="8555192" cy="2730652"/>
          </a:xfrm>
          <a:prstGeom prst="roundRect">
            <a:avLst/>
          </a:prstGeom>
          <a:solidFill>
            <a:schemeClr val="accent5">
              <a:lumMod val="20000"/>
              <a:lumOff val="80000"/>
            </a:schemeClr>
          </a:solidFill>
          <a:ln/>
          <a:effectLst>
            <a:outerShdw blurRad="50800" dist="38100" dir="8100000" algn="t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defTabSz="457200" fontAlgn="auto">
              <a:spcBef>
                <a:spcPts val="0"/>
              </a:spcBef>
              <a:spcAft>
                <a:spcPts val="0"/>
              </a:spcAft>
            </a:pPr>
            <a:endParaRPr lang="en-US" b="0" dirty="0">
              <a:solidFill>
                <a:prstClr val="white"/>
              </a:solidFill>
              <a:latin typeface="Arial" charset="0"/>
            </a:endParaRPr>
          </a:p>
        </p:txBody>
      </p:sp>
      <p:sp>
        <p:nvSpPr>
          <p:cNvPr id="3" name="Rectangle 2"/>
          <p:cNvSpPr/>
          <p:nvPr/>
        </p:nvSpPr>
        <p:spPr>
          <a:xfrm>
            <a:off x="591823" y="1258502"/>
            <a:ext cx="8366547" cy="2520690"/>
          </a:xfrm>
          <a:prstGeom prst="rect">
            <a:avLst/>
          </a:prstGeom>
        </p:spPr>
        <p:txBody>
          <a:bodyPr wrap="square">
            <a:spAutoFit/>
          </a:bodyPr>
          <a:lstStyle/>
          <a:p>
            <a:pPr marL="342900" indent="-342900" defTabSz="457200">
              <a:lnSpc>
                <a:spcPct val="95000"/>
              </a:lnSpc>
              <a:spcBef>
                <a:spcPct val="5000"/>
              </a:spcBef>
              <a:spcAft>
                <a:spcPct val="25000"/>
              </a:spcAft>
              <a:buClr>
                <a:srgbClr val="5A5A5A"/>
              </a:buClr>
              <a:buFont typeface="+mj-lt"/>
              <a:buAutoNum type="arabicPeriod"/>
            </a:pPr>
            <a:r>
              <a:rPr lang="en-US" sz="1200" b="0" dirty="0">
                <a:solidFill>
                  <a:srgbClr val="5E5F64"/>
                </a:solidFill>
                <a:latin typeface="Arial" charset="0"/>
                <a:ea typeface="Arial" charset="0"/>
                <a:cs typeface="Arial" charset="0"/>
              </a:rPr>
              <a:t>What is the </a:t>
            </a:r>
            <a:r>
              <a:rPr lang="en-US" sz="1200" dirty="0">
                <a:solidFill>
                  <a:srgbClr val="5E5F64"/>
                </a:solidFill>
                <a:latin typeface="Arial" charset="0"/>
                <a:ea typeface="Arial" charset="0"/>
                <a:cs typeface="Arial" charset="0"/>
              </a:rPr>
              <a:t>specific business problem </a:t>
            </a:r>
            <a:r>
              <a:rPr lang="en-US" sz="1200" b="0" dirty="0">
                <a:solidFill>
                  <a:srgbClr val="5E5F64"/>
                </a:solidFill>
                <a:latin typeface="Arial" charset="0"/>
                <a:ea typeface="Arial" charset="0"/>
                <a:cs typeface="Arial" charset="0"/>
              </a:rPr>
              <a:t>/ challenge that the first project will address?</a:t>
            </a:r>
          </a:p>
          <a:p>
            <a:pPr marL="342900" indent="-342900" defTabSz="457200">
              <a:lnSpc>
                <a:spcPct val="95000"/>
              </a:lnSpc>
              <a:spcBef>
                <a:spcPct val="5000"/>
              </a:spcBef>
              <a:spcAft>
                <a:spcPct val="25000"/>
              </a:spcAft>
              <a:buClr>
                <a:srgbClr val="5A5A5A"/>
              </a:buClr>
              <a:buFont typeface="+mj-lt"/>
              <a:buAutoNum type="arabicPeriod"/>
            </a:pPr>
            <a:r>
              <a:rPr lang="en-US" sz="1200" b="0" dirty="0">
                <a:solidFill>
                  <a:srgbClr val="5E5F64"/>
                </a:solidFill>
                <a:latin typeface="Arial" charset="0"/>
                <a:ea typeface="Arial" charset="0"/>
                <a:cs typeface="Arial" charset="0"/>
              </a:rPr>
              <a:t>What is the </a:t>
            </a:r>
            <a:r>
              <a:rPr lang="en-US" sz="1200" dirty="0">
                <a:solidFill>
                  <a:srgbClr val="5E5F64"/>
                </a:solidFill>
                <a:latin typeface="Arial" charset="0"/>
                <a:ea typeface="Arial" charset="0"/>
                <a:cs typeface="Arial" charset="0"/>
              </a:rPr>
              <a:t>current way </a:t>
            </a:r>
            <a:r>
              <a:rPr lang="en-US" sz="1200" b="0" dirty="0">
                <a:solidFill>
                  <a:srgbClr val="5E5F64"/>
                </a:solidFill>
                <a:latin typeface="Arial" charset="0"/>
                <a:ea typeface="Arial" charset="0"/>
                <a:cs typeface="Arial" charset="0"/>
              </a:rPr>
              <a:t>of solving this business problem?</a:t>
            </a:r>
          </a:p>
          <a:p>
            <a:pPr marL="342900" indent="-342900" defTabSz="457200">
              <a:lnSpc>
                <a:spcPct val="95000"/>
              </a:lnSpc>
              <a:spcBef>
                <a:spcPct val="5000"/>
              </a:spcBef>
              <a:spcAft>
                <a:spcPct val="25000"/>
              </a:spcAft>
              <a:buClr>
                <a:srgbClr val="5A5A5A"/>
              </a:buClr>
              <a:buFont typeface="+mj-lt"/>
              <a:buAutoNum type="arabicPeriod"/>
            </a:pPr>
            <a:r>
              <a:rPr lang="en-US" sz="1200" b="0" dirty="0">
                <a:solidFill>
                  <a:srgbClr val="5E5F64"/>
                </a:solidFill>
                <a:latin typeface="Arial" charset="0"/>
                <a:ea typeface="Arial" charset="0"/>
                <a:cs typeface="Arial" charset="0"/>
              </a:rPr>
              <a:t>Assuming the business problem is large, </a:t>
            </a:r>
            <a:r>
              <a:rPr lang="en-US" sz="1200" dirty="0">
                <a:solidFill>
                  <a:srgbClr val="5E5F64"/>
                </a:solidFill>
                <a:latin typeface="Arial" charset="0"/>
                <a:ea typeface="Arial" charset="0"/>
                <a:cs typeface="Arial" charset="0"/>
              </a:rPr>
              <a:t>what specific aspects </a:t>
            </a:r>
            <a:r>
              <a:rPr lang="en-US" sz="1200" b="0" dirty="0">
                <a:solidFill>
                  <a:srgbClr val="5E5F64"/>
                </a:solidFill>
                <a:latin typeface="Arial" charset="0"/>
                <a:ea typeface="Arial" charset="0"/>
                <a:cs typeface="Arial" charset="0"/>
              </a:rPr>
              <a:t>of this business problem will be addressed?</a:t>
            </a:r>
            <a:endParaRPr lang="en-US" sz="1200" dirty="0">
              <a:solidFill>
                <a:srgbClr val="5E5F64"/>
              </a:solidFill>
              <a:latin typeface="Arial" charset="0"/>
              <a:ea typeface="Arial" charset="0"/>
              <a:cs typeface="Arial" charset="0"/>
            </a:endParaRPr>
          </a:p>
          <a:p>
            <a:pPr marL="342900" indent="-342900">
              <a:lnSpc>
                <a:spcPct val="95000"/>
              </a:lnSpc>
              <a:spcBef>
                <a:spcPct val="5000"/>
              </a:spcBef>
              <a:spcAft>
                <a:spcPct val="25000"/>
              </a:spcAft>
              <a:buClr>
                <a:srgbClr val="5A5A5A"/>
              </a:buClr>
              <a:buFont typeface="+mj-lt"/>
              <a:buAutoNum type="arabicPeriod" startAt="4"/>
            </a:pPr>
            <a:r>
              <a:rPr lang="en-US" sz="1200" dirty="0">
                <a:solidFill>
                  <a:srgbClr val="5E5F64"/>
                </a:solidFill>
                <a:latin typeface="Arial" charset="0"/>
                <a:ea typeface="Arial" charset="0"/>
                <a:cs typeface="Arial" charset="0"/>
              </a:rPr>
              <a:t>Who are the business network participants (organizations) involved and what are their roles?</a:t>
            </a:r>
          </a:p>
          <a:p>
            <a:pPr marL="342900" indent="-342900">
              <a:lnSpc>
                <a:spcPct val="95000"/>
              </a:lnSpc>
              <a:spcBef>
                <a:spcPct val="5000"/>
              </a:spcBef>
              <a:spcAft>
                <a:spcPct val="25000"/>
              </a:spcAft>
              <a:buClr>
                <a:srgbClr val="5A5A5A"/>
              </a:buClr>
              <a:buFont typeface="+mj-lt"/>
              <a:buAutoNum type="arabicPeriod" startAt="4"/>
            </a:pPr>
            <a:r>
              <a:rPr lang="en-US" sz="1200" dirty="0">
                <a:solidFill>
                  <a:srgbClr val="5E5F64"/>
                </a:solidFill>
                <a:latin typeface="Arial" charset="0"/>
                <a:ea typeface="Arial" charset="0"/>
                <a:cs typeface="Arial" charset="0"/>
              </a:rPr>
              <a:t>Who are the specific people within the organization and what are their job roles?</a:t>
            </a:r>
          </a:p>
          <a:p>
            <a:pPr marL="342900" indent="-342900">
              <a:lnSpc>
                <a:spcPct val="95000"/>
              </a:lnSpc>
              <a:spcBef>
                <a:spcPct val="5000"/>
              </a:spcBef>
              <a:spcAft>
                <a:spcPct val="25000"/>
              </a:spcAft>
              <a:buClr>
                <a:srgbClr val="5A5A5A"/>
              </a:buClr>
              <a:buFont typeface="+mj-lt"/>
              <a:buAutoNum type="arabicPeriod" startAt="6"/>
            </a:pPr>
            <a:r>
              <a:rPr lang="en-US" sz="1200" dirty="0">
                <a:solidFill>
                  <a:srgbClr val="5E5F64"/>
                </a:solidFill>
                <a:latin typeface="Arial" charset="0"/>
                <a:ea typeface="Arial" charset="0"/>
                <a:cs typeface="Arial" charset="0"/>
              </a:rPr>
              <a:t>What assets are involved and what is the key information associated with the assets?</a:t>
            </a:r>
          </a:p>
          <a:p>
            <a:pPr marL="342900" indent="-342900">
              <a:lnSpc>
                <a:spcPct val="95000"/>
              </a:lnSpc>
              <a:spcBef>
                <a:spcPct val="5000"/>
              </a:spcBef>
              <a:spcAft>
                <a:spcPct val="25000"/>
              </a:spcAft>
              <a:buClr>
                <a:srgbClr val="5A5A5A"/>
              </a:buClr>
              <a:buFont typeface="+mj-lt"/>
              <a:buAutoNum type="arabicPeriod" startAt="6"/>
            </a:pPr>
            <a:r>
              <a:rPr lang="en-US" sz="1200" dirty="0">
                <a:solidFill>
                  <a:srgbClr val="5E5F64"/>
                </a:solidFill>
                <a:latin typeface="Arial" charset="0"/>
                <a:ea typeface="Arial" charset="0"/>
                <a:cs typeface="Arial" charset="0"/>
              </a:rPr>
              <a:t>What are the transactions involved, between whom, and what assets are associated with transactions?</a:t>
            </a:r>
          </a:p>
          <a:p>
            <a:pPr marL="342900" indent="-342900">
              <a:lnSpc>
                <a:spcPct val="95000"/>
              </a:lnSpc>
              <a:spcBef>
                <a:spcPct val="5000"/>
              </a:spcBef>
              <a:spcAft>
                <a:spcPct val="25000"/>
              </a:spcAft>
              <a:buClr>
                <a:srgbClr val="5A5A5A"/>
              </a:buClr>
              <a:buFont typeface="+mj-lt"/>
              <a:buAutoNum type="arabicPeriod" startAt="8"/>
            </a:pPr>
            <a:r>
              <a:rPr lang="en-US" sz="1200" dirty="0">
                <a:solidFill>
                  <a:srgbClr val="5E5F64"/>
                </a:solidFill>
                <a:latin typeface="Arial" charset="0"/>
                <a:ea typeface="Arial" charset="0"/>
                <a:cs typeface="Arial" charset="0"/>
              </a:rPr>
              <a:t>What are the main steps in the current workflow and how are these executed by the business network participants?</a:t>
            </a:r>
          </a:p>
          <a:p>
            <a:pPr marL="342900" indent="-342900">
              <a:lnSpc>
                <a:spcPct val="95000"/>
              </a:lnSpc>
              <a:spcBef>
                <a:spcPct val="5000"/>
              </a:spcBef>
              <a:spcAft>
                <a:spcPct val="25000"/>
              </a:spcAft>
              <a:buClr>
                <a:srgbClr val="5A5A5A"/>
              </a:buClr>
              <a:buFont typeface="+mj-lt"/>
              <a:buAutoNum type="arabicPeriod" startAt="8"/>
            </a:pPr>
            <a:r>
              <a:rPr lang="en-US" sz="1200" dirty="0">
                <a:solidFill>
                  <a:srgbClr val="5E5F64"/>
                </a:solidFill>
                <a:latin typeface="Arial" charset="0"/>
                <a:ea typeface="Arial" charset="0"/>
                <a:cs typeface="Arial" charset="0"/>
              </a:rPr>
              <a:t>What is the expected benefit of applying blockchain technology to the business problem for each of the network participants?</a:t>
            </a:r>
          </a:p>
          <a:p>
            <a:pPr marL="342900" indent="-342900">
              <a:lnSpc>
                <a:spcPct val="95000"/>
              </a:lnSpc>
              <a:spcBef>
                <a:spcPct val="5000"/>
              </a:spcBef>
              <a:spcAft>
                <a:spcPct val="25000"/>
              </a:spcAft>
              <a:buClr>
                <a:srgbClr val="5A5A5A"/>
              </a:buClr>
              <a:buFont typeface="+mj-lt"/>
              <a:buAutoNum type="arabicPeriod" startAt="8"/>
            </a:pPr>
            <a:r>
              <a:rPr lang="en-US" sz="1200" dirty="0">
                <a:solidFill>
                  <a:srgbClr val="5E5F64"/>
                </a:solidFill>
                <a:latin typeface="Arial" charset="0"/>
                <a:ea typeface="Arial" charset="0"/>
                <a:cs typeface="Arial" charset="0"/>
              </a:rPr>
              <a:t>What legacy systems are involved? What degree of integration with the legacy systems is needed?</a:t>
            </a:r>
            <a:endParaRPr lang="en-US" sz="1200" b="0" dirty="0">
              <a:solidFill>
                <a:srgbClr val="325C80"/>
              </a:solidFill>
              <a:latin typeface="Arial" charset="0"/>
              <a:ea typeface="Arial" charset="0"/>
              <a:cs typeface="Arial" charset="0"/>
            </a:endParaRPr>
          </a:p>
        </p:txBody>
      </p:sp>
      <p:sp>
        <p:nvSpPr>
          <p:cNvPr id="2" name="Text Placeholder 1"/>
          <p:cNvSpPr>
            <a:spLocks noGrp="1"/>
          </p:cNvSpPr>
          <p:nvPr>
            <p:ph type="body" sz="quarter" idx="13"/>
          </p:nvPr>
        </p:nvSpPr>
        <p:spPr>
          <a:xfrm>
            <a:off x="125730" y="144464"/>
            <a:ext cx="7768590" cy="501804"/>
          </a:xfrm>
        </p:spPr>
        <p:txBody>
          <a:bodyPr/>
          <a:lstStyle/>
          <a:p>
            <a:r>
              <a:rPr lang="en-US" dirty="0">
                <a:latin typeface="Arial" charset="0"/>
                <a:ea typeface="Arial" charset="0"/>
                <a:cs typeface="Arial" charset="0"/>
              </a:rPr>
              <a:t>Sample questions to ask for the selected use case:</a:t>
            </a:r>
          </a:p>
        </p:txBody>
      </p:sp>
    </p:spTree>
    <p:extLst>
      <p:ext uri="{BB962C8B-B14F-4D97-AF65-F5344CB8AC3E}">
        <p14:creationId xmlns:p14="http://schemas.microsoft.com/office/powerpoint/2010/main" val="1947422165"/>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83618" y="800124"/>
            <a:ext cx="7419480" cy="4002339"/>
          </a:xfrm>
          <a:prstGeom prst="rect">
            <a:avLst/>
          </a:prstGeom>
        </p:spPr>
      </p:pic>
      <p:sp>
        <p:nvSpPr>
          <p:cNvPr id="5" name="Oval 4"/>
          <p:cNvSpPr/>
          <p:nvPr/>
        </p:nvSpPr>
        <p:spPr>
          <a:xfrm>
            <a:off x="436228" y="922789"/>
            <a:ext cx="4053591" cy="2474752"/>
          </a:xfrm>
          <a:prstGeom prst="ellipse">
            <a:avLst/>
          </a:prstGeom>
          <a:noFill/>
          <a:ln w="444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latin typeface="Arial" charset="0"/>
            </a:endParaRPr>
          </a:p>
        </p:txBody>
      </p:sp>
      <p:sp>
        <p:nvSpPr>
          <p:cNvPr id="3" name="Text Placeholder 2"/>
          <p:cNvSpPr>
            <a:spLocks noGrp="1"/>
          </p:cNvSpPr>
          <p:nvPr>
            <p:ph type="body" sz="quarter" idx="13"/>
          </p:nvPr>
        </p:nvSpPr>
        <p:spPr/>
        <p:txBody>
          <a:bodyPr/>
          <a:lstStyle/>
          <a:p>
            <a:r>
              <a:rPr lang="en-US" dirty="0">
                <a:latin typeface="Arial" charset="0"/>
                <a:ea typeface="Arial" charset="0"/>
                <a:cs typeface="Arial" charset="0"/>
              </a:rPr>
              <a:t>It is important to ideate potential use-cases</a:t>
            </a:r>
            <a:endParaRPr lang="en-US" dirty="0"/>
          </a:p>
        </p:txBody>
      </p:sp>
    </p:spTree>
    <p:extLst>
      <p:ext uri="{BB962C8B-B14F-4D97-AF65-F5344CB8AC3E}">
        <p14:creationId xmlns:p14="http://schemas.microsoft.com/office/powerpoint/2010/main" val="1429824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60B993-865D-4F9E-B437-FAACD411D33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080387" y="0"/>
            <a:ext cx="5062470" cy="5143500"/>
          </a:xfrm>
          <a:prstGeom prst="rect">
            <a:avLst/>
          </a:prstGeom>
        </p:spPr>
      </p:pic>
      <p:sp>
        <p:nvSpPr>
          <p:cNvPr id="2" name="Text Placeholder 1"/>
          <p:cNvSpPr>
            <a:spLocks noGrp="1"/>
          </p:cNvSpPr>
          <p:nvPr>
            <p:ph type="body" sz="quarter" idx="13"/>
          </p:nvPr>
        </p:nvSpPr>
        <p:spPr>
          <a:xfrm>
            <a:off x="1925034" y="1992929"/>
            <a:ext cx="2194683" cy="642116"/>
          </a:xfrm>
        </p:spPr>
        <p:txBody>
          <a:bodyPr/>
          <a:lstStyle/>
          <a:p>
            <a:r>
              <a:rPr lang="en-US" dirty="0"/>
              <a:t>Food Trust</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20995" y="1783735"/>
            <a:ext cx="979129" cy="979129"/>
          </a:xfrm>
          <a:prstGeom prst="rect">
            <a:avLst/>
          </a:prstGeom>
        </p:spPr>
      </p:pic>
    </p:spTree>
    <p:extLst>
      <p:ext uri="{BB962C8B-B14F-4D97-AF65-F5344CB8AC3E}">
        <p14:creationId xmlns:p14="http://schemas.microsoft.com/office/powerpoint/2010/main" val="1656803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a:spLocks/>
          </p:cNvSpPr>
          <p:nvPr/>
        </p:nvSpPr>
        <p:spPr bwMode="auto">
          <a:xfrm>
            <a:off x="362174" y="1006549"/>
            <a:ext cx="8052621" cy="3646474"/>
          </a:xfrm>
          <a:prstGeom prst="rect">
            <a:avLst/>
          </a:prstGeom>
          <a:noFill/>
          <a:ln w="9525">
            <a:noFill/>
            <a:miter lim="800000"/>
            <a:headEnd/>
            <a:tailEnd/>
          </a:ln>
        </p:spPr>
        <p:txBody>
          <a:bodyPr/>
          <a:lstStyle/>
          <a:p>
            <a:pPr marL="171450" indent="-171450" defTabSz="457200">
              <a:lnSpc>
                <a:spcPct val="95000"/>
              </a:lnSpc>
              <a:spcBef>
                <a:spcPct val="5000"/>
              </a:spcBef>
              <a:spcAft>
                <a:spcPct val="25000"/>
              </a:spcAft>
              <a:buClr>
                <a:srgbClr val="5A5A5A"/>
              </a:buClr>
              <a:buFont typeface="Arial" pitchFamily="34" charset="0"/>
              <a:buChar char="–"/>
            </a:pPr>
            <a:r>
              <a:rPr lang="en-US" b="0" dirty="0">
                <a:solidFill>
                  <a:srgbClr val="5E5F64"/>
                </a:solidFill>
                <a:latin typeface="Arial" charset="0"/>
                <a:ea typeface="Arial" charset="0"/>
                <a:cs typeface="Arial" charset="0"/>
              </a:rPr>
              <a:t>It can be difficult to accurately quantify investment case for blockchain </a:t>
            </a:r>
          </a:p>
          <a:p>
            <a:pPr marL="171450" indent="-171450" defTabSz="457200">
              <a:lnSpc>
                <a:spcPct val="95000"/>
              </a:lnSpc>
              <a:spcBef>
                <a:spcPct val="5000"/>
              </a:spcBef>
              <a:spcAft>
                <a:spcPct val="25000"/>
              </a:spcAft>
              <a:buClr>
                <a:srgbClr val="5A5A5A"/>
              </a:buClr>
              <a:buFont typeface="Arial" pitchFamily="34" charset="0"/>
              <a:buChar char="–"/>
            </a:pPr>
            <a:endParaRPr lang="en-US" b="0" dirty="0">
              <a:solidFill>
                <a:srgbClr val="5E5F64"/>
              </a:solidFill>
              <a:latin typeface="Arial" charset="0"/>
              <a:ea typeface="Arial" charset="0"/>
              <a:cs typeface="Arial" charset="0"/>
            </a:endParaRPr>
          </a:p>
          <a:p>
            <a:pPr marL="171450" indent="-171450" defTabSz="457200">
              <a:lnSpc>
                <a:spcPct val="95000"/>
              </a:lnSpc>
              <a:spcBef>
                <a:spcPct val="5000"/>
              </a:spcBef>
              <a:spcAft>
                <a:spcPct val="25000"/>
              </a:spcAft>
              <a:buClr>
                <a:srgbClr val="5A5A5A"/>
              </a:buClr>
              <a:buFont typeface="Arial" pitchFamily="34" charset="0"/>
              <a:buChar char="–"/>
            </a:pPr>
            <a:r>
              <a:rPr lang="en-US" b="0" dirty="0">
                <a:solidFill>
                  <a:srgbClr val="5E5F64"/>
                </a:solidFill>
                <a:latin typeface="Arial" charset="0"/>
                <a:ea typeface="Arial" charset="0"/>
                <a:cs typeface="Arial" charset="0"/>
              </a:rPr>
              <a:t>Things to consider:</a:t>
            </a:r>
          </a:p>
          <a:p>
            <a:pPr marL="628650" lvl="1" indent="-171450" defTabSz="457200">
              <a:lnSpc>
                <a:spcPct val="95000"/>
              </a:lnSpc>
              <a:spcBef>
                <a:spcPct val="5000"/>
              </a:spcBef>
              <a:spcAft>
                <a:spcPct val="25000"/>
              </a:spcAft>
              <a:buClr>
                <a:schemeClr val="accent4">
                  <a:lumMod val="60000"/>
                  <a:lumOff val="40000"/>
                </a:schemeClr>
              </a:buClr>
              <a:buFont typeface="Arial" pitchFamily="34" charset="0"/>
              <a:buChar char="–"/>
            </a:pPr>
            <a:r>
              <a:rPr lang="en-US" b="0" dirty="0">
                <a:solidFill>
                  <a:schemeClr val="accent4">
                    <a:lumMod val="60000"/>
                    <a:lumOff val="40000"/>
                  </a:schemeClr>
                </a:solidFill>
                <a:latin typeface="Arial" charset="0"/>
                <a:ea typeface="Arial" charset="0"/>
                <a:cs typeface="Arial" charset="0"/>
              </a:rPr>
              <a:t>Existing Pain Points</a:t>
            </a:r>
          </a:p>
          <a:p>
            <a:pPr marL="628650" lvl="1" indent="-171450" defTabSz="457200">
              <a:lnSpc>
                <a:spcPct val="95000"/>
              </a:lnSpc>
              <a:spcBef>
                <a:spcPct val="5000"/>
              </a:spcBef>
              <a:spcAft>
                <a:spcPct val="25000"/>
              </a:spcAft>
              <a:buClr>
                <a:schemeClr val="accent4">
                  <a:lumMod val="60000"/>
                  <a:lumOff val="40000"/>
                </a:schemeClr>
              </a:buClr>
              <a:buFont typeface="Arial" pitchFamily="34" charset="0"/>
              <a:buChar char="–"/>
            </a:pPr>
            <a:r>
              <a:rPr lang="en-US" b="0" dirty="0">
                <a:solidFill>
                  <a:schemeClr val="accent4">
                    <a:lumMod val="60000"/>
                    <a:lumOff val="40000"/>
                  </a:schemeClr>
                </a:solidFill>
                <a:latin typeface="Arial" charset="0"/>
                <a:ea typeface="Arial" charset="0"/>
                <a:cs typeface="Arial" charset="0"/>
              </a:rPr>
              <a:t>Scope </a:t>
            </a:r>
            <a:r>
              <a:rPr lang="mr-IN" b="0" dirty="0">
                <a:solidFill>
                  <a:schemeClr val="accent4">
                    <a:lumMod val="60000"/>
                    <a:lumOff val="40000"/>
                  </a:schemeClr>
                </a:solidFill>
                <a:latin typeface="Arial" charset="0"/>
                <a:ea typeface="Arial" charset="0"/>
                <a:cs typeface="Arial" charset="0"/>
              </a:rPr>
              <a:t>–</a:t>
            </a:r>
            <a:r>
              <a:rPr lang="en-US" b="0" dirty="0">
                <a:solidFill>
                  <a:schemeClr val="accent4">
                    <a:lumMod val="60000"/>
                    <a:lumOff val="40000"/>
                  </a:schemeClr>
                </a:solidFill>
                <a:latin typeface="Arial" charset="0"/>
                <a:ea typeface="Arial" charset="0"/>
                <a:cs typeface="Arial" charset="0"/>
              </a:rPr>
              <a:t> participants, assets, transactions</a:t>
            </a:r>
          </a:p>
          <a:p>
            <a:pPr marL="628650" lvl="1" indent="-171450" defTabSz="457200">
              <a:lnSpc>
                <a:spcPct val="95000"/>
              </a:lnSpc>
              <a:spcBef>
                <a:spcPct val="5000"/>
              </a:spcBef>
              <a:spcAft>
                <a:spcPct val="25000"/>
              </a:spcAft>
              <a:buClr>
                <a:schemeClr val="accent4">
                  <a:lumMod val="60000"/>
                  <a:lumOff val="40000"/>
                </a:schemeClr>
              </a:buClr>
              <a:buFont typeface="Arial" pitchFamily="34" charset="0"/>
              <a:buChar char="–"/>
            </a:pPr>
            <a:r>
              <a:rPr lang="en-US" b="0" dirty="0">
                <a:solidFill>
                  <a:schemeClr val="accent4">
                    <a:lumMod val="60000"/>
                    <a:lumOff val="40000"/>
                  </a:schemeClr>
                </a:solidFill>
                <a:latin typeface="Arial" charset="0"/>
                <a:ea typeface="Arial" charset="0"/>
                <a:cs typeface="Arial" charset="0"/>
              </a:rPr>
              <a:t>Benefits: baseline, minimum viable ecosystem (MVE) &amp; mature network</a:t>
            </a:r>
          </a:p>
          <a:p>
            <a:pPr marL="628650" lvl="1" indent="-171450" defTabSz="457200">
              <a:lnSpc>
                <a:spcPct val="95000"/>
              </a:lnSpc>
              <a:spcBef>
                <a:spcPct val="5000"/>
              </a:spcBef>
              <a:spcAft>
                <a:spcPct val="25000"/>
              </a:spcAft>
              <a:buClr>
                <a:schemeClr val="accent4">
                  <a:lumMod val="60000"/>
                  <a:lumOff val="40000"/>
                </a:schemeClr>
              </a:buClr>
              <a:buFont typeface="Arial" pitchFamily="34" charset="0"/>
              <a:buChar char="–"/>
            </a:pPr>
            <a:r>
              <a:rPr lang="en-US" b="0" dirty="0">
                <a:solidFill>
                  <a:schemeClr val="accent4">
                    <a:lumMod val="60000"/>
                    <a:lumOff val="40000"/>
                  </a:schemeClr>
                </a:solidFill>
                <a:latin typeface="Arial" charset="0"/>
                <a:ea typeface="Arial" charset="0"/>
                <a:cs typeface="Arial" charset="0"/>
              </a:rPr>
              <a:t>Blockchain Design Points</a:t>
            </a:r>
          </a:p>
          <a:p>
            <a:pPr marL="628650" lvl="1" indent="-171450" defTabSz="457200">
              <a:lnSpc>
                <a:spcPct val="95000"/>
              </a:lnSpc>
              <a:spcBef>
                <a:spcPct val="5000"/>
              </a:spcBef>
              <a:spcAft>
                <a:spcPct val="25000"/>
              </a:spcAft>
              <a:buClr>
                <a:schemeClr val="accent4">
                  <a:lumMod val="60000"/>
                  <a:lumOff val="40000"/>
                </a:schemeClr>
              </a:buClr>
              <a:buFont typeface="Arial" pitchFamily="34" charset="0"/>
              <a:buChar char="–"/>
            </a:pPr>
            <a:r>
              <a:rPr lang="en-US" b="0" dirty="0">
                <a:solidFill>
                  <a:schemeClr val="accent4">
                    <a:lumMod val="60000"/>
                    <a:lumOff val="40000"/>
                  </a:schemeClr>
                </a:solidFill>
                <a:latin typeface="Arial" charset="0"/>
                <a:ea typeface="Arial" charset="0"/>
                <a:cs typeface="Arial" charset="0"/>
              </a:rPr>
              <a:t>References</a:t>
            </a:r>
          </a:p>
        </p:txBody>
      </p:sp>
      <p:sp>
        <p:nvSpPr>
          <p:cNvPr id="6" name="Title 1"/>
          <p:cNvSpPr txBox="1">
            <a:spLocks/>
          </p:cNvSpPr>
          <p:nvPr/>
        </p:nvSpPr>
        <p:spPr bwMode="auto">
          <a:xfrm>
            <a:off x="362174" y="4215079"/>
            <a:ext cx="8529009" cy="38472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rtl="0" eaLnBrk="0" fontAlgn="base" hangingPunct="0">
              <a:spcBef>
                <a:spcPct val="0"/>
              </a:spcBef>
              <a:spcAft>
                <a:spcPct val="0"/>
              </a:spcAft>
              <a:defRPr sz="4200" kern="1200">
                <a:solidFill>
                  <a:srgbClr val="FFFFFF"/>
                </a:solidFill>
                <a:latin typeface="+mj-lt"/>
                <a:ea typeface="ＭＳ Ｐゴシック" pitchFamily="34" charset="-128"/>
                <a:cs typeface="+mj-cs"/>
              </a:defRPr>
            </a:lvl1pPr>
            <a:lvl2pPr algn="l" rtl="0" eaLnBrk="0" fontAlgn="base" hangingPunct="0">
              <a:spcBef>
                <a:spcPct val="0"/>
              </a:spcBef>
              <a:spcAft>
                <a:spcPct val="0"/>
              </a:spcAft>
              <a:defRPr sz="4200">
                <a:solidFill>
                  <a:srgbClr val="FFFFFF"/>
                </a:solidFill>
                <a:latin typeface="Arial" pitchFamily="34" charset="0"/>
                <a:ea typeface="ＭＳ Ｐゴシック" pitchFamily="34" charset="-128"/>
              </a:defRPr>
            </a:lvl2pPr>
            <a:lvl3pPr algn="l" rtl="0" eaLnBrk="0" fontAlgn="base" hangingPunct="0">
              <a:spcBef>
                <a:spcPct val="0"/>
              </a:spcBef>
              <a:spcAft>
                <a:spcPct val="0"/>
              </a:spcAft>
              <a:defRPr sz="4200">
                <a:solidFill>
                  <a:srgbClr val="FFFFFF"/>
                </a:solidFill>
                <a:latin typeface="Arial" pitchFamily="34" charset="0"/>
                <a:ea typeface="ＭＳ Ｐゴシック" pitchFamily="34" charset="-128"/>
              </a:defRPr>
            </a:lvl3pPr>
            <a:lvl4pPr algn="l" rtl="0" eaLnBrk="0" fontAlgn="base" hangingPunct="0">
              <a:spcBef>
                <a:spcPct val="0"/>
              </a:spcBef>
              <a:spcAft>
                <a:spcPct val="0"/>
              </a:spcAft>
              <a:defRPr sz="4200">
                <a:solidFill>
                  <a:srgbClr val="FFFFFF"/>
                </a:solidFill>
                <a:latin typeface="Arial" pitchFamily="34" charset="0"/>
                <a:ea typeface="ＭＳ Ｐゴシック" pitchFamily="34" charset="-128"/>
              </a:defRPr>
            </a:lvl4pPr>
            <a:lvl5pPr algn="l" rtl="0" eaLnBrk="0" fontAlgn="base" hangingPunct="0">
              <a:spcBef>
                <a:spcPct val="0"/>
              </a:spcBef>
              <a:spcAft>
                <a:spcPct val="0"/>
              </a:spcAft>
              <a:defRPr sz="4200">
                <a:solidFill>
                  <a:srgbClr val="FFFFFF"/>
                </a:solidFill>
                <a:latin typeface="Arial" pitchFamily="34" charset="0"/>
                <a:ea typeface="ＭＳ Ｐゴシック" pitchFamily="34" charset="-128"/>
              </a:defRPr>
            </a:lvl5pPr>
            <a:lvl6pPr marL="457200" algn="l" rtl="0" fontAlgn="base">
              <a:spcBef>
                <a:spcPct val="0"/>
              </a:spcBef>
              <a:spcAft>
                <a:spcPct val="0"/>
              </a:spcAft>
              <a:defRPr sz="4200">
                <a:solidFill>
                  <a:srgbClr val="FFFFFF"/>
                </a:solidFill>
                <a:latin typeface="Arial" pitchFamily="34" charset="0"/>
                <a:ea typeface="MS PGothic" pitchFamily="34" charset="-128"/>
              </a:defRPr>
            </a:lvl6pPr>
            <a:lvl7pPr marL="914400" algn="l" rtl="0" fontAlgn="base">
              <a:spcBef>
                <a:spcPct val="0"/>
              </a:spcBef>
              <a:spcAft>
                <a:spcPct val="0"/>
              </a:spcAft>
              <a:defRPr sz="4200">
                <a:solidFill>
                  <a:srgbClr val="FFFFFF"/>
                </a:solidFill>
                <a:latin typeface="Arial" pitchFamily="34" charset="0"/>
                <a:ea typeface="MS PGothic" pitchFamily="34" charset="-128"/>
              </a:defRPr>
            </a:lvl7pPr>
            <a:lvl8pPr marL="1371600" algn="l" rtl="0" fontAlgn="base">
              <a:spcBef>
                <a:spcPct val="0"/>
              </a:spcBef>
              <a:spcAft>
                <a:spcPct val="0"/>
              </a:spcAft>
              <a:defRPr sz="4200">
                <a:solidFill>
                  <a:srgbClr val="FFFFFF"/>
                </a:solidFill>
                <a:latin typeface="Arial" pitchFamily="34" charset="0"/>
                <a:ea typeface="MS PGothic" pitchFamily="34" charset="-128"/>
              </a:defRPr>
            </a:lvl8pPr>
            <a:lvl9pPr marL="1828800" algn="l" rtl="0" fontAlgn="base">
              <a:spcBef>
                <a:spcPct val="0"/>
              </a:spcBef>
              <a:spcAft>
                <a:spcPct val="0"/>
              </a:spcAft>
              <a:defRPr sz="4200">
                <a:solidFill>
                  <a:srgbClr val="FFFFFF"/>
                </a:solidFill>
                <a:latin typeface="Arial" pitchFamily="34" charset="0"/>
                <a:ea typeface="MS PGothic" pitchFamily="34" charset="-128"/>
              </a:defRPr>
            </a:lvl9pPr>
          </a:lstStyle>
          <a:p>
            <a:pPr algn="r" eaLnBrk="1" hangingPunct="1">
              <a:lnSpc>
                <a:spcPts val="3000"/>
              </a:lnSpc>
            </a:pPr>
            <a:r>
              <a:rPr lang="en-US" sz="1800" b="0" dirty="0">
                <a:solidFill>
                  <a:srgbClr val="0064FF"/>
                </a:solidFill>
                <a:latin typeface="Arial" charset="0"/>
                <a:ea typeface="Arial" charset="0"/>
                <a:cs typeface="Arial" charset="0"/>
              </a:rPr>
              <a:t>Blockchain Value Design (BVD) activity will help elaborate these items!</a:t>
            </a:r>
          </a:p>
        </p:txBody>
      </p:sp>
      <p:sp>
        <p:nvSpPr>
          <p:cNvPr id="2" name="Text Placeholder 1"/>
          <p:cNvSpPr>
            <a:spLocks noGrp="1"/>
          </p:cNvSpPr>
          <p:nvPr>
            <p:ph type="body" sz="quarter" idx="13"/>
          </p:nvPr>
        </p:nvSpPr>
        <p:spPr/>
        <p:txBody>
          <a:bodyPr/>
          <a:lstStyle/>
          <a:p>
            <a:pPr>
              <a:lnSpc>
                <a:spcPts val="3000"/>
              </a:lnSpc>
            </a:pPr>
            <a:r>
              <a:rPr lang="en-US" dirty="0">
                <a:latin typeface="Arial" charset="0"/>
                <a:ea typeface="Arial" charset="0"/>
                <a:cs typeface="Arial" charset="0"/>
              </a:rPr>
              <a:t>Assessing Business Value</a:t>
            </a:r>
          </a:p>
        </p:txBody>
      </p:sp>
    </p:spTree>
    <p:extLst>
      <p:ext uri="{BB962C8B-B14F-4D97-AF65-F5344CB8AC3E}">
        <p14:creationId xmlns:p14="http://schemas.microsoft.com/office/powerpoint/2010/main" val="49835024"/>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55886" y="562536"/>
            <a:ext cx="4292864" cy="1826043"/>
          </a:xfrm>
          <a:prstGeom prst="rect">
            <a:avLst/>
          </a:prstGeom>
          <a:noFill/>
          <a:ln w="12700" cap="flat">
            <a:solidFill>
              <a:srgbClr val="000000"/>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17145" rIns="34290" bIns="17145" numCol="1" spcCol="38100" rtlCol="0" anchor="t">
            <a:noAutofit/>
          </a:bodyPr>
          <a:lstStyle/>
          <a:p>
            <a:pPr fontAlgn="auto" latinLnBrk="1" hangingPunct="0">
              <a:spcBef>
                <a:spcPts val="0"/>
              </a:spcBef>
              <a:spcAft>
                <a:spcPts val="0"/>
              </a:spcAft>
            </a:pPr>
            <a:endParaRPr lang="en-GB" sz="825" b="0" kern="0" dirty="0">
              <a:solidFill>
                <a:srgbClr val="000000"/>
              </a:solidFill>
              <a:latin typeface="Arial" charset="0"/>
              <a:ea typeface="Arial" charset="0"/>
              <a:cs typeface="Arial" charset="0"/>
              <a:sym typeface="Helvetica Light"/>
            </a:endParaRPr>
          </a:p>
        </p:txBody>
      </p:sp>
      <p:sp>
        <p:nvSpPr>
          <p:cNvPr id="4" name="Rectangle 3"/>
          <p:cNvSpPr/>
          <p:nvPr/>
        </p:nvSpPr>
        <p:spPr>
          <a:xfrm>
            <a:off x="180975" y="562536"/>
            <a:ext cx="4453639" cy="1826043"/>
          </a:xfrm>
          <a:prstGeom prst="rect">
            <a:avLst/>
          </a:prstGeom>
          <a:noFill/>
          <a:ln w="12700" cap="flat">
            <a:solidFill>
              <a:srgbClr val="000000"/>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17145" rIns="34290" bIns="17145" numCol="1" spcCol="38100" rtlCol="0" anchor="t">
            <a:noAutofit/>
          </a:bodyPr>
          <a:lstStyle/>
          <a:p>
            <a:pPr fontAlgn="auto" latinLnBrk="1" hangingPunct="0">
              <a:spcBef>
                <a:spcPts val="0"/>
              </a:spcBef>
              <a:spcAft>
                <a:spcPts val="0"/>
              </a:spcAft>
            </a:pPr>
            <a:endParaRPr lang="en-GB" sz="825" b="0" kern="0" dirty="0">
              <a:solidFill>
                <a:srgbClr val="000000"/>
              </a:solidFill>
              <a:latin typeface="Arial" charset="0"/>
              <a:ea typeface="Arial" charset="0"/>
              <a:cs typeface="Arial" charset="0"/>
              <a:sym typeface="Helvetica Light"/>
            </a:endParaRPr>
          </a:p>
        </p:txBody>
      </p:sp>
      <p:sp>
        <p:nvSpPr>
          <p:cNvPr id="5" name="Rectangle 4"/>
          <p:cNvSpPr/>
          <p:nvPr/>
        </p:nvSpPr>
        <p:spPr>
          <a:xfrm>
            <a:off x="180975" y="2475020"/>
            <a:ext cx="8867775" cy="2554180"/>
          </a:xfrm>
          <a:prstGeom prst="rect">
            <a:avLst/>
          </a:prstGeom>
          <a:solidFill>
            <a:srgbClr val="DFE9E9"/>
          </a:solidFill>
          <a:ln w="12700" cap="flat">
            <a:solidFill>
              <a:srgbClr val="000000"/>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90" tIns="17145" rIns="34290" bIns="17145" numCol="1" spcCol="38100" rtlCol="0" anchor="t">
            <a:noAutofit/>
          </a:bodyPr>
          <a:lstStyle/>
          <a:p>
            <a:pPr fontAlgn="auto" latinLnBrk="1" hangingPunct="0">
              <a:spcBef>
                <a:spcPts val="0"/>
              </a:spcBef>
              <a:spcAft>
                <a:spcPts val="0"/>
              </a:spcAft>
            </a:pPr>
            <a:endParaRPr lang="en-GB" sz="825" b="0" kern="0" dirty="0">
              <a:solidFill>
                <a:srgbClr val="000000"/>
              </a:solidFill>
              <a:latin typeface="Arial" charset="0"/>
              <a:ea typeface="Arial" charset="0"/>
              <a:cs typeface="Arial" charset="0"/>
              <a:sym typeface="Helvetica Light"/>
            </a:endParaRPr>
          </a:p>
        </p:txBody>
      </p:sp>
      <p:sp>
        <p:nvSpPr>
          <p:cNvPr id="80" name="TextBox 79"/>
          <p:cNvSpPr txBox="1"/>
          <p:nvPr/>
        </p:nvSpPr>
        <p:spPr>
          <a:xfrm>
            <a:off x="257231" y="2501113"/>
            <a:ext cx="1110882" cy="2923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Benefits benchmarks</a:t>
            </a:r>
          </a:p>
          <a:p>
            <a:pPr defTabSz="309563" fontAlgn="auto" hangingPunct="0">
              <a:spcBef>
                <a:spcPts val="0"/>
              </a:spcBef>
              <a:spcAft>
                <a:spcPts val="0"/>
              </a:spcAft>
            </a:pPr>
            <a:r>
              <a:rPr lang="en-GB" sz="825" b="0" kern="0" dirty="0">
                <a:solidFill>
                  <a:srgbClr val="5E5F64"/>
                </a:solidFill>
                <a:latin typeface="Arial" charset="0"/>
                <a:ea typeface="Arial" charset="0"/>
                <a:cs typeface="Arial" charset="0"/>
                <a:sym typeface="Gill Sans"/>
              </a:rPr>
              <a:t> - Value Tree</a:t>
            </a:r>
          </a:p>
        </p:txBody>
      </p:sp>
      <p:grpSp>
        <p:nvGrpSpPr>
          <p:cNvPr id="6" name="Group 5"/>
          <p:cNvGrpSpPr/>
          <p:nvPr/>
        </p:nvGrpSpPr>
        <p:grpSpPr>
          <a:xfrm>
            <a:off x="905219" y="2648890"/>
            <a:ext cx="3658240" cy="452492"/>
            <a:chOff x="2413917" y="7063705"/>
            <a:chExt cx="9755308" cy="1206646"/>
          </a:xfrm>
        </p:grpSpPr>
        <p:sp>
          <p:nvSpPr>
            <p:cNvPr id="7" name="Oval 6"/>
            <p:cNvSpPr/>
            <p:nvPr/>
          </p:nvSpPr>
          <p:spPr>
            <a:xfrm>
              <a:off x="10555696" y="7063705"/>
              <a:ext cx="1171533" cy="1121804"/>
            </a:xfrm>
            <a:prstGeom prst="ellipse">
              <a:avLst/>
            </a:prstGeom>
            <a:no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8074" fontAlgn="auto" hangingPunct="0">
                <a:spcBef>
                  <a:spcPts val="0"/>
                </a:spcBef>
                <a:spcAft>
                  <a:spcPts val="0"/>
                </a:spcAft>
              </a:pPr>
              <a:endParaRPr lang="en-GB" sz="825" b="0" kern="0" dirty="0">
                <a:solidFill>
                  <a:srgbClr val="FEFFFF"/>
                </a:solidFill>
                <a:latin typeface="Arial" charset="0"/>
                <a:ea typeface="Arial" charset="0"/>
                <a:cs typeface="Arial" charset="0"/>
                <a:sym typeface="Helvetica Light"/>
              </a:endParaRPr>
            </a:p>
          </p:txBody>
        </p:sp>
        <p:grpSp>
          <p:nvGrpSpPr>
            <p:cNvPr id="8" name="Group 7"/>
            <p:cNvGrpSpPr/>
            <p:nvPr/>
          </p:nvGrpSpPr>
          <p:grpSpPr>
            <a:xfrm>
              <a:off x="10787837" y="7109233"/>
              <a:ext cx="1381388" cy="1078173"/>
              <a:chOff x="7676149" y="4861316"/>
              <a:chExt cx="1689128" cy="1409280"/>
            </a:xfrm>
          </p:grpSpPr>
          <p:cxnSp>
            <p:nvCxnSpPr>
              <p:cNvPr id="9" name="Straight Connector 8"/>
              <p:cNvCxnSpPr/>
              <p:nvPr/>
            </p:nvCxnSpPr>
            <p:spPr bwMode="auto">
              <a:xfrm flipV="1">
                <a:off x="7846264" y="6088703"/>
                <a:ext cx="0" cy="181893"/>
              </a:xfrm>
              <a:prstGeom prst="line">
                <a:avLst/>
              </a:prstGeom>
              <a:noFill/>
              <a:ln w="12700">
                <a:solidFill>
                  <a:srgbClr val="E7E6E6">
                    <a:lumMod val="50000"/>
                  </a:srgbClr>
                </a:solidFill>
                <a:headEnd type="oval"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 name="Straight Connector 9"/>
              <p:cNvCxnSpPr/>
              <p:nvPr/>
            </p:nvCxnSpPr>
            <p:spPr bwMode="auto">
              <a:xfrm flipV="1">
                <a:off x="8055482" y="6088703"/>
                <a:ext cx="0" cy="181893"/>
              </a:xfrm>
              <a:prstGeom prst="line">
                <a:avLst/>
              </a:prstGeom>
              <a:noFill/>
              <a:ln w="12700">
                <a:solidFill>
                  <a:srgbClr val="E7E6E6">
                    <a:lumMod val="50000"/>
                  </a:srgbClr>
                </a:solidFill>
                <a:headEnd type="oval"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1" name="Straight Connector 10"/>
              <p:cNvCxnSpPr/>
              <p:nvPr/>
            </p:nvCxnSpPr>
            <p:spPr bwMode="auto">
              <a:xfrm flipV="1">
                <a:off x="8264700" y="6088703"/>
                <a:ext cx="0" cy="181893"/>
              </a:xfrm>
              <a:prstGeom prst="line">
                <a:avLst/>
              </a:prstGeom>
              <a:noFill/>
              <a:ln w="12700">
                <a:solidFill>
                  <a:srgbClr val="E7E6E6">
                    <a:lumMod val="50000"/>
                  </a:srgbClr>
                </a:solidFill>
                <a:headEnd type="oval"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2" name="Straight Connector 11"/>
              <p:cNvCxnSpPr/>
              <p:nvPr/>
            </p:nvCxnSpPr>
            <p:spPr bwMode="auto">
              <a:xfrm flipV="1">
                <a:off x="8741614" y="6088703"/>
                <a:ext cx="0" cy="181893"/>
              </a:xfrm>
              <a:prstGeom prst="line">
                <a:avLst/>
              </a:prstGeom>
              <a:noFill/>
              <a:ln w="12700">
                <a:solidFill>
                  <a:srgbClr val="E7E6E6">
                    <a:lumMod val="50000"/>
                  </a:srgbClr>
                </a:solidFill>
                <a:headEnd type="oval"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 name="Straight Connector 12"/>
              <p:cNvCxnSpPr/>
              <p:nvPr/>
            </p:nvCxnSpPr>
            <p:spPr bwMode="auto">
              <a:xfrm flipV="1">
                <a:off x="8950832" y="6088703"/>
                <a:ext cx="0" cy="181893"/>
              </a:xfrm>
              <a:prstGeom prst="line">
                <a:avLst/>
              </a:prstGeom>
              <a:noFill/>
              <a:ln w="12700">
                <a:solidFill>
                  <a:srgbClr val="E7E6E6">
                    <a:lumMod val="50000"/>
                  </a:srgbClr>
                </a:solidFill>
                <a:headEnd type="oval"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4" name="Straight Connector 13"/>
              <p:cNvCxnSpPr/>
              <p:nvPr/>
            </p:nvCxnSpPr>
            <p:spPr bwMode="auto">
              <a:xfrm flipV="1">
                <a:off x="9160050" y="6088703"/>
                <a:ext cx="0" cy="181893"/>
              </a:xfrm>
              <a:prstGeom prst="line">
                <a:avLst/>
              </a:prstGeom>
              <a:noFill/>
              <a:ln w="12700">
                <a:solidFill>
                  <a:srgbClr val="E7E6E6">
                    <a:lumMod val="50000"/>
                  </a:srgbClr>
                </a:solidFill>
                <a:headEnd type="oval"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5" name="Straight Connector 14"/>
              <p:cNvCxnSpPr/>
              <p:nvPr/>
            </p:nvCxnSpPr>
            <p:spPr bwMode="auto">
              <a:xfrm>
                <a:off x="7844589" y="4861316"/>
                <a:ext cx="0" cy="181893"/>
              </a:xfrm>
              <a:prstGeom prst="line">
                <a:avLst/>
              </a:prstGeom>
              <a:noFill/>
              <a:ln w="12700">
                <a:solidFill>
                  <a:srgbClr val="E7E6E6">
                    <a:lumMod val="50000"/>
                  </a:srgbClr>
                </a:solidFill>
                <a:headEnd type="oval"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6" name="Straight Connector 15"/>
              <p:cNvCxnSpPr/>
              <p:nvPr/>
            </p:nvCxnSpPr>
            <p:spPr bwMode="auto">
              <a:xfrm>
                <a:off x="8053807" y="4861316"/>
                <a:ext cx="0" cy="181893"/>
              </a:xfrm>
              <a:prstGeom prst="line">
                <a:avLst/>
              </a:prstGeom>
              <a:noFill/>
              <a:ln w="12700">
                <a:solidFill>
                  <a:srgbClr val="E7E6E6">
                    <a:lumMod val="50000"/>
                  </a:srgbClr>
                </a:solidFill>
                <a:headEnd type="oval"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7" name="Straight Connector 16"/>
              <p:cNvCxnSpPr/>
              <p:nvPr/>
            </p:nvCxnSpPr>
            <p:spPr bwMode="auto">
              <a:xfrm>
                <a:off x="8263025" y="4861316"/>
                <a:ext cx="0" cy="181893"/>
              </a:xfrm>
              <a:prstGeom prst="line">
                <a:avLst/>
              </a:prstGeom>
              <a:noFill/>
              <a:ln w="12700">
                <a:solidFill>
                  <a:srgbClr val="E7E6E6">
                    <a:lumMod val="50000"/>
                  </a:srgbClr>
                </a:solidFill>
                <a:headEnd type="oval"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8" name="Straight Connector 17"/>
              <p:cNvCxnSpPr/>
              <p:nvPr/>
            </p:nvCxnSpPr>
            <p:spPr bwMode="auto">
              <a:xfrm>
                <a:off x="8739939" y="4861316"/>
                <a:ext cx="0" cy="181893"/>
              </a:xfrm>
              <a:prstGeom prst="line">
                <a:avLst/>
              </a:prstGeom>
              <a:noFill/>
              <a:ln w="12700">
                <a:solidFill>
                  <a:srgbClr val="E7E6E6">
                    <a:lumMod val="50000"/>
                  </a:srgbClr>
                </a:solidFill>
                <a:headEnd type="oval"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9" name="Straight Connector 18"/>
              <p:cNvCxnSpPr/>
              <p:nvPr/>
            </p:nvCxnSpPr>
            <p:spPr bwMode="auto">
              <a:xfrm>
                <a:off x="8949157" y="4861316"/>
                <a:ext cx="0" cy="181893"/>
              </a:xfrm>
              <a:prstGeom prst="line">
                <a:avLst/>
              </a:prstGeom>
              <a:noFill/>
              <a:ln w="12700">
                <a:solidFill>
                  <a:srgbClr val="E7E6E6">
                    <a:lumMod val="50000"/>
                  </a:srgbClr>
                </a:solidFill>
                <a:headEnd type="oval"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0" name="Straight Connector 19"/>
              <p:cNvCxnSpPr/>
              <p:nvPr/>
            </p:nvCxnSpPr>
            <p:spPr bwMode="auto">
              <a:xfrm>
                <a:off x="9158375" y="4861316"/>
                <a:ext cx="0" cy="181893"/>
              </a:xfrm>
              <a:prstGeom prst="line">
                <a:avLst/>
              </a:prstGeom>
              <a:noFill/>
              <a:ln w="12700">
                <a:solidFill>
                  <a:srgbClr val="E7E6E6">
                    <a:lumMod val="50000"/>
                  </a:srgbClr>
                </a:solidFill>
                <a:headEnd type="oval"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1" name="Straight Connector 20"/>
              <p:cNvCxnSpPr/>
              <p:nvPr/>
            </p:nvCxnSpPr>
            <p:spPr bwMode="auto">
              <a:xfrm>
                <a:off x="8045118" y="5135951"/>
                <a:ext cx="415423" cy="451062"/>
              </a:xfrm>
              <a:prstGeom prst="line">
                <a:avLst/>
              </a:prstGeom>
              <a:noFill/>
              <a:ln w="12700">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2" name="Straight Connector 21"/>
              <p:cNvCxnSpPr/>
              <p:nvPr/>
            </p:nvCxnSpPr>
            <p:spPr bwMode="auto">
              <a:xfrm>
                <a:off x="8479927" y="5585046"/>
                <a:ext cx="415423" cy="451062"/>
              </a:xfrm>
              <a:prstGeom prst="line">
                <a:avLst/>
              </a:prstGeom>
              <a:noFill/>
              <a:ln w="12700">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3" name="Straight Connector 22"/>
              <p:cNvCxnSpPr/>
              <p:nvPr/>
            </p:nvCxnSpPr>
            <p:spPr bwMode="auto">
              <a:xfrm flipH="1">
                <a:off x="8034758" y="5585046"/>
                <a:ext cx="415423" cy="451062"/>
              </a:xfrm>
              <a:prstGeom prst="line">
                <a:avLst/>
              </a:prstGeom>
              <a:noFill/>
              <a:ln w="12700">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4" name="Straight Connector 23"/>
              <p:cNvCxnSpPr/>
              <p:nvPr/>
            </p:nvCxnSpPr>
            <p:spPr bwMode="auto">
              <a:xfrm flipH="1">
                <a:off x="8476586" y="5135951"/>
                <a:ext cx="415423" cy="451062"/>
              </a:xfrm>
              <a:prstGeom prst="line">
                <a:avLst/>
              </a:prstGeom>
              <a:noFill/>
              <a:ln w="12700">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5" name="Rectangle 24"/>
              <p:cNvSpPr/>
              <p:nvPr/>
            </p:nvSpPr>
            <p:spPr bwMode="auto">
              <a:xfrm>
                <a:off x="7676149" y="5030509"/>
                <a:ext cx="737938" cy="227092"/>
              </a:xfrm>
              <a:prstGeom prst="rect">
                <a:avLst/>
              </a:prstGeom>
              <a:solidFill>
                <a:sysClr val="window" lastClr="FFFFFF">
                  <a:lumMod val="75000"/>
                </a:sysClr>
              </a:solidFill>
              <a:ln w="12700">
                <a:solidFill>
                  <a:sysClr val="window" lastClr="FFFFFF">
                    <a:lumMod val="75000"/>
                  </a:sys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ctr" anchorCtr="1" compatLnSpc="1">
                <a:prstTxWarp prst="textNoShape">
                  <a:avLst/>
                </a:prstTxWarp>
              </a:bodyPr>
              <a:lstStyle/>
              <a:p>
                <a:pPr algn="ctr">
                  <a:lnSpc>
                    <a:spcPct val="90000"/>
                  </a:lnSpc>
                  <a:defRPr/>
                </a:pPr>
                <a:r>
                  <a:rPr lang="en-US" sz="600" b="0" dirty="0">
                    <a:solidFill>
                      <a:prstClr val="white">
                        <a:lumMod val="10000"/>
                      </a:prstClr>
                    </a:solidFill>
                    <a:latin typeface="Arial" charset="0"/>
                    <a:ea typeface="Arial" charset="0"/>
                    <a:cs typeface="Arial" charset="0"/>
                    <a:sym typeface="Helvetica Light"/>
                  </a:rPr>
                  <a:t>M</a:t>
                </a:r>
              </a:p>
            </p:txBody>
          </p:sp>
          <p:sp>
            <p:nvSpPr>
              <p:cNvPr id="26" name="Oval 25"/>
              <p:cNvSpPr/>
              <p:nvPr/>
            </p:nvSpPr>
            <p:spPr bwMode="auto">
              <a:xfrm>
                <a:off x="8045118" y="5408583"/>
                <a:ext cx="850232" cy="352927"/>
              </a:xfrm>
              <a:prstGeom prst="ellipse">
                <a:avLst/>
              </a:prstGeom>
              <a:solidFill>
                <a:sysClr val="window" lastClr="FFFFFF">
                  <a:lumMod val="75000"/>
                </a:sysClr>
              </a:solidFill>
              <a:ln w="12700">
                <a:solidFill>
                  <a:sysClr val="window" lastClr="FFFFFF">
                    <a:lumMod val="75000"/>
                  </a:sys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ctr" anchorCtr="1" compatLnSpc="1">
                <a:prstTxWarp prst="textNoShape">
                  <a:avLst/>
                </a:prstTxWarp>
              </a:bodyPr>
              <a:lstStyle/>
              <a:p>
                <a:pPr algn="ctr">
                  <a:lnSpc>
                    <a:spcPct val="90000"/>
                  </a:lnSpc>
                  <a:defRPr/>
                </a:pPr>
                <a:r>
                  <a:rPr lang="en-US" sz="600" b="0" dirty="0">
                    <a:solidFill>
                      <a:srgbClr val="212121"/>
                    </a:solidFill>
                    <a:latin typeface="Arial" charset="0"/>
                    <a:ea typeface="Arial" charset="0"/>
                    <a:cs typeface="Arial" charset="0"/>
                    <a:sym typeface="Helvetica Light"/>
                  </a:rPr>
                  <a:t>F</a:t>
                </a:r>
              </a:p>
            </p:txBody>
          </p:sp>
          <p:sp>
            <p:nvSpPr>
              <p:cNvPr id="27" name="Rectangle 26"/>
              <p:cNvSpPr/>
              <p:nvPr/>
            </p:nvSpPr>
            <p:spPr bwMode="auto">
              <a:xfrm>
                <a:off x="8581860" y="5887011"/>
                <a:ext cx="737938" cy="227092"/>
              </a:xfrm>
              <a:prstGeom prst="rect">
                <a:avLst/>
              </a:prstGeom>
              <a:solidFill>
                <a:sysClr val="window" lastClr="FFFFFF">
                  <a:lumMod val="75000"/>
                </a:sysClr>
              </a:solidFill>
              <a:ln w="12700">
                <a:solidFill>
                  <a:sysClr val="window" lastClr="FFFFFF">
                    <a:lumMod val="75000"/>
                  </a:sys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ctr" anchorCtr="1" compatLnSpc="1">
                <a:prstTxWarp prst="textNoShape">
                  <a:avLst/>
                </a:prstTxWarp>
              </a:bodyPr>
              <a:lstStyle/>
              <a:p>
                <a:pPr algn="ctr">
                  <a:lnSpc>
                    <a:spcPct val="90000"/>
                  </a:lnSpc>
                  <a:defRPr/>
                </a:pPr>
                <a:r>
                  <a:rPr lang="en-US" sz="600" b="0" dirty="0">
                    <a:solidFill>
                      <a:prstClr val="white">
                        <a:lumMod val="10000"/>
                      </a:prstClr>
                    </a:solidFill>
                    <a:latin typeface="Arial" charset="0"/>
                    <a:ea typeface="Arial" charset="0"/>
                    <a:cs typeface="Arial" charset="0"/>
                    <a:sym typeface="Helvetica Light"/>
                  </a:rPr>
                  <a:t>M</a:t>
                </a:r>
              </a:p>
            </p:txBody>
          </p:sp>
          <p:sp>
            <p:nvSpPr>
              <p:cNvPr id="28" name="Rectangle 27"/>
              <p:cNvSpPr/>
              <p:nvPr/>
            </p:nvSpPr>
            <p:spPr bwMode="auto">
              <a:xfrm>
                <a:off x="8627338" y="5030509"/>
                <a:ext cx="737939" cy="227092"/>
              </a:xfrm>
              <a:prstGeom prst="rect">
                <a:avLst/>
              </a:prstGeom>
              <a:solidFill>
                <a:sysClr val="window" lastClr="FFFFFF">
                  <a:lumMod val="75000"/>
                </a:sysClr>
              </a:solidFill>
              <a:ln w="12700">
                <a:solidFill>
                  <a:sysClr val="window" lastClr="FFFFFF">
                    <a:lumMod val="75000"/>
                  </a:sys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ctr" anchorCtr="1" compatLnSpc="1">
                <a:prstTxWarp prst="textNoShape">
                  <a:avLst/>
                </a:prstTxWarp>
              </a:bodyPr>
              <a:lstStyle/>
              <a:p>
                <a:pPr algn="ctr">
                  <a:lnSpc>
                    <a:spcPct val="90000"/>
                  </a:lnSpc>
                  <a:defRPr/>
                </a:pPr>
                <a:r>
                  <a:rPr lang="en-US" sz="600" b="0" dirty="0">
                    <a:solidFill>
                      <a:prstClr val="white">
                        <a:lumMod val="10000"/>
                      </a:prstClr>
                    </a:solidFill>
                    <a:latin typeface="Arial" charset="0"/>
                    <a:ea typeface="Arial" charset="0"/>
                    <a:cs typeface="Arial" charset="0"/>
                    <a:sym typeface="Helvetica Light"/>
                  </a:rPr>
                  <a:t>M</a:t>
                </a:r>
              </a:p>
            </p:txBody>
          </p:sp>
          <p:sp>
            <p:nvSpPr>
              <p:cNvPr id="29" name="Rectangle 28"/>
              <p:cNvSpPr/>
              <p:nvPr/>
            </p:nvSpPr>
            <p:spPr bwMode="auto">
              <a:xfrm>
                <a:off x="7676149" y="5887011"/>
                <a:ext cx="737938" cy="227092"/>
              </a:xfrm>
              <a:prstGeom prst="rect">
                <a:avLst/>
              </a:prstGeom>
              <a:solidFill>
                <a:sysClr val="window" lastClr="FFFFFF">
                  <a:lumMod val="75000"/>
                </a:sysClr>
              </a:solidFill>
              <a:ln w="12700">
                <a:solidFill>
                  <a:sysClr val="window" lastClr="FFFFFF">
                    <a:lumMod val="75000"/>
                  </a:sys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ctr" anchorCtr="1" compatLnSpc="1">
                <a:prstTxWarp prst="textNoShape">
                  <a:avLst/>
                </a:prstTxWarp>
              </a:bodyPr>
              <a:lstStyle/>
              <a:p>
                <a:pPr algn="ctr">
                  <a:lnSpc>
                    <a:spcPct val="90000"/>
                  </a:lnSpc>
                  <a:defRPr/>
                </a:pPr>
                <a:r>
                  <a:rPr lang="en-US" sz="600" b="0" dirty="0">
                    <a:solidFill>
                      <a:prstClr val="white">
                        <a:lumMod val="10000"/>
                      </a:prstClr>
                    </a:solidFill>
                    <a:latin typeface="Arial" charset="0"/>
                    <a:ea typeface="Arial" charset="0"/>
                    <a:cs typeface="Arial" charset="0"/>
                    <a:sym typeface="Helvetica Light"/>
                  </a:rPr>
                  <a:t>M</a:t>
                </a:r>
              </a:p>
            </p:txBody>
          </p:sp>
        </p:grpSp>
        <p:grpSp>
          <p:nvGrpSpPr>
            <p:cNvPr id="151" name="Group 150"/>
            <p:cNvGrpSpPr/>
            <p:nvPr/>
          </p:nvGrpSpPr>
          <p:grpSpPr>
            <a:xfrm>
              <a:off x="8793749" y="7173576"/>
              <a:ext cx="1488017" cy="1096775"/>
              <a:chOff x="10175509" y="7046948"/>
              <a:chExt cx="1468937" cy="1121804"/>
            </a:xfrm>
          </p:grpSpPr>
          <p:sp>
            <p:nvSpPr>
              <p:cNvPr id="32" name="Oval 31"/>
              <p:cNvSpPr/>
              <p:nvPr/>
            </p:nvSpPr>
            <p:spPr>
              <a:xfrm>
                <a:off x="10329440" y="7046948"/>
                <a:ext cx="1171533" cy="1121804"/>
              </a:xfrm>
              <a:prstGeom prst="ellipse">
                <a:avLst/>
              </a:prstGeom>
              <a:no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8074" fontAlgn="auto" hangingPunct="0">
                  <a:spcBef>
                    <a:spcPts val="0"/>
                  </a:spcBef>
                  <a:spcAft>
                    <a:spcPts val="0"/>
                  </a:spcAft>
                </a:pPr>
                <a:endParaRPr lang="en-GB" sz="600" b="0" kern="0" dirty="0">
                  <a:solidFill>
                    <a:srgbClr val="FEFFFF"/>
                  </a:solidFill>
                  <a:latin typeface="Arial" charset="0"/>
                  <a:ea typeface="Arial" charset="0"/>
                  <a:cs typeface="Arial" charset="0"/>
                  <a:sym typeface="Helvetica Light"/>
                </a:endParaRPr>
              </a:p>
            </p:txBody>
          </p:sp>
          <p:cxnSp>
            <p:nvCxnSpPr>
              <p:cNvPr id="46" name="Straight Connector 45"/>
              <p:cNvCxnSpPr/>
              <p:nvPr/>
            </p:nvCxnSpPr>
            <p:spPr bwMode="auto">
              <a:xfrm>
                <a:off x="10505258" y="7194629"/>
                <a:ext cx="371265" cy="396081"/>
              </a:xfrm>
              <a:prstGeom prst="line">
                <a:avLst/>
              </a:prstGeom>
              <a:noFill/>
              <a:ln w="12700">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47" name="Straight Connector 46"/>
              <p:cNvCxnSpPr/>
              <p:nvPr/>
            </p:nvCxnSpPr>
            <p:spPr bwMode="auto">
              <a:xfrm>
                <a:off x="10893849" y="7588984"/>
                <a:ext cx="371265" cy="396081"/>
              </a:xfrm>
              <a:prstGeom prst="line">
                <a:avLst/>
              </a:prstGeom>
              <a:noFill/>
              <a:ln w="12700">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48" name="Straight Connector 47"/>
              <p:cNvCxnSpPr/>
              <p:nvPr/>
            </p:nvCxnSpPr>
            <p:spPr bwMode="auto">
              <a:xfrm flipH="1">
                <a:off x="10495999" y="7588984"/>
                <a:ext cx="371265" cy="396081"/>
              </a:xfrm>
              <a:prstGeom prst="line">
                <a:avLst/>
              </a:prstGeom>
              <a:noFill/>
              <a:ln w="12700">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49" name="Straight Connector 48"/>
              <p:cNvCxnSpPr/>
              <p:nvPr/>
            </p:nvCxnSpPr>
            <p:spPr bwMode="auto">
              <a:xfrm flipH="1">
                <a:off x="10890863" y="7194629"/>
                <a:ext cx="371265" cy="396081"/>
              </a:xfrm>
              <a:prstGeom prst="line">
                <a:avLst/>
              </a:prstGeom>
              <a:noFill/>
              <a:ln w="12700">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0" name="Rectangle 49"/>
              <p:cNvSpPr/>
              <p:nvPr/>
            </p:nvSpPr>
            <p:spPr bwMode="auto">
              <a:xfrm>
                <a:off x="10175509" y="7102040"/>
                <a:ext cx="659499" cy="199411"/>
              </a:xfrm>
              <a:prstGeom prst="rect">
                <a:avLst/>
              </a:prstGeom>
              <a:solidFill>
                <a:srgbClr val="E0EAEA"/>
              </a:solidFill>
              <a:ln w="12700">
                <a:solidFill>
                  <a:schemeClr val="tx1"/>
                </a:solidFill>
                <a:prstDash val="lgDash"/>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ctr" anchorCtr="1" compatLnSpc="1">
                <a:prstTxWarp prst="textNoShape">
                  <a:avLst/>
                </a:prstTxWarp>
              </a:bodyPr>
              <a:lstStyle/>
              <a:p>
                <a:pPr algn="ctr">
                  <a:lnSpc>
                    <a:spcPct val="90000"/>
                  </a:lnSpc>
                  <a:defRPr/>
                </a:pPr>
                <a:endParaRPr lang="en-US" sz="600" b="0" dirty="0">
                  <a:solidFill>
                    <a:prstClr val="white">
                      <a:lumMod val="10000"/>
                    </a:prstClr>
                  </a:solidFill>
                  <a:latin typeface="Arial" charset="0"/>
                  <a:ea typeface="Arial" charset="0"/>
                  <a:cs typeface="Arial" charset="0"/>
                  <a:sym typeface="Helvetica Light"/>
                </a:endParaRPr>
              </a:p>
            </p:txBody>
          </p:sp>
          <p:sp>
            <p:nvSpPr>
              <p:cNvPr id="51" name="Oval 50"/>
              <p:cNvSpPr/>
              <p:nvPr/>
            </p:nvSpPr>
            <p:spPr bwMode="auto">
              <a:xfrm>
                <a:off x="10466080" y="7454461"/>
                <a:ext cx="759857" cy="309908"/>
              </a:xfrm>
              <a:prstGeom prst="ellipse">
                <a:avLst/>
              </a:prstGeom>
              <a:solidFill>
                <a:sysClr val="window" lastClr="FFFFFF">
                  <a:lumMod val="75000"/>
                </a:sysClr>
              </a:solidFill>
              <a:ln w="12700">
                <a:solidFill>
                  <a:sysClr val="window" lastClr="FFFFFF">
                    <a:lumMod val="75000"/>
                  </a:sys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ctr" anchorCtr="1" compatLnSpc="1">
                <a:prstTxWarp prst="textNoShape">
                  <a:avLst/>
                </a:prstTxWarp>
              </a:bodyPr>
              <a:lstStyle/>
              <a:p>
                <a:pPr algn="ctr">
                  <a:lnSpc>
                    <a:spcPct val="90000"/>
                  </a:lnSpc>
                  <a:defRPr/>
                </a:pPr>
                <a:r>
                  <a:rPr lang="en-US" sz="600" b="0" dirty="0">
                    <a:solidFill>
                      <a:srgbClr val="212121"/>
                    </a:solidFill>
                    <a:latin typeface="Arial" charset="0"/>
                    <a:ea typeface="Arial" charset="0"/>
                    <a:cs typeface="Arial" charset="0"/>
                    <a:sym typeface="Helvetica Light"/>
                  </a:rPr>
                  <a:t>F</a:t>
                </a:r>
              </a:p>
            </p:txBody>
          </p:sp>
          <p:sp>
            <p:nvSpPr>
              <p:cNvPr id="52" name="Rectangle 51"/>
              <p:cNvSpPr/>
              <p:nvPr/>
            </p:nvSpPr>
            <p:spPr bwMode="auto">
              <a:xfrm>
                <a:off x="10984947" y="7854142"/>
                <a:ext cx="659499" cy="199411"/>
              </a:xfrm>
              <a:prstGeom prst="rect">
                <a:avLst/>
              </a:prstGeom>
              <a:solidFill>
                <a:srgbClr val="E0EAEA"/>
              </a:solidFill>
              <a:ln w="12700">
                <a:solidFill>
                  <a:schemeClr val="tx1"/>
                </a:solidFill>
                <a:prstDash val="lgDash"/>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ctr" anchorCtr="1" compatLnSpc="1">
                <a:prstTxWarp prst="textNoShape">
                  <a:avLst/>
                </a:prstTxWarp>
              </a:bodyPr>
              <a:lstStyle/>
              <a:p>
                <a:pPr algn="ctr">
                  <a:lnSpc>
                    <a:spcPct val="90000"/>
                  </a:lnSpc>
                  <a:defRPr/>
                </a:pPr>
                <a:endParaRPr lang="en-US" sz="600" b="0" dirty="0">
                  <a:solidFill>
                    <a:prstClr val="white">
                      <a:lumMod val="10000"/>
                    </a:prstClr>
                  </a:solidFill>
                  <a:latin typeface="Arial" charset="0"/>
                  <a:ea typeface="Arial" charset="0"/>
                  <a:cs typeface="Arial" charset="0"/>
                  <a:sym typeface="Helvetica Light"/>
                </a:endParaRPr>
              </a:p>
            </p:txBody>
          </p:sp>
          <p:sp>
            <p:nvSpPr>
              <p:cNvPr id="53" name="Rectangle 52"/>
              <p:cNvSpPr/>
              <p:nvPr/>
            </p:nvSpPr>
            <p:spPr bwMode="auto">
              <a:xfrm>
                <a:off x="10984947" y="7102040"/>
                <a:ext cx="659499" cy="199411"/>
              </a:xfrm>
              <a:prstGeom prst="rect">
                <a:avLst/>
              </a:prstGeom>
              <a:solidFill>
                <a:sysClr val="window" lastClr="FFFFFF">
                  <a:lumMod val="75000"/>
                </a:sysClr>
              </a:solidFill>
              <a:ln w="12700">
                <a:solidFill>
                  <a:sysClr val="window" lastClr="FFFFFF">
                    <a:lumMod val="75000"/>
                  </a:sys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ctr" anchorCtr="1" compatLnSpc="1">
                <a:prstTxWarp prst="textNoShape">
                  <a:avLst/>
                </a:prstTxWarp>
              </a:bodyPr>
              <a:lstStyle/>
              <a:p>
                <a:pPr algn="ctr">
                  <a:lnSpc>
                    <a:spcPct val="90000"/>
                  </a:lnSpc>
                  <a:defRPr/>
                </a:pPr>
                <a:r>
                  <a:rPr lang="en-US" sz="600" b="0" dirty="0">
                    <a:solidFill>
                      <a:prstClr val="white">
                        <a:lumMod val="10000"/>
                      </a:prstClr>
                    </a:solidFill>
                    <a:latin typeface="Arial" charset="0"/>
                    <a:ea typeface="Arial" charset="0"/>
                    <a:cs typeface="Arial" charset="0"/>
                    <a:sym typeface="Helvetica Light"/>
                  </a:rPr>
                  <a:t>M</a:t>
                </a:r>
              </a:p>
            </p:txBody>
          </p:sp>
          <p:sp>
            <p:nvSpPr>
              <p:cNvPr id="54" name="Rectangle 53"/>
              <p:cNvSpPr/>
              <p:nvPr/>
            </p:nvSpPr>
            <p:spPr bwMode="auto">
              <a:xfrm>
                <a:off x="10175510" y="7854139"/>
                <a:ext cx="659499" cy="199411"/>
              </a:xfrm>
              <a:prstGeom prst="rect">
                <a:avLst/>
              </a:prstGeom>
              <a:solidFill>
                <a:sysClr val="window" lastClr="FFFFFF">
                  <a:lumMod val="75000"/>
                </a:sysClr>
              </a:solidFill>
              <a:ln w="12700">
                <a:solidFill>
                  <a:sysClr val="window" lastClr="FFFFFF">
                    <a:lumMod val="75000"/>
                  </a:sys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ctr" anchorCtr="1" compatLnSpc="1">
                <a:prstTxWarp prst="textNoShape">
                  <a:avLst/>
                </a:prstTxWarp>
              </a:bodyPr>
              <a:lstStyle/>
              <a:p>
                <a:pPr algn="ctr">
                  <a:lnSpc>
                    <a:spcPct val="90000"/>
                  </a:lnSpc>
                  <a:defRPr/>
                </a:pPr>
                <a:r>
                  <a:rPr lang="en-US" sz="600" b="0" dirty="0">
                    <a:solidFill>
                      <a:prstClr val="white">
                        <a:lumMod val="10000"/>
                      </a:prstClr>
                    </a:solidFill>
                    <a:latin typeface="Arial" charset="0"/>
                    <a:ea typeface="Arial" charset="0"/>
                    <a:cs typeface="Arial" charset="0"/>
                    <a:sym typeface="Helvetica Light"/>
                  </a:rPr>
                  <a:t>M</a:t>
                </a:r>
              </a:p>
            </p:txBody>
          </p:sp>
        </p:grpSp>
        <p:grpSp>
          <p:nvGrpSpPr>
            <p:cNvPr id="119" name="Group 118"/>
            <p:cNvGrpSpPr/>
            <p:nvPr/>
          </p:nvGrpSpPr>
          <p:grpSpPr>
            <a:xfrm>
              <a:off x="7155572" y="7194624"/>
              <a:ext cx="769118" cy="790435"/>
              <a:chOff x="8171572" y="7194624"/>
              <a:chExt cx="769118" cy="790435"/>
            </a:xfrm>
          </p:grpSpPr>
          <p:cxnSp>
            <p:nvCxnSpPr>
              <p:cNvPr id="70" name="Straight Connector 69"/>
              <p:cNvCxnSpPr/>
              <p:nvPr/>
            </p:nvCxnSpPr>
            <p:spPr bwMode="auto">
              <a:xfrm>
                <a:off x="8180833" y="7194627"/>
                <a:ext cx="371265" cy="396081"/>
              </a:xfrm>
              <a:prstGeom prst="line">
                <a:avLst/>
              </a:prstGeom>
              <a:noFill/>
              <a:ln w="12700">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1" name="Straight Connector 70"/>
              <p:cNvCxnSpPr/>
              <p:nvPr/>
            </p:nvCxnSpPr>
            <p:spPr bwMode="auto">
              <a:xfrm>
                <a:off x="8569424" y="7588978"/>
                <a:ext cx="371265" cy="396081"/>
              </a:xfrm>
              <a:prstGeom prst="line">
                <a:avLst/>
              </a:prstGeom>
              <a:noFill/>
              <a:ln w="12700">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2" name="Straight Connector 71"/>
              <p:cNvCxnSpPr/>
              <p:nvPr/>
            </p:nvCxnSpPr>
            <p:spPr bwMode="auto">
              <a:xfrm flipH="1">
                <a:off x="8171572" y="7588977"/>
                <a:ext cx="371265" cy="396081"/>
              </a:xfrm>
              <a:prstGeom prst="line">
                <a:avLst/>
              </a:prstGeom>
              <a:noFill/>
              <a:ln w="12700">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3" name="Straight Connector 72"/>
              <p:cNvCxnSpPr/>
              <p:nvPr/>
            </p:nvCxnSpPr>
            <p:spPr bwMode="auto">
              <a:xfrm flipH="1">
                <a:off x="8566436" y="7194624"/>
                <a:ext cx="371265" cy="396081"/>
              </a:xfrm>
              <a:prstGeom prst="line">
                <a:avLst/>
              </a:prstGeom>
              <a:noFill/>
              <a:ln w="12700">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75" name="Oval 74"/>
              <p:cNvSpPr/>
              <p:nvPr/>
            </p:nvSpPr>
            <p:spPr bwMode="auto">
              <a:xfrm>
                <a:off x="8180833" y="7434025"/>
                <a:ext cx="759857" cy="309908"/>
              </a:xfrm>
              <a:prstGeom prst="ellipse">
                <a:avLst/>
              </a:prstGeom>
              <a:solidFill>
                <a:sysClr val="window" lastClr="FFFFFF">
                  <a:lumMod val="75000"/>
                </a:sysClr>
              </a:solidFill>
              <a:ln w="12700">
                <a:solidFill>
                  <a:sysClr val="window" lastClr="FFFFFF">
                    <a:lumMod val="75000"/>
                  </a:sys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ctr" anchorCtr="1" compatLnSpc="1">
                <a:prstTxWarp prst="textNoShape">
                  <a:avLst/>
                </a:prstTxWarp>
              </a:bodyPr>
              <a:lstStyle/>
              <a:p>
                <a:pPr algn="ctr">
                  <a:lnSpc>
                    <a:spcPct val="90000"/>
                  </a:lnSpc>
                  <a:defRPr/>
                </a:pPr>
                <a:r>
                  <a:rPr lang="en-US" sz="600" b="0" dirty="0">
                    <a:solidFill>
                      <a:srgbClr val="212121"/>
                    </a:solidFill>
                    <a:latin typeface="Arial" charset="0"/>
                    <a:ea typeface="Arial" charset="0"/>
                    <a:cs typeface="Arial" charset="0"/>
                    <a:sym typeface="Helvetica Light"/>
                  </a:rPr>
                  <a:t>F</a:t>
                </a:r>
              </a:p>
            </p:txBody>
          </p:sp>
        </p:grpSp>
        <p:sp>
          <p:nvSpPr>
            <p:cNvPr id="94" name="TextBox 93"/>
            <p:cNvSpPr txBox="1"/>
            <p:nvPr/>
          </p:nvSpPr>
          <p:spPr>
            <a:xfrm>
              <a:off x="2413917" y="7680788"/>
              <a:ext cx="1491864" cy="4411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KPI’s (e.g.)</a:t>
              </a:r>
            </a:p>
          </p:txBody>
        </p:sp>
      </p:grpSp>
      <p:sp>
        <p:nvSpPr>
          <p:cNvPr id="95" name="TextBox 94"/>
          <p:cNvSpPr txBox="1"/>
          <p:nvPr/>
        </p:nvSpPr>
        <p:spPr>
          <a:xfrm>
            <a:off x="8354228" y="2690844"/>
            <a:ext cx="581891"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References</a:t>
            </a:r>
          </a:p>
        </p:txBody>
      </p:sp>
      <p:sp>
        <p:nvSpPr>
          <p:cNvPr id="101" name="TextBox 100"/>
          <p:cNvSpPr txBox="1"/>
          <p:nvPr/>
        </p:nvSpPr>
        <p:spPr>
          <a:xfrm>
            <a:off x="274580" y="632919"/>
            <a:ext cx="437620"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Problem</a:t>
            </a:r>
          </a:p>
        </p:txBody>
      </p:sp>
      <p:sp>
        <p:nvSpPr>
          <p:cNvPr id="102" name="TextBox 101"/>
          <p:cNvSpPr txBox="1"/>
          <p:nvPr/>
        </p:nvSpPr>
        <p:spPr>
          <a:xfrm>
            <a:off x="286101" y="1574762"/>
            <a:ext cx="597921"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Participants</a:t>
            </a:r>
          </a:p>
        </p:txBody>
      </p:sp>
      <p:sp>
        <p:nvSpPr>
          <p:cNvPr id="103" name="TextBox 102"/>
          <p:cNvSpPr txBox="1"/>
          <p:nvPr/>
        </p:nvSpPr>
        <p:spPr>
          <a:xfrm>
            <a:off x="290409" y="1844820"/>
            <a:ext cx="671659"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Asset &amp; Trust</a:t>
            </a:r>
          </a:p>
        </p:txBody>
      </p:sp>
      <p:sp>
        <p:nvSpPr>
          <p:cNvPr id="104" name="TextBox 103"/>
          <p:cNvSpPr txBox="1"/>
          <p:nvPr/>
        </p:nvSpPr>
        <p:spPr>
          <a:xfrm>
            <a:off x="288806" y="2131534"/>
            <a:ext cx="646011"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Transactions</a:t>
            </a:r>
          </a:p>
        </p:txBody>
      </p:sp>
      <p:sp>
        <p:nvSpPr>
          <p:cNvPr id="105" name="TextBox 104"/>
          <p:cNvSpPr txBox="1"/>
          <p:nvPr/>
        </p:nvSpPr>
        <p:spPr>
          <a:xfrm>
            <a:off x="4901412" y="606674"/>
            <a:ext cx="575479"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Pain Points</a:t>
            </a:r>
          </a:p>
        </p:txBody>
      </p:sp>
      <p:sp>
        <p:nvSpPr>
          <p:cNvPr id="106" name="TextBox 105"/>
          <p:cNvSpPr txBox="1"/>
          <p:nvPr/>
        </p:nvSpPr>
        <p:spPr>
          <a:xfrm>
            <a:off x="4903221" y="2719868"/>
            <a:ext cx="2175465"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Blockchain :  Design Points</a:t>
            </a:r>
          </a:p>
        </p:txBody>
      </p:sp>
      <p:sp>
        <p:nvSpPr>
          <p:cNvPr id="81" name="TextBox 80"/>
          <p:cNvSpPr txBox="1"/>
          <p:nvPr/>
        </p:nvSpPr>
        <p:spPr>
          <a:xfrm>
            <a:off x="222344" y="3169990"/>
            <a:ext cx="423193" cy="2923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New </a:t>
            </a:r>
          </a:p>
          <a:p>
            <a:pP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revenue</a:t>
            </a:r>
          </a:p>
        </p:txBody>
      </p:sp>
      <p:sp>
        <p:nvSpPr>
          <p:cNvPr id="83" name="TextBox 82"/>
          <p:cNvSpPr txBox="1"/>
          <p:nvPr/>
        </p:nvSpPr>
        <p:spPr>
          <a:xfrm>
            <a:off x="222344" y="3717051"/>
            <a:ext cx="570669" cy="4193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Improve </a:t>
            </a:r>
          </a:p>
          <a:p>
            <a:pP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client</a:t>
            </a:r>
          </a:p>
          <a:p>
            <a:pP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experience</a:t>
            </a:r>
          </a:p>
        </p:txBody>
      </p:sp>
      <p:sp>
        <p:nvSpPr>
          <p:cNvPr id="84" name="TextBox 83"/>
          <p:cNvSpPr txBox="1"/>
          <p:nvPr/>
        </p:nvSpPr>
        <p:spPr>
          <a:xfrm>
            <a:off x="222344" y="4360203"/>
            <a:ext cx="469680" cy="4193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Reduce</a:t>
            </a:r>
          </a:p>
          <a:p>
            <a:pP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transport</a:t>
            </a:r>
          </a:p>
          <a:p>
            <a:pP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costs</a:t>
            </a:r>
          </a:p>
        </p:txBody>
      </p:sp>
      <p:sp>
        <p:nvSpPr>
          <p:cNvPr id="110" name="TextBox 109"/>
          <p:cNvSpPr txBox="1"/>
          <p:nvPr/>
        </p:nvSpPr>
        <p:spPr>
          <a:xfrm>
            <a:off x="849986" y="3224344"/>
            <a:ext cx="1218283"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 new value propositions</a:t>
            </a:r>
          </a:p>
        </p:txBody>
      </p:sp>
      <p:sp>
        <p:nvSpPr>
          <p:cNvPr id="111" name="TextBox 110"/>
          <p:cNvSpPr txBox="1"/>
          <p:nvPr/>
        </p:nvSpPr>
        <p:spPr>
          <a:xfrm>
            <a:off x="851089" y="3567342"/>
            <a:ext cx="1601400"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Increase in customer satisfaction</a:t>
            </a:r>
          </a:p>
        </p:txBody>
      </p:sp>
      <p:sp>
        <p:nvSpPr>
          <p:cNvPr id="112" name="TextBox 111"/>
          <p:cNvSpPr txBox="1"/>
          <p:nvPr/>
        </p:nvSpPr>
        <p:spPr>
          <a:xfrm>
            <a:off x="851089" y="3810479"/>
            <a:ext cx="1264747"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Increase in trade volumes</a:t>
            </a:r>
          </a:p>
        </p:txBody>
      </p:sp>
      <p:sp>
        <p:nvSpPr>
          <p:cNvPr id="113" name="TextBox 112"/>
          <p:cNvSpPr txBox="1"/>
          <p:nvPr/>
        </p:nvSpPr>
        <p:spPr>
          <a:xfrm>
            <a:off x="851490" y="4049700"/>
            <a:ext cx="1521250"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Cycle times (transit &amp; shipping)</a:t>
            </a:r>
          </a:p>
        </p:txBody>
      </p:sp>
      <p:sp>
        <p:nvSpPr>
          <p:cNvPr id="122" name="TextBox 121"/>
          <p:cNvSpPr txBox="1"/>
          <p:nvPr/>
        </p:nvSpPr>
        <p:spPr>
          <a:xfrm>
            <a:off x="851991" y="4284616"/>
            <a:ext cx="1360950"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Waste as % of total shipped</a:t>
            </a:r>
          </a:p>
        </p:txBody>
      </p:sp>
      <p:sp>
        <p:nvSpPr>
          <p:cNvPr id="123" name="TextBox 122"/>
          <p:cNvSpPr txBox="1"/>
          <p:nvPr/>
        </p:nvSpPr>
        <p:spPr>
          <a:xfrm>
            <a:off x="851089" y="4456517"/>
            <a:ext cx="1333941" cy="2923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Fraud and errors as % of total costs</a:t>
            </a:r>
          </a:p>
        </p:txBody>
      </p:sp>
      <p:sp>
        <p:nvSpPr>
          <p:cNvPr id="124" name="TextBox 123"/>
          <p:cNvSpPr txBox="1"/>
          <p:nvPr/>
        </p:nvSpPr>
        <p:spPr>
          <a:xfrm>
            <a:off x="851089" y="4740141"/>
            <a:ext cx="1345651" cy="2923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Documentation admin.  as % of total costs</a:t>
            </a:r>
          </a:p>
        </p:txBody>
      </p:sp>
      <p:cxnSp>
        <p:nvCxnSpPr>
          <p:cNvPr id="127" name="Straight Connector 126"/>
          <p:cNvCxnSpPr/>
          <p:nvPr/>
        </p:nvCxnSpPr>
        <p:spPr>
          <a:xfrm>
            <a:off x="8217777" y="2485647"/>
            <a:ext cx="0" cy="253800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8" name="Straight Connector 127"/>
          <p:cNvCxnSpPr/>
          <p:nvPr/>
        </p:nvCxnSpPr>
        <p:spPr>
          <a:xfrm>
            <a:off x="4659630" y="2480809"/>
            <a:ext cx="0" cy="254520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9" name="Straight Connector 128"/>
          <p:cNvCxnSpPr/>
          <p:nvPr/>
        </p:nvCxnSpPr>
        <p:spPr>
          <a:xfrm>
            <a:off x="3920060" y="2481116"/>
            <a:ext cx="0" cy="254520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0" name="Straight Connector 129"/>
          <p:cNvCxnSpPr/>
          <p:nvPr/>
        </p:nvCxnSpPr>
        <p:spPr>
          <a:xfrm>
            <a:off x="3180491" y="2480809"/>
            <a:ext cx="0" cy="254520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1" name="Straight Connector 130"/>
          <p:cNvCxnSpPr/>
          <p:nvPr/>
        </p:nvCxnSpPr>
        <p:spPr>
          <a:xfrm>
            <a:off x="2440922" y="2480809"/>
            <a:ext cx="0" cy="254520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3" name="Straight Connector 132"/>
          <p:cNvCxnSpPr/>
          <p:nvPr/>
        </p:nvCxnSpPr>
        <p:spPr>
          <a:xfrm>
            <a:off x="180975" y="3138813"/>
            <a:ext cx="8867775"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4" name="Straight Connector 133"/>
          <p:cNvCxnSpPr/>
          <p:nvPr/>
        </p:nvCxnSpPr>
        <p:spPr>
          <a:xfrm>
            <a:off x="182549" y="3516003"/>
            <a:ext cx="8028000"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5" name="Straight Connector 134"/>
          <p:cNvCxnSpPr/>
          <p:nvPr/>
        </p:nvCxnSpPr>
        <p:spPr>
          <a:xfrm>
            <a:off x="178542" y="4249145"/>
            <a:ext cx="4471200"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6" name="Straight Connector 135"/>
          <p:cNvCxnSpPr/>
          <p:nvPr/>
        </p:nvCxnSpPr>
        <p:spPr>
          <a:xfrm>
            <a:off x="831974" y="3138814"/>
            <a:ext cx="0" cy="189000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40" name="TextBox 139"/>
          <p:cNvSpPr txBox="1"/>
          <p:nvPr/>
        </p:nvSpPr>
        <p:spPr>
          <a:xfrm>
            <a:off x="4775986" y="941879"/>
            <a:ext cx="4186799" cy="12080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marL="128588" indent="-128588" defTabSz="309563" fontAlgn="auto" hangingPunct="0">
              <a:spcBef>
                <a:spcPts val="0"/>
              </a:spcBef>
              <a:spcAft>
                <a:spcPts val="225"/>
              </a:spcAft>
              <a:buFont typeface="Arial" charset="0"/>
              <a:buChar char="•"/>
            </a:pPr>
            <a:r>
              <a:rPr lang="en-GB" sz="825" b="0" kern="0" dirty="0">
                <a:solidFill>
                  <a:srgbClr val="5E5F64"/>
                </a:solidFill>
                <a:latin typeface="Arial" charset="0"/>
                <a:ea typeface="Arial" charset="0"/>
                <a:cs typeface="Arial" charset="0"/>
                <a:sym typeface="Gill Sans"/>
              </a:rPr>
              <a:t>Transport remains highly dependant on a flood of paper that is never digitised</a:t>
            </a:r>
          </a:p>
          <a:p>
            <a:pPr marL="128588" indent="-128588" defTabSz="309563" fontAlgn="auto" hangingPunct="0">
              <a:spcBef>
                <a:spcPts val="0"/>
              </a:spcBef>
              <a:spcAft>
                <a:spcPts val="225"/>
              </a:spcAft>
              <a:buFont typeface="Arial" charset="0"/>
              <a:buChar char="•"/>
            </a:pPr>
            <a:r>
              <a:rPr lang="en-GB" sz="825" b="0" kern="0" dirty="0">
                <a:solidFill>
                  <a:srgbClr val="5E5F64"/>
                </a:solidFill>
                <a:latin typeface="Arial" charset="0"/>
                <a:ea typeface="Arial" charset="0"/>
                <a:cs typeface="Arial" charset="0"/>
                <a:sym typeface="Helvetica Light"/>
              </a:rPr>
              <a:t>Shipping information must pass through many hands, increasing potential for delays in transport. </a:t>
            </a:r>
          </a:p>
          <a:p>
            <a:pPr marL="128588" indent="-128588" defTabSz="309563" fontAlgn="auto" hangingPunct="0">
              <a:spcBef>
                <a:spcPts val="0"/>
              </a:spcBef>
              <a:spcAft>
                <a:spcPts val="225"/>
              </a:spcAft>
              <a:buFont typeface="Arial" charset="0"/>
              <a:buChar char="•"/>
            </a:pPr>
            <a:r>
              <a:rPr lang="en-GB" sz="825" b="0" kern="0" dirty="0">
                <a:solidFill>
                  <a:srgbClr val="5E5F64"/>
                </a:solidFill>
                <a:latin typeface="Arial" charset="0"/>
                <a:ea typeface="Arial" charset="0"/>
                <a:cs typeface="Arial" charset="0"/>
                <a:sym typeface="Helvetica Light"/>
              </a:rPr>
              <a:t>One shipment can require sign-off from 30 unique organizations and up to 200 communications. </a:t>
            </a:r>
          </a:p>
          <a:p>
            <a:pPr marL="128588" indent="-128588" defTabSz="309563" fontAlgn="auto" hangingPunct="0">
              <a:spcBef>
                <a:spcPts val="0"/>
              </a:spcBef>
              <a:spcAft>
                <a:spcPts val="225"/>
              </a:spcAft>
              <a:buFont typeface="Arial" charset="0"/>
              <a:buChar char="•"/>
            </a:pPr>
            <a:r>
              <a:rPr lang="en-GB" sz="825" b="0" kern="0" dirty="0">
                <a:solidFill>
                  <a:srgbClr val="5E5F64"/>
                </a:solidFill>
                <a:latin typeface="Arial" charset="0"/>
                <a:ea typeface="Arial" charset="0"/>
                <a:cs typeface="Arial" charset="0"/>
                <a:sym typeface="Helvetica Light"/>
              </a:rPr>
              <a:t>One lost form or late approval could leave the container stuck in port</a:t>
            </a:r>
          </a:p>
          <a:p>
            <a:pPr marL="128588" indent="-128588" defTabSz="309563" fontAlgn="auto" hangingPunct="0">
              <a:spcBef>
                <a:spcPts val="0"/>
              </a:spcBef>
              <a:spcAft>
                <a:spcPts val="225"/>
              </a:spcAft>
              <a:buFont typeface="Arial" charset="0"/>
              <a:buChar char="•"/>
            </a:pPr>
            <a:r>
              <a:rPr lang="en-GB" sz="825" b="0" kern="0" dirty="0">
                <a:solidFill>
                  <a:srgbClr val="5E5F64"/>
                </a:solidFill>
                <a:latin typeface="Arial" charset="0"/>
                <a:ea typeface="Arial" charset="0"/>
                <a:cs typeface="Arial" charset="0"/>
                <a:sym typeface="Helvetica Light"/>
              </a:rPr>
              <a:t>The entire process can take more than one month.. </a:t>
            </a:r>
          </a:p>
          <a:p>
            <a:pPr marL="128588" indent="-128588" defTabSz="309563" fontAlgn="auto" hangingPunct="0">
              <a:spcBef>
                <a:spcPts val="0"/>
              </a:spcBef>
              <a:spcAft>
                <a:spcPts val="225"/>
              </a:spcAft>
              <a:buFont typeface="Arial" charset="0"/>
              <a:buChar char="•"/>
            </a:pPr>
            <a:r>
              <a:rPr lang="en-GB" sz="825" b="0" kern="0" dirty="0">
                <a:solidFill>
                  <a:srgbClr val="5E5F64"/>
                </a:solidFill>
                <a:latin typeface="Arial" charset="0"/>
                <a:ea typeface="Arial" charset="0"/>
                <a:cs typeface="Arial" charset="0"/>
                <a:sym typeface="Helvetica Light"/>
              </a:rPr>
              <a:t>Fraudulent changes may be made to the Bill of Lading</a:t>
            </a:r>
          </a:p>
        </p:txBody>
      </p:sp>
      <p:sp>
        <p:nvSpPr>
          <p:cNvPr id="141" name="TextBox 140"/>
          <p:cNvSpPr txBox="1"/>
          <p:nvPr/>
        </p:nvSpPr>
        <p:spPr>
          <a:xfrm>
            <a:off x="1150856" y="577609"/>
            <a:ext cx="3447854" cy="5463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marL="130952" indent="-171452" defTabSz="308074" fontAlgn="auto" hangingPunct="0">
              <a:spcBef>
                <a:spcPts val="0"/>
              </a:spcBef>
              <a:spcAft>
                <a:spcPts val="0"/>
              </a:spcAft>
              <a:buClr>
                <a:srgbClr val="D19049"/>
              </a:buClr>
            </a:pPr>
            <a:r>
              <a:rPr lang="en-US" sz="825" b="0" kern="0" dirty="0">
                <a:solidFill>
                  <a:srgbClr val="5E5F64"/>
                </a:solidFill>
                <a:latin typeface="Arial" charset="0"/>
                <a:ea typeface="Arial" charset="0"/>
                <a:cs typeface="Arial" charset="0"/>
                <a:sym typeface="Helvetica Light"/>
              </a:rPr>
              <a:t>90% of goods in global trade are carried by the ocean shipping</a:t>
            </a:r>
          </a:p>
          <a:p>
            <a:pPr marL="130952" indent="-171452" defTabSz="308074" fontAlgn="auto" hangingPunct="0">
              <a:spcBef>
                <a:spcPts val="0"/>
              </a:spcBef>
              <a:spcAft>
                <a:spcPts val="0"/>
              </a:spcAft>
              <a:buClr>
                <a:srgbClr val="D19049"/>
              </a:buClr>
            </a:pPr>
            <a:r>
              <a:rPr lang="en-US" sz="825" b="0" kern="0" dirty="0">
                <a:solidFill>
                  <a:srgbClr val="5E5F64"/>
                </a:solidFill>
                <a:latin typeface="Arial" charset="0"/>
                <a:ea typeface="Arial" charset="0"/>
                <a:cs typeface="Arial" charset="0"/>
                <a:sym typeface="Helvetica Light"/>
              </a:rPr>
              <a:t>industry each year. Costs associated with trade documentation</a:t>
            </a:r>
          </a:p>
          <a:p>
            <a:pPr marL="130952" indent="-171452" defTabSz="308074" fontAlgn="auto" hangingPunct="0">
              <a:spcBef>
                <a:spcPts val="0"/>
              </a:spcBef>
              <a:spcAft>
                <a:spcPts val="0"/>
              </a:spcAft>
              <a:buClr>
                <a:srgbClr val="D19049"/>
              </a:buClr>
            </a:pPr>
            <a:r>
              <a:rPr lang="en-US" sz="825" b="0" kern="0" dirty="0">
                <a:solidFill>
                  <a:srgbClr val="5E5F64"/>
                </a:solidFill>
                <a:latin typeface="Arial" charset="0"/>
                <a:ea typeface="Arial" charset="0"/>
                <a:cs typeface="Arial" charset="0"/>
                <a:sym typeface="Helvetica Light"/>
              </a:rPr>
              <a:t>processing and administration are estimated to be up to 20%</a:t>
            </a:r>
          </a:p>
          <a:p>
            <a:pPr marL="130952" indent="-171452" defTabSz="308074" fontAlgn="auto" hangingPunct="0">
              <a:spcBef>
                <a:spcPts val="0"/>
              </a:spcBef>
              <a:spcAft>
                <a:spcPts val="0"/>
              </a:spcAft>
              <a:buClr>
                <a:srgbClr val="D19049"/>
              </a:buClr>
            </a:pPr>
            <a:r>
              <a:rPr lang="en-US" sz="825" b="0" kern="0" dirty="0">
                <a:solidFill>
                  <a:srgbClr val="5E5F64"/>
                </a:solidFill>
                <a:latin typeface="Arial" charset="0"/>
                <a:ea typeface="Arial" charset="0"/>
                <a:cs typeface="Arial" charset="0"/>
                <a:sym typeface="Helvetica Light"/>
              </a:rPr>
              <a:t>the actual physical transportation costs.</a:t>
            </a:r>
            <a:endParaRPr lang="en-US" sz="825" b="0" kern="0" dirty="0">
              <a:solidFill>
                <a:srgbClr val="268ABF"/>
              </a:solidFill>
              <a:latin typeface="Arial" charset="0"/>
              <a:ea typeface="Arial" charset="0"/>
              <a:cs typeface="Arial" charset="0"/>
              <a:sym typeface="Helvetica Light"/>
            </a:endParaRPr>
          </a:p>
        </p:txBody>
      </p:sp>
      <p:sp>
        <p:nvSpPr>
          <p:cNvPr id="143" name="TextBox 142"/>
          <p:cNvSpPr txBox="1"/>
          <p:nvPr/>
        </p:nvSpPr>
        <p:spPr>
          <a:xfrm>
            <a:off x="1150857" y="1841540"/>
            <a:ext cx="3302395"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309563" fontAlgn="auto" hangingPunct="0">
              <a:spcBef>
                <a:spcPts val="0"/>
              </a:spcBef>
              <a:spcAft>
                <a:spcPts val="0"/>
              </a:spcAft>
            </a:pPr>
            <a:r>
              <a:rPr lang="en-US" sz="825" b="0" kern="0" dirty="0">
                <a:solidFill>
                  <a:srgbClr val="5E5F64"/>
                </a:solidFill>
                <a:latin typeface="Arial" charset="0"/>
                <a:ea typeface="Arial" charset="0"/>
                <a:cs typeface="Arial" charset="0"/>
                <a:sym typeface="Helvetica Light"/>
              </a:rPr>
              <a:t>Need for trust around paperwork associated with a container</a:t>
            </a:r>
            <a:r>
              <a:rPr lang="en-GB" sz="825" b="0" kern="0" dirty="0">
                <a:solidFill>
                  <a:srgbClr val="000000"/>
                </a:solidFill>
                <a:latin typeface="Arial" charset="0"/>
                <a:ea typeface="Arial" charset="0"/>
                <a:cs typeface="Arial" charset="0"/>
                <a:sym typeface="Gill Sans"/>
              </a:rPr>
              <a:t> </a:t>
            </a:r>
            <a:endParaRPr lang="en-GB" sz="825" b="0" kern="0" dirty="0">
              <a:solidFill>
                <a:srgbClr val="000000"/>
              </a:solidFill>
              <a:latin typeface="Arial" charset="0"/>
              <a:ea typeface="Arial" charset="0"/>
              <a:cs typeface="Arial" charset="0"/>
              <a:sym typeface="Helvetica Light"/>
            </a:endParaRPr>
          </a:p>
        </p:txBody>
      </p:sp>
      <p:sp>
        <p:nvSpPr>
          <p:cNvPr id="145" name="TextBox 144"/>
          <p:cNvSpPr txBox="1"/>
          <p:nvPr/>
        </p:nvSpPr>
        <p:spPr>
          <a:xfrm>
            <a:off x="4679327" y="3592948"/>
            <a:ext cx="3460172" cy="1501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marL="128588" indent="-128588" defTabSz="309563" fontAlgn="auto" hangingPunct="0">
              <a:spcBef>
                <a:spcPts val="0"/>
              </a:spcBef>
              <a:spcAft>
                <a:spcPts val="450"/>
              </a:spcAft>
              <a:buFont typeface="Arial" charset="0"/>
              <a:buChar char="•"/>
            </a:pPr>
            <a:r>
              <a:rPr lang="en-US" sz="825" b="0" kern="0" dirty="0">
                <a:solidFill>
                  <a:srgbClr val="5E5F64"/>
                </a:solidFill>
                <a:latin typeface="Arial" charset="0"/>
                <a:ea typeface="Arial" charset="0"/>
                <a:cs typeface="Arial" charset="0"/>
                <a:sym typeface="Helvetica Light"/>
              </a:rPr>
              <a:t>Securely and transparently trace the container’s path through the supply chain on the blockchain</a:t>
            </a:r>
            <a:endParaRPr lang="en-GB" sz="825" b="0" kern="0" dirty="0">
              <a:solidFill>
                <a:srgbClr val="5E5F64"/>
              </a:solidFill>
              <a:latin typeface="Arial" charset="0"/>
              <a:ea typeface="Arial" charset="0"/>
              <a:cs typeface="Arial" charset="0"/>
              <a:sym typeface="Gill Sans"/>
            </a:endParaRPr>
          </a:p>
          <a:p>
            <a:pPr marL="128588" indent="-128588" defTabSz="309563" fontAlgn="auto" hangingPunct="0">
              <a:spcBef>
                <a:spcPts val="0"/>
              </a:spcBef>
              <a:spcAft>
                <a:spcPts val="450"/>
              </a:spcAft>
              <a:buFont typeface="Arial" charset="0"/>
              <a:buChar char="•"/>
            </a:pPr>
            <a:r>
              <a:rPr lang="en-GB" sz="825" b="0" kern="0" dirty="0">
                <a:solidFill>
                  <a:srgbClr val="5E5F64"/>
                </a:solidFill>
                <a:latin typeface="Arial" charset="0"/>
                <a:ea typeface="Arial" charset="0"/>
                <a:cs typeface="Arial" charset="0"/>
                <a:sym typeface="Gill Sans"/>
              </a:rPr>
              <a:t>Add trust (Immutability and Provenance)</a:t>
            </a:r>
            <a:r>
              <a:rPr lang="en-GB" sz="825" b="0" kern="0" dirty="0">
                <a:solidFill>
                  <a:srgbClr val="5E5F64"/>
                </a:solidFill>
                <a:latin typeface="Arial" charset="0"/>
                <a:ea typeface="Arial" charset="0"/>
                <a:cs typeface="Arial" charset="0"/>
                <a:sym typeface="Helvetica Light"/>
              </a:rPr>
              <a:t> </a:t>
            </a:r>
            <a:r>
              <a:rPr lang="en-GB" sz="825" b="0" kern="0" dirty="0">
                <a:solidFill>
                  <a:srgbClr val="5E5F64"/>
                </a:solidFill>
                <a:latin typeface="Arial" charset="0"/>
                <a:ea typeface="Arial" charset="0"/>
                <a:cs typeface="Arial" charset="0"/>
                <a:sym typeface="Gill Sans"/>
              </a:rPr>
              <a:t>around the Bill of Lading and other container paperwork</a:t>
            </a:r>
          </a:p>
          <a:p>
            <a:pPr marL="128588" indent="-128588" defTabSz="309563" fontAlgn="auto" hangingPunct="0">
              <a:spcBef>
                <a:spcPts val="0"/>
              </a:spcBef>
              <a:spcAft>
                <a:spcPts val="450"/>
              </a:spcAft>
              <a:buFont typeface="Arial" charset="0"/>
              <a:buChar char="•"/>
            </a:pPr>
            <a:r>
              <a:rPr lang="en-US" sz="825" b="0" kern="0" dirty="0">
                <a:solidFill>
                  <a:srgbClr val="5E5F64"/>
                </a:solidFill>
                <a:latin typeface="Arial" charset="0"/>
                <a:ea typeface="Arial" charset="0"/>
                <a:cs typeface="Arial" charset="0"/>
                <a:sym typeface="Helvetica Light"/>
              </a:rPr>
              <a:t>Automate the transit and shipping process with Smart Contracts reducing cycle times and delays</a:t>
            </a:r>
          </a:p>
          <a:p>
            <a:pPr marL="128588" indent="-128588" defTabSz="309563" fontAlgn="auto" hangingPunct="0">
              <a:spcBef>
                <a:spcPts val="0"/>
              </a:spcBef>
              <a:spcAft>
                <a:spcPts val="450"/>
              </a:spcAft>
              <a:buFont typeface="Arial" charset="0"/>
              <a:buChar char="•"/>
            </a:pPr>
            <a:r>
              <a:rPr lang="en-US" sz="825" b="0" kern="0" dirty="0">
                <a:solidFill>
                  <a:srgbClr val="5E5F64"/>
                </a:solidFill>
                <a:latin typeface="Arial" charset="0"/>
                <a:ea typeface="Arial" charset="0"/>
                <a:cs typeface="Arial" charset="0"/>
                <a:sym typeface="Helvetica Light"/>
              </a:rPr>
              <a:t>No reconciliation or matching of documentation with near instant updates - eliminates the need for audit and verification </a:t>
            </a:r>
          </a:p>
          <a:p>
            <a:pPr marL="128588" indent="-128588" defTabSz="309563" fontAlgn="auto" hangingPunct="0">
              <a:spcBef>
                <a:spcPts val="0"/>
              </a:spcBef>
              <a:spcAft>
                <a:spcPts val="450"/>
              </a:spcAft>
              <a:buFont typeface="Arial" charset="0"/>
              <a:buChar char="•"/>
            </a:pPr>
            <a:r>
              <a:rPr lang="en-US" sz="825" b="0" kern="0" dirty="0">
                <a:solidFill>
                  <a:srgbClr val="5E5F64"/>
                </a:solidFill>
                <a:latin typeface="Arial" charset="0"/>
                <a:ea typeface="Arial" charset="0"/>
                <a:cs typeface="Arial" charset="0"/>
                <a:sym typeface="Helvetica Light"/>
              </a:rPr>
              <a:t>Removes paper and intermediaries </a:t>
            </a:r>
          </a:p>
        </p:txBody>
      </p:sp>
      <p:sp>
        <p:nvSpPr>
          <p:cNvPr id="147" name="TextBox 146"/>
          <p:cNvSpPr txBox="1"/>
          <p:nvPr/>
        </p:nvSpPr>
        <p:spPr>
          <a:xfrm>
            <a:off x="2607538" y="2459985"/>
            <a:ext cx="546924"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Baseline</a:t>
            </a:r>
            <a:endParaRPr lang="en-GB" sz="825" b="0" kern="0" dirty="0">
              <a:solidFill>
                <a:srgbClr val="000000"/>
              </a:solidFill>
              <a:latin typeface="Arial" charset="0"/>
              <a:ea typeface="Arial" charset="0"/>
              <a:cs typeface="Arial" charset="0"/>
              <a:sym typeface="Helvetica Light"/>
            </a:endParaRPr>
          </a:p>
        </p:txBody>
      </p:sp>
      <p:sp>
        <p:nvSpPr>
          <p:cNvPr id="148" name="TextBox 147"/>
          <p:cNvSpPr txBox="1"/>
          <p:nvPr/>
        </p:nvSpPr>
        <p:spPr>
          <a:xfrm>
            <a:off x="2546736" y="4049700"/>
            <a:ext cx="454791"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825500">
              <a:defRPr sz="2400">
                <a:solidFill>
                  <a:srgbClr val="5E5F64"/>
                </a:solidFill>
                <a:latin typeface="Arial" charset="0"/>
                <a:ea typeface="Arial" charset="0"/>
                <a:cs typeface="Arial" charset="0"/>
              </a:defRPr>
            </a:lvl1pPr>
          </a:lstStyle>
          <a:p>
            <a:pPr fontAlgn="auto" hangingPunct="0">
              <a:spcBef>
                <a:spcPts val="0"/>
              </a:spcBef>
              <a:spcAft>
                <a:spcPts val="0"/>
              </a:spcAft>
            </a:pPr>
            <a:r>
              <a:rPr lang="en-GB" sz="825" b="0" kern="0" dirty="0">
                <a:sym typeface="Gill Sans"/>
              </a:rPr>
              <a:t>30 days</a:t>
            </a:r>
            <a:endParaRPr lang="en-GB" sz="825" b="0" kern="0" dirty="0">
              <a:sym typeface="Helvetica Light"/>
            </a:endParaRPr>
          </a:p>
        </p:txBody>
      </p:sp>
      <p:sp>
        <p:nvSpPr>
          <p:cNvPr id="149" name="TextBox 148"/>
          <p:cNvSpPr txBox="1"/>
          <p:nvPr/>
        </p:nvSpPr>
        <p:spPr>
          <a:xfrm>
            <a:off x="3335082" y="2459985"/>
            <a:ext cx="476297"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Phase 1</a:t>
            </a:r>
            <a:endParaRPr lang="en-GB" sz="825" b="0" kern="0" dirty="0">
              <a:solidFill>
                <a:srgbClr val="000000"/>
              </a:solidFill>
              <a:latin typeface="Arial" charset="0"/>
              <a:ea typeface="Arial" charset="0"/>
              <a:cs typeface="Arial" charset="0"/>
              <a:sym typeface="Helvetica Light"/>
            </a:endParaRPr>
          </a:p>
        </p:txBody>
      </p:sp>
      <p:sp>
        <p:nvSpPr>
          <p:cNvPr id="150" name="TextBox 149"/>
          <p:cNvSpPr txBox="1"/>
          <p:nvPr/>
        </p:nvSpPr>
        <p:spPr>
          <a:xfrm>
            <a:off x="4046833" y="2459985"/>
            <a:ext cx="650430"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Phase 2-3</a:t>
            </a:r>
            <a:endParaRPr lang="en-GB" sz="825" b="0" kern="0" dirty="0">
              <a:solidFill>
                <a:srgbClr val="000000"/>
              </a:solidFill>
              <a:latin typeface="Arial" charset="0"/>
              <a:ea typeface="Arial" charset="0"/>
              <a:cs typeface="Arial" charset="0"/>
              <a:sym typeface="Helvetica Light"/>
            </a:endParaRPr>
          </a:p>
        </p:txBody>
      </p:sp>
      <p:sp>
        <p:nvSpPr>
          <p:cNvPr id="155" name="TextBox 154"/>
          <p:cNvSpPr txBox="1"/>
          <p:nvPr/>
        </p:nvSpPr>
        <p:spPr>
          <a:xfrm>
            <a:off x="4153335" y="3808379"/>
            <a:ext cx="346672"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309563" fontAlgn="auto" hangingPunct="0">
              <a:spcBef>
                <a:spcPts val="0"/>
              </a:spcBef>
              <a:spcAft>
                <a:spcPts val="0"/>
              </a:spcAft>
            </a:pPr>
            <a:r>
              <a:rPr lang="en-GB" sz="825" b="0" kern="0" dirty="0">
                <a:solidFill>
                  <a:srgbClr val="5E5F64"/>
                </a:solidFill>
                <a:latin typeface="Arial" charset="0"/>
                <a:ea typeface="Arial" charset="0"/>
                <a:cs typeface="Arial" charset="0"/>
                <a:sym typeface="Gill Sans"/>
              </a:rPr>
              <a:t>+15%</a:t>
            </a:r>
            <a:endParaRPr lang="en-GB" sz="825" b="0" kern="0" dirty="0">
              <a:solidFill>
                <a:srgbClr val="5E5F64"/>
              </a:solidFill>
              <a:latin typeface="Arial" charset="0"/>
              <a:ea typeface="Arial" charset="0"/>
              <a:cs typeface="Arial" charset="0"/>
              <a:sym typeface="Helvetica Light"/>
            </a:endParaRPr>
          </a:p>
        </p:txBody>
      </p:sp>
      <p:sp>
        <p:nvSpPr>
          <p:cNvPr id="159" name="TextBox 158"/>
          <p:cNvSpPr txBox="1"/>
          <p:nvPr/>
        </p:nvSpPr>
        <p:spPr>
          <a:xfrm>
            <a:off x="2579616" y="3789241"/>
            <a:ext cx="346672"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a:t>
            </a:r>
            <a:endParaRPr lang="en-GB" sz="825" b="0" kern="0" dirty="0">
              <a:solidFill>
                <a:srgbClr val="000000"/>
              </a:solidFill>
              <a:latin typeface="Arial" charset="0"/>
              <a:ea typeface="Arial" charset="0"/>
              <a:cs typeface="Arial" charset="0"/>
              <a:sym typeface="Helvetica Light"/>
            </a:endParaRPr>
          </a:p>
        </p:txBody>
      </p:sp>
      <p:sp>
        <p:nvSpPr>
          <p:cNvPr id="160" name="TextBox 159"/>
          <p:cNvSpPr txBox="1"/>
          <p:nvPr/>
        </p:nvSpPr>
        <p:spPr>
          <a:xfrm>
            <a:off x="3306489" y="3815600"/>
            <a:ext cx="346672"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+5%</a:t>
            </a:r>
            <a:endParaRPr lang="en-GB" sz="825" b="0" kern="0" dirty="0">
              <a:solidFill>
                <a:srgbClr val="000000"/>
              </a:solidFill>
              <a:latin typeface="Arial" charset="0"/>
              <a:ea typeface="Arial" charset="0"/>
              <a:cs typeface="Arial" charset="0"/>
              <a:sym typeface="Helvetica Light"/>
            </a:endParaRPr>
          </a:p>
        </p:txBody>
      </p:sp>
      <p:sp>
        <p:nvSpPr>
          <p:cNvPr id="146" name="TextBox 145"/>
          <p:cNvSpPr txBox="1"/>
          <p:nvPr/>
        </p:nvSpPr>
        <p:spPr>
          <a:xfrm>
            <a:off x="2699271" y="4520694"/>
            <a:ext cx="225285"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5%</a:t>
            </a:r>
            <a:endParaRPr lang="en-GB" sz="825" b="0" kern="0" dirty="0">
              <a:solidFill>
                <a:srgbClr val="000000"/>
              </a:solidFill>
              <a:latin typeface="Arial" charset="0"/>
              <a:ea typeface="Arial" charset="0"/>
              <a:cs typeface="Arial" charset="0"/>
              <a:sym typeface="Helvetica Light"/>
            </a:endParaRPr>
          </a:p>
        </p:txBody>
      </p:sp>
      <p:sp>
        <p:nvSpPr>
          <p:cNvPr id="161" name="TextBox 160"/>
          <p:cNvSpPr txBox="1"/>
          <p:nvPr/>
        </p:nvSpPr>
        <p:spPr>
          <a:xfrm>
            <a:off x="2663796" y="4803620"/>
            <a:ext cx="296233"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20%</a:t>
            </a:r>
            <a:endParaRPr lang="en-GB" sz="825" b="0" kern="0" dirty="0">
              <a:solidFill>
                <a:srgbClr val="000000"/>
              </a:solidFill>
              <a:latin typeface="Arial" charset="0"/>
              <a:ea typeface="Arial" charset="0"/>
              <a:cs typeface="Arial" charset="0"/>
              <a:sym typeface="Helvetica Light"/>
            </a:endParaRPr>
          </a:p>
        </p:txBody>
      </p:sp>
      <p:sp>
        <p:nvSpPr>
          <p:cNvPr id="164" name="TextBox 163"/>
          <p:cNvSpPr txBox="1"/>
          <p:nvPr/>
        </p:nvSpPr>
        <p:spPr>
          <a:xfrm>
            <a:off x="2699271" y="4284616"/>
            <a:ext cx="225285"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6%</a:t>
            </a:r>
            <a:endParaRPr lang="en-GB" sz="825" b="0" kern="0" dirty="0">
              <a:solidFill>
                <a:srgbClr val="000000"/>
              </a:solidFill>
              <a:latin typeface="Arial" charset="0"/>
              <a:ea typeface="Arial" charset="0"/>
              <a:cs typeface="Arial" charset="0"/>
              <a:sym typeface="Helvetica Light"/>
            </a:endParaRPr>
          </a:p>
        </p:txBody>
      </p:sp>
      <p:sp>
        <p:nvSpPr>
          <p:cNvPr id="152" name="TextBox 151"/>
          <p:cNvSpPr txBox="1"/>
          <p:nvPr/>
        </p:nvSpPr>
        <p:spPr>
          <a:xfrm>
            <a:off x="3442239" y="4520694"/>
            <a:ext cx="225285"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4%</a:t>
            </a:r>
            <a:endParaRPr lang="en-GB" sz="825" b="0" kern="0" dirty="0">
              <a:solidFill>
                <a:srgbClr val="000000"/>
              </a:solidFill>
              <a:latin typeface="Arial" charset="0"/>
              <a:ea typeface="Arial" charset="0"/>
              <a:cs typeface="Arial" charset="0"/>
              <a:sym typeface="Helvetica Light"/>
            </a:endParaRPr>
          </a:p>
        </p:txBody>
      </p:sp>
      <p:sp>
        <p:nvSpPr>
          <p:cNvPr id="162" name="TextBox 161"/>
          <p:cNvSpPr txBox="1"/>
          <p:nvPr/>
        </p:nvSpPr>
        <p:spPr>
          <a:xfrm>
            <a:off x="3406765" y="4803620"/>
            <a:ext cx="296233"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15%</a:t>
            </a:r>
            <a:endParaRPr lang="en-GB" sz="825" b="0" kern="0" dirty="0">
              <a:solidFill>
                <a:srgbClr val="000000"/>
              </a:solidFill>
              <a:latin typeface="Arial" charset="0"/>
              <a:ea typeface="Arial" charset="0"/>
              <a:cs typeface="Arial" charset="0"/>
              <a:sym typeface="Helvetica Light"/>
            </a:endParaRPr>
          </a:p>
        </p:txBody>
      </p:sp>
      <p:sp>
        <p:nvSpPr>
          <p:cNvPr id="165" name="TextBox 164"/>
          <p:cNvSpPr txBox="1"/>
          <p:nvPr/>
        </p:nvSpPr>
        <p:spPr>
          <a:xfrm>
            <a:off x="3442239" y="4284616"/>
            <a:ext cx="225285"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5%</a:t>
            </a:r>
            <a:endParaRPr lang="en-GB" sz="825" b="0" kern="0" dirty="0">
              <a:solidFill>
                <a:srgbClr val="000000"/>
              </a:solidFill>
              <a:latin typeface="Arial" charset="0"/>
              <a:ea typeface="Arial" charset="0"/>
              <a:cs typeface="Arial" charset="0"/>
              <a:sym typeface="Helvetica Light"/>
            </a:endParaRPr>
          </a:p>
        </p:txBody>
      </p:sp>
      <p:sp>
        <p:nvSpPr>
          <p:cNvPr id="153" name="TextBox 152"/>
          <p:cNvSpPr txBox="1"/>
          <p:nvPr/>
        </p:nvSpPr>
        <p:spPr>
          <a:xfrm>
            <a:off x="4151323" y="4519996"/>
            <a:ext cx="294785"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0.5%</a:t>
            </a:r>
            <a:endParaRPr lang="en-GB" sz="825" b="0" kern="0" dirty="0">
              <a:solidFill>
                <a:srgbClr val="000000"/>
              </a:solidFill>
              <a:latin typeface="Arial" charset="0"/>
              <a:ea typeface="Arial" charset="0"/>
              <a:cs typeface="Arial" charset="0"/>
              <a:sym typeface="Helvetica Light"/>
            </a:endParaRPr>
          </a:p>
        </p:txBody>
      </p:sp>
      <p:sp>
        <p:nvSpPr>
          <p:cNvPr id="163" name="TextBox 162"/>
          <p:cNvSpPr txBox="1"/>
          <p:nvPr/>
        </p:nvSpPr>
        <p:spPr>
          <a:xfrm>
            <a:off x="4196146" y="4803620"/>
            <a:ext cx="204288"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5%</a:t>
            </a:r>
            <a:endParaRPr lang="en-GB" sz="825" b="0" kern="0" dirty="0">
              <a:solidFill>
                <a:srgbClr val="000000"/>
              </a:solidFill>
              <a:latin typeface="Arial" charset="0"/>
              <a:ea typeface="Arial" charset="0"/>
              <a:cs typeface="Arial" charset="0"/>
              <a:sym typeface="Helvetica Light"/>
            </a:endParaRPr>
          </a:p>
        </p:txBody>
      </p:sp>
      <p:sp>
        <p:nvSpPr>
          <p:cNvPr id="166" name="TextBox 165"/>
          <p:cNvSpPr txBox="1"/>
          <p:nvPr/>
        </p:nvSpPr>
        <p:spPr>
          <a:xfrm>
            <a:off x="4185648" y="4284616"/>
            <a:ext cx="225285"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1%</a:t>
            </a:r>
            <a:endParaRPr lang="en-GB" sz="825" b="0" kern="0" dirty="0">
              <a:solidFill>
                <a:srgbClr val="000000"/>
              </a:solidFill>
              <a:latin typeface="Arial" charset="0"/>
              <a:ea typeface="Arial" charset="0"/>
              <a:cs typeface="Arial" charset="0"/>
              <a:sym typeface="Helvetica Light"/>
            </a:endParaRPr>
          </a:p>
        </p:txBody>
      </p:sp>
      <p:sp>
        <p:nvSpPr>
          <p:cNvPr id="167" name="TextBox 166"/>
          <p:cNvSpPr txBox="1"/>
          <p:nvPr/>
        </p:nvSpPr>
        <p:spPr>
          <a:xfrm>
            <a:off x="4128365" y="4049700"/>
            <a:ext cx="454791"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10 days</a:t>
            </a:r>
            <a:endParaRPr lang="en-GB" sz="825" b="0" kern="0" dirty="0">
              <a:solidFill>
                <a:srgbClr val="000000"/>
              </a:solidFill>
              <a:latin typeface="Arial" charset="0"/>
              <a:ea typeface="Arial" charset="0"/>
              <a:cs typeface="Arial" charset="0"/>
              <a:sym typeface="Helvetica Light"/>
            </a:endParaRPr>
          </a:p>
        </p:txBody>
      </p:sp>
      <p:sp>
        <p:nvSpPr>
          <p:cNvPr id="168" name="TextBox 167"/>
          <p:cNvSpPr txBox="1"/>
          <p:nvPr/>
        </p:nvSpPr>
        <p:spPr>
          <a:xfrm>
            <a:off x="3324963" y="4049700"/>
            <a:ext cx="454791"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25 days</a:t>
            </a:r>
            <a:endParaRPr lang="en-GB" sz="825" b="0" kern="0" dirty="0">
              <a:solidFill>
                <a:srgbClr val="000000"/>
              </a:solidFill>
              <a:latin typeface="Arial" charset="0"/>
              <a:ea typeface="Arial" charset="0"/>
              <a:cs typeface="Arial" charset="0"/>
              <a:sym typeface="Helvetica Light"/>
            </a:endParaRPr>
          </a:p>
        </p:txBody>
      </p:sp>
      <p:sp>
        <p:nvSpPr>
          <p:cNvPr id="169" name="TextBox 168"/>
          <p:cNvSpPr txBox="1"/>
          <p:nvPr/>
        </p:nvSpPr>
        <p:spPr>
          <a:xfrm>
            <a:off x="2583704" y="3229501"/>
            <a:ext cx="346672"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a:t>
            </a:r>
            <a:endParaRPr lang="en-GB" sz="825" b="0" kern="0" dirty="0">
              <a:solidFill>
                <a:srgbClr val="000000"/>
              </a:solidFill>
              <a:latin typeface="Arial" charset="0"/>
              <a:ea typeface="Arial" charset="0"/>
              <a:cs typeface="Arial" charset="0"/>
              <a:sym typeface="Helvetica Light"/>
            </a:endParaRPr>
          </a:p>
        </p:txBody>
      </p:sp>
      <p:sp>
        <p:nvSpPr>
          <p:cNvPr id="170" name="TextBox 169"/>
          <p:cNvSpPr txBox="1"/>
          <p:nvPr/>
        </p:nvSpPr>
        <p:spPr>
          <a:xfrm>
            <a:off x="3349767" y="3225880"/>
            <a:ext cx="346672"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a:t>
            </a:r>
            <a:endParaRPr lang="en-GB" sz="825" b="0" kern="0" dirty="0">
              <a:solidFill>
                <a:srgbClr val="000000"/>
              </a:solidFill>
              <a:latin typeface="Arial" charset="0"/>
              <a:ea typeface="Arial" charset="0"/>
              <a:cs typeface="Arial" charset="0"/>
              <a:sym typeface="Helvetica Light"/>
            </a:endParaRPr>
          </a:p>
        </p:txBody>
      </p:sp>
      <p:sp>
        <p:nvSpPr>
          <p:cNvPr id="171" name="TextBox 170"/>
          <p:cNvSpPr txBox="1"/>
          <p:nvPr/>
        </p:nvSpPr>
        <p:spPr>
          <a:xfrm>
            <a:off x="4109482" y="3237635"/>
            <a:ext cx="346672"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1 to 3</a:t>
            </a:r>
            <a:endParaRPr lang="en-GB" sz="825" b="0" kern="0" dirty="0">
              <a:solidFill>
                <a:srgbClr val="000000"/>
              </a:solidFill>
              <a:latin typeface="Arial" charset="0"/>
              <a:ea typeface="Arial" charset="0"/>
              <a:cs typeface="Arial" charset="0"/>
              <a:sym typeface="Helvetica Light"/>
            </a:endParaRPr>
          </a:p>
        </p:txBody>
      </p:sp>
      <p:sp>
        <p:nvSpPr>
          <p:cNvPr id="176" name="TextBox 175"/>
          <p:cNvSpPr txBox="1"/>
          <p:nvPr/>
        </p:nvSpPr>
        <p:spPr>
          <a:xfrm>
            <a:off x="1150857" y="1176223"/>
            <a:ext cx="3470903" cy="2923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309563" fontAlgn="auto" hangingPunct="0">
              <a:spcBef>
                <a:spcPts val="0"/>
              </a:spcBef>
              <a:spcAft>
                <a:spcPts val="0"/>
              </a:spcAft>
            </a:pPr>
            <a:r>
              <a:rPr lang="en-US" sz="825" b="0" kern="0" dirty="0">
                <a:solidFill>
                  <a:srgbClr val="5E5F64"/>
                </a:solidFill>
                <a:latin typeface="Arial" charset="0"/>
                <a:ea typeface="Arial" charset="0"/>
                <a:cs typeface="Arial" charset="0"/>
                <a:sym typeface="Helvetica Light"/>
              </a:rPr>
              <a:t>Manage and track the paper trail of tens of millions of shipping containers across the world by digitizing the supply chain process</a:t>
            </a:r>
            <a:endParaRPr lang="en-GB" sz="825" b="0" kern="0" dirty="0">
              <a:solidFill>
                <a:srgbClr val="5E5F64"/>
              </a:solidFill>
              <a:latin typeface="Arial" charset="0"/>
              <a:ea typeface="Arial" charset="0"/>
              <a:cs typeface="Arial" charset="0"/>
              <a:sym typeface="Gill Sans"/>
            </a:endParaRPr>
          </a:p>
        </p:txBody>
      </p:sp>
      <p:sp>
        <p:nvSpPr>
          <p:cNvPr id="177" name="TextBox 176"/>
          <p:cNvSpPr txBox="1"/>
          <p:nvPr/>
        </p:nvSpPr>
        <p:spPr>
          <a:xfrm>
            <a:off x="283998" y="1207832"/>
            <a:ext cx="419987"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Solution</a:t>
            </a:r>
          </a:p>
        </p:txBody>
      </p:sp>
      <p:sp>
        <p:nvSpPr>
          <p:cNvPr id="178" name="TextBox 177"/>
          <p:cNvSpPr txBox="1"/>
          <p:nvPr/>
        </p:nvSpPr>
        <p:spPr>
          <a:xfrm>
            <a:off x="1150856" y="1578816"/>
            <a:ext cx="3447854"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309563" fontAlgn="auto" hangingPunct="0">
              <a:spcBef>
                <a:spcPts val="0"/>
              </a:spcBef>
              <a:spcAft>
                <a:spcPts val="0"/>
              </a:spcAft>
            </a:pPr>
            <a:r>
              <a:rPr lang="en-GB" sz="825" b="0" kern="0" dirty="0">
                <a:solidFill>
                  <a:srgbClr val="5E5F64"/>
                </a:solidFill>
                <a:latin typeface="Arial" charset="0"/>
                <a:ea typeface="Arial" charset="0"/>
                <a:cs typeface="Arial" charset="0"/>
                <a:sym typeface="Helvetica Light"/>
              </a:rPr>
              <a:t>Supplier, couriers (*2), customs (*2) , ports (*2), shipper and retailer </a:t>
            </a:r>
            <a:r>
              <a:rPr lang="mr-IN" sz="825" b="0" kern="0" dirty="0">
                <a:solidFill>
                  <a:srgbClr val="5E5F64"/>
                </a:solidFill>
                <a:latin typeface="Arial" charset="0"/>
                <a:ea typeface="Arial" charset="0"/>
                <a:cs typeface="Arial" charset="0"/>
                <a:sym typeface="Helvetica Light"/>
              </a:rPr>
              <a:t>…</a:t>
            </a:r>
            <a:r>
              <a:rPr lang="en-GB" sz="825" b="0" kern="0" dirty="0">
                <a:solidFill>
                  <a:srgbClr val="5E5F64"/>
                </a:solidFill>
                <a:latin typeface="Arial" charset="0"/>
                <a:ea typeface="Arial" charset="0"/>
                <a:cs typeface="Arial" charset="0"/>
                <a:sym typeface="Helvetica Light"/>
              </a:rPr>
              <a:t>. </a:t>
            </a:r>
            <a:endParaRPr lang="en-GB" sz="825" b="0" kern="0" dirty="0">
              <a:solidFill>
                <a:srgbClr val="000000"/>
              </a:solidFill>
              <a:latin typeface="Arial" charset="0"/>
              <a:ea typeface="Arial" charset="0"/>
              <a:cs typeface="Arial" charset="0"/>
              <a:sym typeface="Helvetica Light"/>
            </a:endParaRPr>
          </a:p>
        </p:txBody>
      </p:sp>
      <p:sp>
        <p:nvSpPr>
          <p:cNvPr id="179" name="TextBox 178"/>
          <p:cNvSpPr txBox="1"/>
          <p:nvPr/>
        </p:nvSpPr>
        <p:spPr>
          <a:xfrm>
            <a:off x="1150857" y="2056077"/>
            <a:ext cx="3302395" cy="2923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309563" fontAlgn="auto" hangingPunct="0">
              <a:spcBef>
                <a:spcPts val="0"/>
              </a:spcBef>
              <a:spcAft>
                <a:spcPts val="0"/>
              </a:spcAft>
            </a:pPr>
            <a:r>
              <a:rPr lang="en-GB" sz="825" b="0" kern="0" dirty="0">
                <a:solidFill>
                  <a:srgbClr val="5E5F64"/>
                </a:solidFill>
                <a:latin typeface="Arial" charset="0"/>
                <a:ea typeface="Arial" charset="0"/>
                <a:cs typeface="Arial" charset="0"/>
                <a:sym typeface="Helvetica Light"/>
              </a:rPr>
              <a:t>Supplier prepares to ship, release container to courier, load to ship,  clear customs, retailer receipt</a:t>
            </a:r>
            <a:endParaRPr lang="en-GB" sz="825" b="0" kern="0" dirty="0">
              <a:solidFill>
                <a:srgbClr val="000000"/>
              </a:solidFill>
              <a:latin typeface="Arial" charset="0"/>
              <a:ea typeface="Arial" charset="0"/>
              <a:cs typeface="Arial" charset="0"/>
              <a:sym typeface="Helvetica Light"/>
            </a:endParaRPr>
          </a:p>
        </p:txBody>
      </p:sp>
      <p:sp>
        <p:nvSpPr>
          <p:cNvPr id="180" name="TextBox 179"/>
          <p:cNvSpPr txBox="1"/>
          <p:nvPr/>
        </p:nvSpPr>
        <p:spPr>
          <a:xfrm>
            <a:off x="2579894" y="3576211"/>
            <a:ext cx="346672"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a:t>
            </a:r>
            <a:endParaRPr lang="en-GB" sz="825" b="0" kern="0" dirty="0">
              <a:solidFill>
                <a:srgbClr val="000000"/>
              </a:solidFill>
              <a:latin typeface="Arial" charset="0"/>
              <a:ea typeface="Arial" charset="0"/>
              <a:cs typeface="Arial" charset="0"/>
              <a:sym typeface="Helvetica Light"/>
            </a:endParaRPr>
          </a:p>
        </p:txBody>
      </p:sp>
      <p:sp>
        <p:nvSpPr>
          <p:cNvPr id="181" name="TextBox 180"/>
          <p:cNvSpPr txBox="1"/>
          <p:nvPr/>
        </p:nvSpPr>
        <p:spPr>
          <a:xfrm>
            <a:off x="3345957" y="3572590"/>
            <a:ext cx="346672"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5%</a:t>
            </a:r>
            <a:endParaRPr lang="en-GB" sz="825" b="0" kern="0" dirty="0">
              <a:solidFill>
                <a:srgbClr val="000000"/>
              </a:solidFill>
              <a:latin typeface="Arial" charset="0"/>
              <a:ea typeface="Arial" charset="0"/>
              <a:cs typeface="Arial" charset="0"/>
              <a:sym typeface="Helvetica Light"/>
            </a:endParaRPr>
          </a:p>
        </p:txBody>
      </p:sp>
      <p:sp>
        <p:nvSpPr>
          <p:cNvPr id="182" name="TextBox 181"/>
          <p:cNvSpPr txBox="1"/>
          <p:nvPr/>
        </p:nvSpPr>
        <p:spPr>
          <a:xfrm>
            <a:off x="4105672" y="3584345"/>
            <a:ext cx="346672" cy="1654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fontAlgn="auto" hangingPunct="0">
              <a:spcBef>
                <a:spcPts val="0"/>
              </a:spcBef>
              <a:spcAft>
                <a:spcPts val="0"/>
              </a:spcAft>
            </a:pPr>
            <a:r>
              <a:rPr lang="en-GB" sz="825" b="0" kern="0" dirty="0">
                <a:solidFill>
                  <a:srgbClr val="000000"/>
                </a:solidFill>
                <a:latin typeface="Arial" charset="0"/>
                <a:ea typeface="Arial" charset="0"/>
                <a:cs typeface="Arial" charset="0"/>
                <a:sym typeface="Gill Sans"/>
              </a:rPr>
              <a:t>10%</a:t>
            </a:r>
            <a:endParaRPr lang="en-GB" sz="825" b="0" kern="0" dirty="0">
              <a:solidFill>
                <a:srgbClr val="000000"/>
              </a:solidFill>
              <a:latin typeface="Arial" charset="0"/>
              <a:ea typeface="Arial" charset="0"/>
              <a:cs typeface="Arial" charset="0"/>
              <a:sym typeface="Helvetica Light"/>
            </a:endParaRPr>
          </a:p>
        </p:txBody>
      </p:sp>
      <p:sp>
        <p:nvSpPr>
          <p:cNvPr id="183" name="TextBox 182"/>
          <p:cNvSpPr txBox="1"/>
          <p:nvPr/>
        </p:nvSpPr>
        <p:spPr>
          <a:xfrm>
            <a:off x="8391168" y="3964987"/>
            <a:ext cx="397545" cy="229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defTabSz="309563" fontAlgn="auto" hangingPunct="0">
              <a:spcBef>
                <a:spcPts val="0"/>
              </a:spcBef>
              <a:spcAft>
                <a:spcPts val="450"/>
              </a:spcAft>
            </a:pPr>
            <a:r>
              <a:rPr lang="en-GB" sz="825" b="0" kern="0" dirty="0">
                <a:solidFill>
                  <a:srgbClr val="5E5F64"/>
                </a:solidFill>
                <a:latin typeface="Arial" charset="0"/>
                <a:ea typeface="Arial" charset="0"/>
                <a:cs typeface="Arial" charset="0"/>
                <a:sym typeface="Gill Sans"/>
              </a:rPr>
              <a:t>ANO -1</a:t>
            </a:r>
          </a:p>
        </p:txBody>
      </p:sp>
      <p:sp>
        <p:nvSpPr>
          <p:cNvPr id="185" name="TextBox 184"/>
          <p:cNvSpPr txBox="1"/>
          <p:nvPr/>
        </p:nvSpPr>
        <p:spPr>
          <a:xfrm>
            <a:off x="8395074" y="4343794"/>
            <a:ext cx="397545" cy="229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defTabSz="309563" fontAlgn="auto" hangingPunct="0">
              <a:spcBef>
                <a:spcPts val="0"/>
              </a:spcBef>
              <a:spcAft>
                <a:spcPts val="450"/>
              </a:spcAft>
            </a:pPr>
            <a:r>
              <a:rPr lang="en-GB" sz="825" b="0" kern="0" dirty="0">
                <a:solidFill>
                  <a:srgbClr val="5E5F64"/>
                </a:solidFill>
                <a:latin typeface="Arial" charset="0"/>
                <a:ea typeface="Arial" charset="0"/>
                <a:cs typeface="Arial" charset="0"/>
                <a:sym typeface="Gill Sans"/>
              </a:rPr>
              <a:t>ANO -2</a:t>
            </a:r>
          </a:p>
        </p:txBody>
      </p:sp>
      <p:sp>
        <p:nvSpPr>
          <p:cNvPr id="114" name="TextBox 113"/>
          <p:cNvSpPr txBox="1"/>
          <p:nvPr/>
        </p:nvSpPr>
        <p:spPr>
          <a:xfrm>
            <a:off x="4757605" y="3155517"/>
            <a:ext cx="3460172" cy="3565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marL="128588" indent="-128588" defTabSz="309563" fontAlgn="auto" hangingPunct="0">
              <a:spcBef>
                <a:spcPts val="0"/>
              </a:spcBef>
              <a:spcAft>
                <a:spcPts val="450"/>
              </a:spcAft>
              <a:buFont typeface="Arial" charset="0"/>
              <a:buChar char="•"/>
            </a:pPr>
            <a:r>
              <a:rPr lang="en-GB" sz="825" b="0" kern="0" dirty="0">
                <a:solidFill>
                  <a:srgbClr val="5E5F64"/>
                </a:solidFill>
                <a:latin typeface="Arial" charset="0"/>
                <a:ea typeface="Arial" charset="0"/>
                <a:cs typeface="Arial" charset="0"/>
                <a:sym typeface="Gill Sans"/>
              </a:rPr>
              <a:t>Find new value propositions to exploit the network effect between members</a:t>
            </a:r>
            <a:endParaRPr lang="en-US" sz="825" b="0" kern="0" dirty="0">
              <a:solidFill>
                <a:srgbClr val="5E5F64"/>
              </a:solidFill>
              <a:latin typeface="Arial" charset="0"/>
              <a:ea typeface="Arial" charset="0"/>
              <a:cs typeface="Arial" charset="0"/>
              <a:sym typeface="Helvetica Light"/>
            </a:endParaRPr>
          </a:p>
        </p:txBody>
      </p:sp>
      <p:sp>
        <p:nvSpPr>
          <p:cNvPr id="30" name="Title 29"/>
          <p:cNvSpPr>
            <a:spLocks noGrp="1"/>
          </p:cNvSpPr>
          <p:nvPr>
            <p:ph type="title"/>
          </p:nvPr>
        </p:nvSpPr>
        <p:spPr>
          <a:xfrm>
            <a:off x="178542" y="119951"/>
            <a:ext cx="8152115" cy="553998"/>
          </a:xfrm>
        </p:spPr>
        <p:txBody>
          <a:bodyPr>
            <a:normAutofit fontScale="90000"/>
          </a:bodyPr>
          <a:lstStyle/>
          <a:p>
            <a:r>
              <a:rPr lang="en-GB" sz="2000" kern="1200" dirty="0">
                <a:solidFill>
                  <a:srgbClr val="0064FF"/>
                </a:solidFill>
                <a:latin typeface="Arial" charset="0"/>
                <a:ea typeface="Arial" charset="0"/>
                <a:cs typeface="Arial" charset="0"/>
                <a:sym typeface="Gill Sans"/>
              </a:rPr>
              <a:t>Template </a:t>
            </a:r>
            <a:r>
              <a:rPr lang="mr-IN" sz="2000" kern="1200" dirty="0">
                <a:solidFill>
                  <a:srgbClr val="0064FF"/>
                </a:solidFill>
                <a:latin typeface="Arial" charset="0"/>
                <a:ea typeface="Arial" charset="0"/>
                <a:cs typeface="Arial" charset="0"/>
                <a:sym typeface="Gill Sans"/>
              </a:rPr>
              <a:t>–</a:t>
            </a:r>
            <a:r>
              <a:rPr lang="en-GB" sz="2000" kern="1200" dirty="0">
                <a:solidFill>
                  <a:srgbClr val="0064FF"/>
                </a:solidFill>
                <a:latin typeface="Arial" charset="0"/>
                <a:ea typeface="Arial" charset="0"/>
                <a:cs typeface="Arial" charset="0"/>
                <a:sym typeface="Gill Sans"/>
              </a:rPr>
              <a:t> example only (Cross Border Supply Chain)</a:t>
            </a:r>
            <a:br>
              <a:rPr lang="en-GB" sz="2000" kern="1200" dirty="0">
                <a:solidFill>
                  <a:srgbClr val="0064FF"/>
                </a:solidFill>
                <a:latin typeface="Arial" charset="0"/>
                <a:ea typeface="Arial" charset="0"/>
                <a:cs typeface="Arial" charset="0"/>
              </a:rPr>
            </a:br>
            <a:endParaRPr lang="en-GB" sz="2000" kern="1200" dirty="0">
              <a:solidFill>
                <a:srgbClr val="0064FF"/>
              </a:solidFill>
              <a:latin typeface="Arial" charset="0"/>
              <a:ea typeface="Arial" charset="0"/>
              <a:cs typeface="Arial" charset="0"/>
            </a:endParaRPr>
          </a:p>
        </p:txBody>
      </p:sp>
    </p:spTree>
    <p:extLst>
      <p:ext uri="{BB962C8B-B14F-4D97-AF65-F5344CB8AC3E}">
        <p14:creationId xmlns:p14="http://schemas.microsoft.com/office/powerpoint/2010/main" val="786230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tretch>
            <a:fillRect/>
          </a:stretch>
        </p:blipFill>
        <p:spPr>
          <a:xfrm>
            <a:off x="0" y="12051"/>
            <a:ext cx="9133489" cy="5131449"/>
          </a:xfrm>
          <a:prstGeom prst="rect">
            <a:avLst/>
          </a:prstGeom>
        </p:spPr>
      </p:pic>
      <p:sp>
        <p:nvSpPr>
          <p:cNvPr id="8" name="Rectangle 7"/>
          <p:cNvSpPr/>
          <p:nvPr/>
        </p:nvSpPr>
        <p:spPr>
          <a:xfrm>
            <a:off x="0" y="-30480"/>
            <a:ext cx="9144000" cy="715964"/>
          </a:xfrm>
          <a:prstGeom prst="rect">
            <a:avLst/>
          </a:prstGeom>
          <a:solidFill>
            <a:srgbClr val="F8FA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 name="Text Placeholder 2"/>
          <p:cNvSpPr>
            <a:spLocks noGrp="1"/>
          </p:cNvSpPr>
          <p:nvPr>
            <p:ph type="body" sz="quarter" idx="13"/>
          </p:nvPr>
        </p:nvSpPr>
        <p:spPr/>
        <p:txBody>
          <a:bodyPr/>
          <a:lstStyle/>
          <a:p>
            <a:r>
              <a:rPr lang="en-US" b="0" dirty="0"/>
              <a:t>The Food Ecosystem today</a:t>
            </a:r>
          </a:p>
        </p:txBody>
      </p:sp>
      <p:sp>
        <p:nvSpPr>
          <p:cNvPr id="4" name="Text Placeholder 3"/>
          <p:cNvSpPr>
            <a:spLocks noGrp="1"/>
          </p:cNvSpPr>
          <p:nvPr>
            <p:ph type="body" sz="quarter" idx="15"/>
          </p:nvPr>
        </p:nvSpPr>
        <p:spPr>
          <a:xfrm>
            <a:off x="383472" y="3111061"/>
            <a:ext cx="3385042" cy="444939"/>
          </a:xfrm>
          <a:solidFill>
            <a:srgbClr val="F8FAFC"/>
          </a:solidFill>
        </p:spPr>
        <p:txBody>
          <a:bodyPr/>
          <a:lstStyle/>
          <a:p>
            <a:pPr marL="0" indent="0" algn="ctr">
              <a:spcBef>
                <a:spcPts val="0"/>
              </a:spcBef>
              <a:buNone/>
            </a:pPr>
            <a:r>
              <a:rPr lang="en-US" sz="1200" dirty="0"/>
              <a:t>Data sharing limited to 'one up, one down’ without end-to-end transparency</a:t>
            </a:r>
          </a:p>
        </p:txBody>
      </p:sp>
      <p:sp>
        <p:nvSpPr>
          <p:cNvPr id="6" name="Text Placeholder 3"/>
          <p:cNvSpPr txBox="1">
            <a:spLocks/>
          </p:cNvSpPr>
          <p:nvPr/>
        </p:nvSpPr>
        <p:spPr>
          <a:xfrm>
            <a:off x="5783771" y="2462484"/>
            <a:ext cx="2960764" cy="491223"/>
          </a:xfrm>
          <a:prstGeom prst="rect">
            <a:avLst/>
          </a:prstGeom>
          <a:solidFill>
            <a:srgbClr val="F8FAFC"/>
          </a:solidFill>
        </p:spPr>
        <p:txBody>
          <a:bodyPr vert="horz" lIns="91440" tIns="45720" rIns="91440" bIns="45720" rtlCol="0">
            <a:noAutofit/>
          </a:bodyPr>
          <a:lstStyle>
            <a:lvl1pPr marL="165100" indent="-165100" algn="l" defTabSz="457200" rtl="0" eaLnBrk="1" latinLnBrk="0" hangingPunct="1">
              <a:spcBef>
                <a:spcPct val="20000"/>
              </a:spcBef>
              <a:buFont typeface="Arial"/>
              <a:buChar char="•"/>
              <a:tabLst/>
              <a:defRPr sz="1400" kern="1200" baseline="0">
                <a:solidFill>
                  <a:schemeClr val="tx1"/>
                </a:solidFill>
                <a:latin typeface="IBM Plex Sans" charset="0"/>
                <a:ea typeface="IBM Plex Sans" charset="0"/>
                <a:cs typeface="IBM Plex Sans" charset="0"/>
              </a:defRPr>
            </a:lvl1pPr>
            <a:lvl2pPr marL="742950" indent="-285750" algn="l" defTabSz="457200" rtl="0" eaLnBrk="1" latinLnBrk="0" hangingPunct="1">
              <a:spcBef>
                <a:spcPct val="20000"/>
              </a:spcBef>
              <a:buFont typeface="Arial"/>
              <a:buChar char="–"/>
              <a:defRPr sz="1400" kern="1200">
                <a:solidFill>
                  <a:schemeClr val="tx1"/>
                </a:solidFill>
                <a:latin typeface="IBM Plex Sans" charset="0"/>
                <a:ea typeface="IBM Plex Sans" charset="0"/>
                <a:cs typeface="IBM Plex Sans" charset="0"/>
              </a:defRPr>
            </a:lvl2pPr>
            <a:lvl3pPr marL="1143000" indent="-228600" algn="l" defTabSz="457200" rtl="0" eaLnBrk="1" latinLnBrk="0" hangingPunct="1">
              <a:spcBef>
                <a:spcPct val="20000"/>
              </a:spcBef>
              <a:buFont typeface="Arial"/>
              <a:buChar char="•"/>
              <a:defRPr sz="1400" kern="1200">
                <a:solidFill>
                  <a:schemeClr val="tx1"/>
                </a:solidFill>
                <a:latin typeface="IBM Plex Sans" charset="0"/>
                <a:ea typeface="IBM Plex Sans" charset="0"/>
                <a:cs typeface="IBM Plex Sans" charset="0"/>
              </a:defRPr>
            </a:lvl3pPr>
            <a:lvl4pPr marL="1600200" indent="-228600" algn="l" defTabSz="457200" rtl="0" eaLnBrk="1" latinLnBrk="0" hangingPunct="1">
              <a:spcBef>
                <a:spcPct val="20000"/>
              </a:spcBef>
              <a:buFont typeface="Arial"/>
              <a:buChar char="–"/>
              <a:defRPr sz="1400" kern="1200">
                <a:solidFill>
                  <a:schemeClr val="tx1"/>
                </a:solidFill>
                <a:latin typeface="IBM Plex Sans" charset="0"/>
                <a:ea typeface="IBM Plex Sans" charset="0"/>
                <a:cs typeface="IBM Plex Sans" charset="0"/>
              </a:defRPr>
            </a:lvl4pPr>
            <a:lvl5pPr marL="2057400" indent="-228600" algn="l" defTabSz="457200" rtl="0" eaLnBrk="1" latinLnBrk="0" hangingPunct="1">
              <a:spcBef>
                <a:spcPct val="20000"/>
              </a:spcBef>
              <a:buFont typeface="Arial"/>
              <a:buChar char="»"/>
              <a:defRPr sz="1400" kern="1200">
                <a:solidFill>
                  <a:schemeClr val="tx1"/>
                </a:solidFill>
                <a:latin typeface="IBM Plex Sans" charset="0"/>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Multiple data formats &amp; sources </a:t>
            </a:r>
          </a:p>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Lack of trusted, easily auditable records</a:t>
            </a:r>
          </a:p>
        </p:txBody>
      </p:sp>
      <p:sp>
        <p:nvSpPr>
          <p:cNvPr id="7" name="Text Placeholder 3"/>
          <p:cNvSpPr txBox="1">
            <a:spLocks/>
          </p:cNvSpPr>
          <p:nvPr/>
        </p:nvSpPr>
        <p:spPr>
          <a:xfrm>
            <a:off x="6498284" y="4179497"/>
            <a:ext cx="2645716" cy="377667"/>
          </a:xfrm>
          <a:prstGeom prst="rect">
            <a:avLst/>
          </a:prstGeom>
          <a:solidFill>
            <a:srgbClr val="F8FAFC"/>
          </a:solidFill>
        </p:spPr>
        <p:txBody>
          <a:bodyPr vert="horz" lIns="91440" tIns="45720" rIns="91440" bIns="45720" rtlCol="0">
            <a:noAutofit/>
          </a:bodyPr>
          <a:lstStyle>
            <a:lvl1pPr marL="165100" indent="-165100" algn="l" defTabSz="457200" rtl="0" eaLnBrk="1" latinLnBrk="0" hangingPunct="1">
              <a:spcBef>
                <a:spcPct val="20000"/>
              </a:spcBef>
              <a:buFont typeface="Arial"/>
              <a:buChar char="•"/>
              <a:tabLst/>
              <a:defRPr sz="1400" kern="1200" baseline="0">
                <a:solidFill>
                  <a:schemeClr val="tx1"/>
                </a:solidFill>
                <a:latin typeface="IBM Plex Sans" charset="0"/>
                <a:ea typeface="IBM Plex Sans" charset="0"/>
                <a:cs typeface="IBM Plex Sans" charset="0"/>
              </a:defRPr>
            </a:lvl1pPr>
            <a:lvl2pPr marL="742950" indent="-285750" algn="l" defTabSz="457200" rtl="0" eaLnBrk="1" latinLnBrk="0" hangingPunct="1">
              <a:spcBef>
                <a:spcPct val="20000"/>
              </a:spcBef>
              <a:buFont typeface="Arial"/>
              <a:buChar char="–"/>
              <a:defRPr sz="1400" kern="1200">
                <a:solidFill>
                  <a:schemeClr val="tx1"/>
                </a:solidFill>
                <a:latin typeface="IBM Plex Sans" charset="0"/>
                <a:ea typeface="IBM Plex Sans" charset="0"/>
                <a:cs typeface="IBM Plex Sans" charset="0"/>
              </a:defRPr>
            </a:lvl2pPr>
            <a:lvl3pPr marL="1143000" indent="-228600" algn="l" defTabSz="457200" rtl="0" eaLnBrk="1" latinLnBrk="0" hangingPunct="1">
              <a:spcBef>
                <a:spcPct val="20000"/>
              </a:spcBef>
              <a:buFont typeface="Arial"/>
              <a:buChar char="•"/>
              <a:defRPr sz="1400" kern="1200">
                <a:solidFill>
                  <a:schemeClr val="tx1"/>
                </a:solidFill>
                <a:latin typeface="IBM Plex Sans" charset="0"/>
                <a:ea typeface="IBM Plex Sans" charset="0"/>
                <a:cs typeface="IBM Plex Sans" charset="0"/>
              </a:defRPr>
            </a:lvl3pPr>
            <a:lvl4pPr marL="1600200" indent="-228600" algn="l" defTabSz="457200" rtl="0" eaLnBrk="1" latinLnBrk="0" hangingPunct="1">
              <a:spcBef>
                <a:spcPct val="20000"/>
              </a:spcBef>
              <a:buFont typeface="Arial"/>
              <a:buChar char="–"/>
              <a:defRPr sz="1400" kern="1200">
                <a:solidFill>
                  <a:schemeClr val="tx1"/>
                </a:solidFill>
                <a:latin typeface="IBM Plex Sans" charset="0"/>
                <a:ea typeface="IBM Plex Sans" charset="0"/>
                <a:cs typeface="IBM Plex Sans" charset="0"/>
              </a:defRPr>
            </a:lvl4pPr>
            <a:lvl5pPr marL="2057400" indent="-228600" algn="l" defTabSz="457200" rtl="0" eaLnBrk="1" latinLnBrk="0" hangingPunct="1">
              <a:spcBef>
                <a:spcPct val="20000"/>
              </a:spcBef>
              <a:buFont typeface="Arial"/>
              <a:buChar char="»"/>
              <a:defRPr sz="1400" kern="1200">
                <a:solidFill>
                  <a:schemeClr val="tx1"/>
                </a:solidFill>
                <a:latin typeface="IBM Plex Sans" charset="0"/>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120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Incomplete information &amp; inability to effectively communicate with the end consumer</a:t>
            </a:r>
          </a:p>
        </p:txBody>
      </p:sp>
      <p:pic>
        <p:nvPicPr>
          <p:cNvPr id="14" name="Picture 13" descr="BlockchainLogo_DarkGray.eps">
            <a:extLst>
              <a:ext uri="{FF2B5EF4-FFF2-40B4-BE49-F238E27FC236}">
                <a16:creationId xmlns:a16="http://schemas.microsoft.com/office/drawing/2014/main" id="{EDE6037D-8499-3A4B-B50C-BE4A9AF6E5E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15" name="Picture 14" descr="BLOCKCHAIN4_MARK_BLUE.png">
            <a:extLst>
              <a:ext uri="{FF2B5EF4-FFF2-40B4-BE49-F238E27FC236}">
                <a16:creationId xmlns:a16="http://schemas.microsoft.com/office/drawing/2014/main" id="{D68C56EC-E2C6-BC45-8071-1D0D65C124F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6" name="Slide Number Placeholder 4">
            <a:extLst>
              <a:ext uri="{FF2B5EF4-FFF2-40B4-BE49-F238E27FC236}">
                <a16:creationId xmlns:a16="http://schemas.microsoft.com/office/drawing/2014/main" id="{7CACA816-FE21-F946-9187-1662AA33E252}"/>
              </a:ext>
            </a:extLst>
          </p:cNvPr>
          <p:cNvSpPr txBox="1">
            <a:spLocks/>
          </p:cNvSpPr>
          <p:nvPr/>
        </p:nvSpPr>
        <p:spPr>
          <a:xfrm>
            <a:off x="6754342" y="4837686"/>
            <a:ext cx="2133600" cy="273844"/>
          </a:xfrm>
          <a:prstGeom prst="rect">
            <a:avLst/>
          </a:prstGeom>
        </p:spPr>
        <p:txBody>
          <a:bodyPr vert="horz" lIns="91440" tIns="45720" rIns="91440" bIns="45720" rtlCol="0">
            <a:noAutofit/>
          </a:bodyPr>
          <a:lstStyle>
            <a:lvl1pPr marL="165100" indent="-165100" algn="r" defTabSz="457200" rtl="0" eaLnBrk="1" latinLnBrk="0" hangingPunct="1">
              <a:spcBef>
                <a:spcPct val="20000"/>
              </a:spcBef>
              <a:buFont typeface="Arial"/>
              <a:buChar char="•"/>
              <a:tabLst/>
              <a:defRPr sz="800" kern="1200" baseline="0">
                <a:solidFill>
                  <a:schemeClr val="bg1">
                    <a:lumMod val="50000"/>
                  </a:schemeClr>
                </a:solidFill>
                <a:latin typeface="IBM Plex Sans" charset="0"/>
                <a:ea typeface="IBM Plex Sans" charset="0"/>
                <a:cs typeface="IBM Plex Sans" charset="0"/>
              </a:defRPr>
            </a:lvl1pPr>
            <a:lvl2pPr marL="742950" indent="-285750" algn="l" defTabSz="457200" rtl="0" eaLnBrk="1" latinLnBrk="0" hangingPunct="1">
              <a:spcBef>
                <a:spcPct val="20000"/>
              </a:spcBef>
              <a:buFont typeface="Arial"/>
              <a:buChar char="–"/>
              <a:defRPr sz="1400" kern="1200">
                <a:solidFill>
                  <a:schemeClr val="tx1"/>
                </a:solidFill>
                <a:latin typeface="IBM Plex Sans" charset="0"/>
                <a:ea typeface="IBM Plex Sans" charset="0"/>
                <a:cs typeface="IBM Plex Sans" charset="0"/>
              </a:defRPr>
            </a:lvl2pPr>
            <a:lvl3pPr marL="1143000" indent="-228600" algn="l" defTabSz="457200" rtl="0" eaLnBrk="1" latinLnBrk="0" hangingPunct="1">
              <a:spcBef>
                <a:spcPct val="20000"/>
              </a:spcBef>
              <a:buFont typeface="Arial"/>
              <a:buChar char="•"/>
              <a:defRPr sz="1400" kern="1200">
                <a:solidFill>
                  <a:schemeClr val="tx1"/>
                </a:solidFill>
                <a:latin typeface="IBM Plex Sans" charset="0"/>
                <a:ea typeface="IBM Plex Sans" charset="0"/>
                <a:cs typeface="IBM Plex Sans" charset="0"/>
              </a:defRPr>
            </a:lvl3pPr>
            <a:lvl4pPr marL="1600200" indent="-228600" algn="l" defTabSz="457200" rtl="0" eaLnBrk="1" latinLnBrk="0" hangingPunct="1">
              <a:spcBef>
                <a:spcPct val="20000"/>
              </a:spcBef>
              <a:buFont typeface="Arial"/>
              <a:buChar char="–"/>
              <a:defRPr sz="1400" kern="1200">
                <a:solidFill>
                  <a:schemeClr val="tx1"/>
                </a:solidFill>
                <a:latin typeface="IBM Plex Sans" charset="0"/>
                <a:ea typeface="IBM Plex Sans" charset="0"/>
                <a:cs typeface="IBM Plex Sans" charset="0"/>
              </a:defRPr>
            </a:lvl4pPr>
            <a:lvl5pPr marL="2057400" indent="-228600" algn="l" defTabSz="457200" rtl="0" eaLnBrk="1" latinLnBrk="0" hangingPunct="1">
              <a:spcBef>
                <a:spcPct val="20000"/>
              </a:spcBef>
              <a:buFont typeface="Arial"/>
              <a:buChar char="»"/>
              <a:defRPr sz="1400" kern="1200">
                <a:solidFill>
                  <a:schemeClr val="tx1"/>
                </a:solidFill>
                <a:latin typeface="IBM Plex Sans" charset="0"/>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fld id="{08BF69C1-739F-1B47-B5E3-FA651BCAB105}" type="slidenum">
              <a:rPr kumimoji="0" lang="en-US" sz="800" u="none" strike="noStrike" kern="1200" cap="none" spc="0" normalizeH="0" baseline="0" noProof="0" smtClean="0">
                <a:ln>
                  <a:noFill/>
                </a:ln>
                <a:solidFill>
                  <a:prstClr val="white">
                    <a:lumMod val="50000"/>
                  </a:prstClr>
                </a:solidFill>
                <a:effectLst/>
                <a:uLnTx/>
                <a:uFillTx/>
                <a:latin typeface="Arial Regular"/>
              </a:rPr>
              <a:pPr marL="0" marR="0" lvl="0" indent="0" algn="r" defTabSz="457200" rtl="0" eaLnBrk="1" fontAlgn="auto" latinLnBrk="0" hangingPunct="1">
                <a:lnSpc>
                  <a:spcPct val="100000"/>
                </a:lnSpc>
                <a:spcBef>
                  <a:spcPct val="20000"/>
                </a:spcBef>
                <a:spcAft>
                  <a:spcPts val="0"/>
                </a:spcAft>
                <a:buClrTx/>
                <a:buSzTx/>
                <a:buFont typeface="Arial"/>
                <a:buNone/>
                <a:tabLst/>
                <a:defRPr/>
              </a:pPr>
              <a:t>5</a:t>
            </a:fld>
            <a:endParaRPr kumimoji="0" lang="en-US" sz="800" u="none" strike="noStrike" kern="1200" cap="none" spc="0" normalizeH="0" baseline="0" noProof="0" dirty="0">
              <a:ln>
                <a:noFill/>
              </a:ln>
              <a:solidFill>
                <a:prstClr val="white">
                  <a:lumMod val="50000"/>
                </a:prstClr>
              </a:solidFill>
              <a:effectLst/>
              <a:uLnTx/>
              <a:uFillTx/>
              <a:latin typeface="Arial Regular"/>
            </a:endParaRPr>
          </a:p>
        </p:txBody>
      </p:sp>
    </p:spTree>
    <p:extLst>
      <p:ext uri="{BB962C8B-B14F-4D97-AF65-F5344CB8AC3E}">
        <p14:creationId xmlns:p14="http://schemas.microsoft.com/office/powerpoint/2010/main" val="112445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560B993-865D-4F9E-B437-FAACD411D3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3" y="0"/>
            <a:ext cx="9141714" cy="5143500"/>
          </a:xfrm>
          <a:prstGeom prst="rect">
            <a:avLst/>
          </a:prstGeom>
        </p:spPr>
      </p:pic>
      <p:sp>
        <p:nvSpPr>
          <p:cNvPr id="3" name="Text Placeholder 2">
            <a:extLst>
              <a:ext uri="{FF2B5EF4-FFF2-40B4-BE49-F238E27FC236}">
                <a16:creationId xmlns:a16="http://schemas.microsoft.com/office/drawing/2014/main" id="{C40F3F5A-2063-4D05-8A0E-200B6A39F325}"/>
              </a:ext>
            </a:extLst>
          </p:cNvPr>
          <p:cNvSpPr>
            <a:spLocks noGrp="1"/>
          </p:cNvSpPr>
          <p:nvPr>
            <p:ph type="body" sz="quarter" idx="13"/>
          </p:nvPr>
        </p:nvSpPr>
        <p:spPr>
          <a:xfrm>
            <a:off x="125730" y="144465"/>
            <a:ext cx="7911365" cy="1011698"/>
          </a:xfrm>
        </p:spPr>
        <p:txBody>
          <a:bodyPr>
            <a:normAutofit/>
          </a:bodyPr>
          <a:lstStyle/>
          <a:p>
            <a:r>
              <a:rPr lang="en-US" dirty="0"/>
              <a:t>Introducing IBM Food Trust</a:t>
            </a:r>
            <a:r>
              <a:rPr lang="en-US" sz="2000" baseline="73000" dirty="0"/>
              <a:t>TM</a:t>
            </a:r>
            <a:r>
              <a:rPr lang="en-US" dirty="0"/>
              <a:t> built on Blockchain technology</a:t>
            </a:r>
          </a:p>
        </p:txBody>
      </p:sp>
      <p:sp>
        <p:nvSpPr>
          <p:cNvPr id="6" name="TextBox 5">
            <a:extLst>
              <a:ext uri="{FF2B5EF4-FFF2-40B4-BE49-F238E27FC236}">
                <a16:creationId xmlns:a16="http://schemas.microsoft.com/office/drawing/2014/main" id="{B82C2273-8AE4-4408-955E-2D2C3059A800}"/>
              </a:ext>
            </a:extLst>
          </p:cNvPr>
          <p:cNvSpPr txBox="1"/>
          <p:nvPr/>
        </p:nvSpPr>
        <p:spPr>
          <a:xfrm>
            <a:off x="125729" y="973368"/>
            <a:ext cx="5276450" cy="36625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180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charset="0"/>
                <a:ea typeface="Arial" charset="0"/>
                <a:cs typeface="Arial" charset="0"/>
              </a:rPr>
              <a:t>The IBM Food </a:t>
            </a:r>
            <a:r>
              <a:rPr kumimoji="0" lang="en-US" sz="1700" u="none" strike="noStrike" kern="1200" cap="none" spc="0" normalizeH="0" baseline="0" noProof="0" dirty="0">
                <a:ln>
                  <a:noFill/>
                </a:ln>
                <a:solidFill>
                  <a:prstClr val="black"/>
                </a:solidFill>
                <a:effectLst/>
                <a:uLnTx/>
                <a:uFillTx/>
                <a:latin typeface="Arial"/>
                <a:ea typeface="IBM Plex Sans" charset="0"/>
                <a:cs typeface="Arial"/>
              </a:rPr>
              <a:t>Trust</a:t>
            </a:r>
            <a:r>
              <a:rPr kumimoji="0" lang="en-US" sz="1700" u="none" strike="noStrike" kern="1200" cap="none" spc="0" normalizeH="0" baseline="73000" noProof="0" dirty="0">
                <a:ln>
                  <a:noFill/>
                </a:ln>
                <a:solidFill>
                  <a:srgbClr val="1F497D"/>
                </a:solidFill>
                <a:effectLst/>
                <a:uLnTx/>
                <a:uFillTx/>
                <a:latin typeface="Arial"/>
                <a:ea typeface="IBM Plex Sans" charset="0"/>
                <a:cs typeface="Arial"/>
              </a:rPr>
              <a:t> </a:t>
            </a:r>
            <a:r>
              <a:rPr kumimoji="0" lang="en-US" sz="1700" b="0" i="0" u="none" strike="noStrike" kern="1200" cap="none" spc="0" normalizeH="0" baseline="0" noProof="0" dirty="0">
                <a:ln>
                  <a:noFill/>
                </a:ln>
                <a:solidFill>
                  <a:prstClr val="black"/>
                </a:solidFill>
                <a:effectLst/>
                <a:uLnTx/>
                <a:uFillTx/>
                <a:latin typeface="Arial" charset="0"/>
                <a:ea typeface="Arial" charset="0"/>
                <a:cs typeface="Arial" charset="0"/>
              </a:rPr>
              <a:t>solution is a set of modules providing traceability to improve food transparency and efficiency</a:t>
            </a:r>
          </a:p>
          <a:p>
            <a:pPr marL="0" marR="0" lvl="0" indent="0" algn="l" defTabSz="457200" rtl="0" eaLnBrk="1" fontAlgn="auto" latinLnBrk="0" hangingPunct="1">
              <a:lnSpc>
                <a:spcPct val="100000"/>
              </a:lnSpc>
              <a:spcBef>
                <a:spcPts val="0"/>
              </a:spcBef>
              <a:spcAft>
                <a:spcPts val="180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charset="0"/>
                <a:ea typeface="Arial" charset="0"/>
                <a:cs typeface="Arial" charset="0"/>
              </a:rPr>
              <a:t>Blockchain is used to create a trusted connection with shared value for all ecosystem participants, including end consumers</a:t>
            </a:r>
          </a:p>
          <a:p>
            <a:pPr marL="0" marR="0" lvl="0" indent="0" algn="l" defTabSz="457200" rtl="0" eaLnBrk="1" fontAlgn="auto" latinLnBrk="0" hangingPunct="1">
              <a:lnSpc>
                <a:spcPct val="100000"/>
              </a:lnSpc>
              <a:spcBef>
                <a:spcPts val="0"/>
              </a:spcBef>
              <a:spcAft>
                <a:spcPts val="180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charset="0"/>
                <a:ea typeface="Arial" charset="0"/>
                <a:cs typeface="Arial" charset="0"/>
              </a:rPr>
              <a:t>The solution offers connectors for interoperability and leveraging existing standards (e.g., GS1)</a:t>
            </a:r>
          </a:p>
          <a:p>
            <a:pPr marL="0" marR="0" lvl="0" indent="0" algn="l" defTabSz="457200" rtl="0" eaLnBrk="1" fontAlgn="auto" latinLnBrk="0" hangingPunct="1">
              <a:lnSpc>
                <a:spcPct val="100000"/>
              </a:lnSpc>
              <a:spcBef>
                <a:spcPts val="0"/>
              </a:spcBef>
              <a:spcAft>
                <a:spcPts val="180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Arial" charset="0"/>
                <a:ea typeface="Arial" charset="0"/>
                <a:cs typeface="Arial" charset="0"/>
              </a:rPr>
              <a:t>Enterprise Ready leveraging the IBM </a:t>
            </a:r>
            <a:r>
              <a:rPr kumimoji="0" lang="en-US" sz="1700" b="0" i="0" u="none" strike="noStrike" kern="1200" cap="none" spc="0" normalizeH="0" baseline="0" noProof="0" dirty="0" err="1">
                <a:ln>
                  <a:noFill/>
                </a:ln>
                <a:solidFill>
                  <a:prstClr val="black"/>
                </a:solidFill>
                <a:effectLst/>
                <a:uLnTx/>
                <a:uFillTx/>
                <a:latin typeface="Arial" charset="0"/>
                <a:ea typeface="Arial" charset="0"/>
                <a:cs typeface="Arial" charset="0"/>
              </a:rPr>
              <a:t>Blockchain</a:t>
            </a:r>
            <a:r>
              <a:rPr kumimoji="0" lang="en-US" sz="1700" b="0" i="0" u="none" strike="noStrike" kern="1200" cap="none" spc="0" normalizeH="0" baseline="0" noProof="0" dirty="0">
                <a:ln>
                  <a:noFill/>
                </a:ln>
                <a:solidFill>
                  <a:prstClr val="black"/>
                </a:solidFill>
                <a:effectLst/>
                <a:uLnTx/>
                <a:uFillTx/>
                <a:latin typeface="Arial" charset="0"/>
                <a:ea typeface="Arial" charset="0"/>
                <a:cs typeface="Arial" charset="0"/>
              </a:rPr>
              <a:t> Platform to provide enterprise level security and scalability</a:t>
            </a:r>
          </a:p>
        </p:txBody>
      </p:sp>
      <p:pic>
        <p:nvPicPr>
          <p:cNvPr id="12" name="Picture 11" descr="BlockchainLogo_DarkGray.eps">
            <a:extLst>
              <a:ext uri="{FF2B5EF4-FFF2-40B4-BE49-F238E27FC236}">
                <a16:creationId xmlns:a16="http://schemas.microsoft.com/office/drawing/2014/main" id="{B3190284-9A4E-4D9E-9ABB-F1D709BABB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5731" y="4764534"/>
            <a:ext cx="1348087" cy="146304"/>
          </a:xfrm>
          <a:prstGeom prst="rect">
            <a:avLst/>
          </a:prstGeom>
        </p:spPr>
      </p:pic>
      <p:pic>
        <p:nvPicPr>
          <p:cNvPr id="13" name="Picture 12" descr="IBMLogo_DarkGray.eps">
            <a:extLst>
              <a:ext uri="{FF2B5EF4-FFF2-40B4-BE49-F238E27FC236}">
                <a16:creationId xmlns:a16="http://schemas.microsoft.com/office/drawing/2014/main" id="{B048BA1B-B349-4981-B490-B6E61E33097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pic>
        <p:nvPicPr>
          <p:cNvPr id="8" name="Picture 7" descr="BLOCKCHAIN4_MARK_BLUE.png">
            <a:extLst>
              <a:ext uri="{FF2B5EF4-FFF2-40B4-BE49-F238E27FC236}">
                <a16:creationId xmlns:a16="http://schemas.microsoft.com/office/drawing/2014/main" id="{985245F1-926B-43AF-A7DF-D290E1F7D4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8267500" y="260345"/>
            <a:ext cx="871537" cy="639771"/>
          </a:xfrm>
          <a:prstGeom prst="rect">
            <a:avLst/>
          </a:prstGeom>
        </p:spPr>
      </p:pic>
    </p:spTree>
    <p:extLst>
      <p:ext uri="{BB962C8B-B14F-4D97-AF65-F5344CB8AC3E}">
        <p14:creationId xmlns:p14="http://schemas.microsoft.com/office/powerpoint/2010/main" val="2790509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poultry cold chain warehouse">
            <a:extLst>
              <a:ext uri="{FF2B5EF4-FFF2-40B4-BE49-F238E27FC236}">
                <a16:creationId xmlns:a16="http://schemas.microsoft.com/office/drawing/2014/main" id="{0E5CAED6-F7C0-C947-A88C-B76F5EE1C88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08204" y="606688"/>
            <a:ext cx="1050414" cy="78781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chicken processing plant">
            <a:extLst>
              <a:ext uri="{FF2B5EF4-FFF2-40B4-BE49-F238E27FC236}">
                <a16:creationId xmlns:a16="http://schemas.microsoft.com/office/drawing/2014/main" id="{A89489D4-1268-F046-B086-8EDEFB3EE334}"/>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317654" y="606688"/>
            <a:ext cx="1044593" cy="8205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woman at supermarket buying chicken">
            <a:extLst>
              <a:ext uri="{FF2B5EF4-FFF2-40B4-BE49-F238E27FC236}">
                <a16:creationId xmlns:a16="http://schemas.microsoft.com/office/drawing/2014/main" id="{AA5C9F31-0887-BA48-B225-19F5629DE513}"/>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004808" y="2036970"/>
            <a:ext cx="1053810" cy="81308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organic poultry farm">
            <a:extLst>
              <a:ext uri="{FF2B5EF4-FFF2-40B4-BE49-F238E27FC236}">
                <a16:creationId xmlns:a16="http://schemas.microsoft.com/office/drawing/2014/main" id="{F8D8A67E-8665-A64A-BAD8-BBC6D3B22B51}"/>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71100" y="606688"/>
            <a:ext cx="1050414" cy="81635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3"/>
          </p:nvPr>
        </p:nvSpPr>
        <p:spPr>
          <a:xfrm>
            <a:off x="125731" y="144466"/>
            <a:ext cx="8621228" cy="1011698"/>
          </a:xfrm>
        </p:spPr>
        <p:txBody>
          <a:bodyPr>
            <a:normAutofit/>
          </a:bodyPr>
          <a:lstStyle/>
          <a:p>
            <a:r>
              <a:rPr lang="en-US" dirty="0"/>
              <a:t>IBM Food Trust provides value to the entire food ecosystem</a:t>
            </a:r>
          </a:p>
        </p:txBody>
      </p:sp>
      <p:grpSp>
        <p:nvGrpSpPr>
          <p:cNvPr id="15" name="Group 14">
            <a:extLst>
              <a:ext uri="{FF2B5EF4-FFF2-40B4-BE49-F238E27FC236}">
                <a16:creationId xmlns:a16="http://schemas.microsoft.com/office/drawing/2014/main" id="{6418715E-AD6F-4FCF-9A6D-9796827CB164}"/>
              </a:ext>
            </a:extLst>
          </p:cNvPr>
          <p:cNvGrpSpPr/>
          <p:nvPr/>
        </p:nvGrpSpPr>
        <p:grpSpPr>
          <a:xfrm>
            <a:off x="548277" y="610137"/>
            <a:ext cx="7683126" cy="4132523"/>
            <a:chOff x="4644111" y="1203705"/>
            <a:chExt cx="3052091" cy="2920294"/>
          </a:xfrm>
        </p:grpSpPr>
        <p:cxnSp>
          <p:nvCxnSpPr>
            <p:cNvPr id="16" name="Straight Connector 15">
              <a:extLst>
                <a:ext uri="{FF2B5EF4-FFF2-40B4-BE49-F238E27FC236}">
                  <a16:creationId xmlns:a16="http://schemas.microsoft.com/office/drawing/2014/main" id="{7C10035A-634D-4F5E-8720-FBE83451A228}"/>
                </a:ext>
              </a:extLst>
            </p:cNvPr>
            <p:cNvCxnSpPr/>
            <p:nvPr/>
          </p:nvCxnSpPr>
          <p:spPr>
            <a:xfrm>
              <a:off x="5709559" y="1203705"/>
              <a:ext cx="679" cy="798926"/>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50296A3-8E48-4562-81A7-A2091A8CD70B}"/>
                </a:ext>
              </a:extLst>
            </p:cNvPr>
            <p:cNvCxnSpPr/>
            <p:nvPr/>
          </p:nvCxnSpPr>
          <p:spPr>
            <a:xfrm>
              <a:off x="6771597" y="1203705"/>
              <a:ext cx="679" cy="798926"/>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EA51858-BFCF-4CC3-9524-909157E8A1F6}"/>
                </a:ext>
              </a:extLst>
            </p:cNvPr>
            <p:cNvCxnSpPr/>
            <p:nvPr/>
          </p:nvCxnSpPr>
          <p:spPr>
            <a:xfrm>
              <a:off x="6773979" y="2264389"/>
              <a:ext cx="679" cy="798926"/>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A88387D8-4B27-49CD-9734-C2B2FB392696}"/>
                </a:ext>
              </a:extLst>
            </p:cNvPr>
            <p:cNvCxnSpPr/>
            <p:nvPr/>
          </p:nvCxnSpPr>
          <p:spPr>
            <a:xfrm>
              <a:off x="6770918" y="3325073"/>
              <a:ext cx="679" cy="798926"/>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5D9ACD6-CAA9-4466-90CF-1540C4F0FFA9}"/>
                </a:ext>
              </a:extLst>
            </p:cNvPr>
            <p:cNvCxnSpPr>
              <a:cxnSpLocks/>
            </p:cNvCxnSpPr>
            <p:nvPr/>
          </p:nvCxnSpPr>
          <p:spPr>
            <a:xfrm rot="5400000">
              <a:off x="7296399" y="2793027"/>
              <a:ext cx="679" cy="798926"/>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8B187B30-C9ED-427A-9D41-033AC6F50DD1}"/>
                </a:ext>
              </a:extLst>
            </p:cNvPr>
            <p:cNvCxnSpPr>
              <a:cxnSpLocks/>
            </p:cNvCxnSpPr>
            <p:nvPr/>
          </p:nvCxnSpPr>
          <p:spPr>
            <a:xfrm rot="5400000">
              <a:off x="6239124" y="2793707"/>
              <a:ext cx="679" cy="798926"/>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83A92F27-233B-4D23-88D7-F1DC8106AECF}"/>
                </a:ext>
              </a:extLst>
            </p:cNvPr>
            <p:cNvCxnSpPr>
              <a:cxnSpLocks/>
            </p:cNvCxnSpPr>
            <p:nvPr/>
          </p:nvCxnSpPr>
          <p:spPr>
            <a:xfrm rot="5400000">
              <a:off x="7296399" y="1733373"/>
              <a:ext cx="679" cy="798926"/>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71B729B-2677-4C7D-B694-816E43961C9A}"/>
                </a:ext>
              </a:extLst>
            </p:cNvPr>
            <p:cNvCxnSpPr>
              <a:cxnSpLocks/>
            </p:cNvCxnSpPr>
            <p:nvPr/>
          </p:nvCxnSpPr>
          <p:spPr>
            <a:xfrm rot="5400000">
              <a:off x="6239124" y="1733374"/>
              <a:ext cx="679" cy="798926"/>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0DC72BEA-30AA-4FEA-8204-974AEFC9ED74}"/>
                </a:ext>
              </a:extLst>
            </p:cNvPr>
            <p:cNvCxnSpPr>
              <a:cxnSpLocks/>
            </p:cNvCxnSpPr>
            <p:nvPr/>
          </p:nvCxnSpPr>
          <p:spPr>
            <a:xfrm rot="5400000">
              <a:off x="5181849" y="1734054"/>
              <a:ext cx="679" cy="798926"/>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E598EA6-D4D1-409D-88B6-D576F4ABBE22}"/>
                </a:ext>
              </a:extLst>
            </p:cNvPr>
            <p:cNvCxnSpPr/>
            <p:nvPr/>
          </p:nvCxnSpPr>
          <p:spPr>
            <a:xfrm>
              <a:off x="5711262" y="2264389"/>
              <a:ext cx="679" cy="798926"/>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3D1314F-EFC8-436F-9688-029C2B841BB1}"/>
                </a:ext>
              </a:extLst>
            </p:cNvPr>
            <p:cNvCxnSpPr>
              <a:cxnSpLocks/>
            </p:cNvCxnSpPr>
            <p:nvPr/>
          </p:nvCxnSpPr>
          <p:spPr>
            <a:xfrm rot="5400000">
              <a:off x="5181848" y="2793708"/>
              <a:ext cx="679" cy="798926"/>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F984E2A-D28E-4E7E-95C0-3CD3D5235BA9}"/>
                </a:ext>
              </a:extLst>
            </p:cNvPr>
            <p:cNvCxnSpPr/>
            <p:nvPr/>
          </p:nvCxnSpPr>
          <p:spPr>
            <a:xfrm>
              <a:off x="5708630" y="3325073"/>
              <a:ext cx="679" cy="798926"/>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68424B5-CFCA-4DD2-95C1-A052894DF1AD}"/>
                </a:ext>
              </a:extLst>
            </p:cNvPr>
            <p:cNvCxnSpPr/>
            <p:nvPr/>
          </p:nvCxnSpPr>
          <p:spPr>
            <a:xfrm>
              <a:off x="4647021" y="3308404"/>
              <a:ext cx="679" cy="798926"/>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EC1549EB-D4CE-4EF0-B8E5-A359A18CB540}"/>
                </a:ext>
              </a:extLst>
            </p:cNvPr>
            <p:cNvCxnSpPr/>
            <p:nvPr/>
          </p:nvCxnSpPr>
          <p:spPr>
            <a:xfrm>
              <a:off x="4644111" y="2264389"/>
              <a:ext cx="679" cy="798926"/>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13FBA47-E80D-42E9-816A-80AB05517EB8}"/>
                </a:ext>
              </a:extLst>
            </p:cNvPr>
            <p:cNvCxnSpPr/>
            <p:nvPr/>
          </p:nvCxnSpPr>
          <p:spPr>
            <a:xfrm>
              <a:off x="4650755" y="1203705"/>
              <a:ext cx="679" cy="798926"/>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41" name="TextBox 40">
            <a:extLst>
              <a:ext uri="{FF2B5EF4-FFF2-40B4-BE49-F238E27FC236}">
                <a16:creationId xmlns:a16="http://schemas.microsoft.com/office/drawing/2014/main" id="{8637DD35-8BE4-4E91-9966-B1E2C4BEE6F4}"/>
              </a:ext>
            </a:extLst>
          </p:cNvPr>
          <p:cNvSpPr txBox="1"/>
          <p:nvPr/>
        </p:nvSpPr>
        <p:spPr>
          <a:xfrm>
            <a:off x="612106" y="1499916"/>
            <a:ext cx="1403683" cy="415498"/>
          </a:xfrm>
          <a:prstGeom prst="rect">
            <a:avLst/>
          </a:prstGeom>
          <a:noFill/>
        </p:spPr>
        <p:txBody>
          <a:bodyPr wrap="square" rtlCol="0">
            <a:spAutoFit/>
          </a:bodyPr>
          <a:lstStyle/>
          <a:p>
            <a:pPr defTabSz="457178">
              <a:spcAft>
                <a:spcPts val="1500"/>
              </a:spcAft>
            </a:pPr>
            <a:r>
              <a:rPr lang="en-US" sz="1050" b="1" dirty="0">
                <a:solidFill>
                  <a:srgbClr val="9BBB59">
                    <a:lumMod val="75000"/>
                  </a:srgbClr>
                </a:solidFill>
                <a:latin typeface="Arial" charset="0"/>
                <a:ea typeface="Arial" charset="0"/>
                <a:cs typeface="Arial" charset="0"/>
              </a:rPr>
              <a:t>Farmers / Producers</a:t>
            </a:r>
          </a:p>
        </p:txBody>
      </p:sp>
      <p:sp>
        <p:nvSpPr>
          <p:cNvPr id="50" name="TextBox 49">
            <a:extLst>
              <a:ext uri="{FF2B5EF4-FFF2-40B4-BE49-F238E27FC236}">
                <a16:creationId xmlns:a16="http://schemas.microsoft.com/office/drawing/2014/main" id="{8637DD35-8BE4-4E91-9966-B1E2C4BEE6F4}"/>
              </a:ext>
            </a:extLst>
          </p:cNvPr>
          <p:cNvSpPr txBox="1"/>
          <p:nvPr/>
        </p:nvSpPr>
        <p:spPr>
          <a:xfrm>
            <a:off x="1704599" y="606688"/>
            <a:ext cx="1480325" cy="879728"/>
          </a:xfrm>
          <a:prstGeom prst="rect">
            <a:avLst/>
          </a:prstGeom>
          <a:noFill/>
        </p:spPr>
        <p:txBody>
          <a:bodyPr wrap="square" rtlCol="0">
            <a:spAutoFit/>
          </a:bodyPr>
          <a:lstStyle/>
          <a:p>
            <a:pPr marL="95248" indent="-95248" defTabSz="457178">
              <a:spcAft>
                <a:spcPts val="1050"/>
              </a:spcAft>
              <a:buFont typeface="Wingdings" charset="2"/>
              <a:buChar char="§"/>
            </a:pPr>
            <a:r>
              <a:rPr lang="en-US" sz="1050" dirty="0">
                <a:solidFill>
                  <a:srgbClr val="EEECE1">
                    <a:lumMod val="25000"/>
                  </a:srgbClr>
                </a:solidFill>
                <a:latin typeface="Arial" charset="0"/>
                <a:ea typeface="Arial" charset="0"/>
                <a:cs typeface="Arial" charset="0"/>
              </a:rPr>
              <a:t>Prove farm is not a source of outbreak</a:t>
            </a:r>
          </a:p>
          <a:p>
            <a:pPr marL="95248" indent="-95248" defTabSz="457178">
              <a:spcAft>
                <a:spcPts val="1050"/>
              </a:spcAft>
              <a:buFont typeface="Wingdings" charset="2"/>
              <a:buChar char="§"/>
            </a:pPr>
            <a:r>
              <a:rPr lang="en-US" sz="1050" dirty="0">
                <a:solidFill>
                  <a:srgbClr val="EEECE1">
                    <a:lumMod val="25000"/>
                  </a:srgbClr>
                </a:solidFill>
                <a:latin typeface="Arial" charset="0"/>
                <a:ea typeface="Arial" charset="0"/>
                <a:cs typeface="Arial" charset="0"/>
              </a:rPr>
              <a:t>Ease of connectivity to the supply chain</a:t>
            </a:r>
          </a:p>
        </p:txBody>
      </p:sp>
      <p:sp>
        <p:nvSpPr>
          <p:cNvPr id="47" name="TextBox 46">
            <a:extLst>
              <a:ext uri="{FF2B5EF4-FFF2-40B4-BE49-F238E27FC236}">
                <a16:creationId xmlns:a16="http://schemas.microsoft.com/office/drawing/2014/main" id="{8637DD35-8BE4-4E91-9966-B1E2C4BEE6F4}"/>
              </a:ext>
            </a:extLst>
          </p:cNvPr>
          <p:cNvSpPr txBox="1"/>
          <p:nvPr/>
        </p:nvSpPr>
        <p:spPr>
          <a:xfrm>
            <a:off x="6010709" y="3103398"/>
            <a:ext cx="1050212" cy="253916"/>
          </a:xfrm>
          <a:prstGeom prst="rect">
            <a:avLst/>
          </a:prstGeom>
          <a:noFill/>
        </p:spPr>
        <p:txBody>
          <a:bodyPr wrap="square" rtlCol="0">
            <a:spAutoFit/>
          </a:bodyPr>
          <a:lstStyle/>
          <a:p>
            <a:pPr defTabSz="457178">
              <a:spcAft>
                <a:spcPts val="1500"/>
              </a:spcAft>
            </a:pPr>
            <a:r>
              <a:rPr lang="en-US" sz="1050" b="1" dirty="0">
                <a:solidFill>
                  <a:srgbClr val="9BBB59">
                    <a:lumMod val="75000"/>
                  </a:srgbClr>
                </a:solidFill>
                <a:latin typeface="Arial" charset="0"/>
                <a:ea typeface="Arial" charset="0"/>
                <a:cs typeface="Arial" charset="0"/>
              </a:rPr>
              <a:t>Consumers</a:t>
            </a:r>
          </a:p>
        </p:txBody>
      </p:sp>
      <p:sp>
        <p:nvSpPr>
          <p:cNvPr id="51" name="TextBox 50">
            <a:extLst>
              <a:ext uri="{FF2B5EF4-FFF2-40B4-BE49-F238E27FC236}">
                <a16:creationId xmlns:a16="http://schemas.microsoft.com/office/drawing/2014/main" id="{8637DD35-8BE4-4E91-9966-B1E2C4BEE6F4}"/>
              </a:ext>
            </a:extLst>
          </p:cNvPr>
          <p:cNvSpPr txBox="1"/>
          <p:nvPr/>
        </p:nvSpPr>
        <p:spPr>
          <a:xfrm>
            <a:off x="7114174" y="2036970"/>
            <a:ext cx="1507278" cy="1202893"/>
          </a:xfrm>
          <a:prstGeom prst="rect">
            <a:avLst/>
          </a:prstGeom>
          <a:noFill/>
        </p:spPr>
        <p:txBody>
          <a:bodyPr wrap="square" rtlCol="0">
            <a:spAutoFit/>
          </a:bodyPr>
          <a:lstStyle/>
          <a:p>
            <a:pPr marL="95248" indent="-95248" defTabSz="457178">
              <a:spcAft>
                <a:spcPts val="1050"/>
              </a:spcAft>
              <a:buFont typeface="Wingdings" charset="2"/>
              <a:buChar char="§"/>
            </a:pPr>
            <a:r>
              <a:rPr lang="en-US" sz="1050" dirty="0">
                <a:solidFill>
                  <a:srgbClr val="EEECE1">
                    <a:lumMod val="25000"/>
                  </a:srgbClr>
                </a:solidFill>
                <a:latin typeface="Arial" charset="0"/>
                <a:ea typeface="Arial" charset="0"/>
                <a:cs typeface="Arial" charset="0"/>
              </a:rPr>
              <a:t>Learn about recalls  and increased transparency</a:t>
            </a:r>
          </a:p>
          <a:p>
            <a:pPr marL="95248" indent="-95248" defTabSz="457178">
              <a:spcAft>
                <a:spcPts val="1050"/>
              </a:spcAft>
              <a:buFont typeface="Wingdings" charset="2"/>
              <a:buChar char="§"/>
            </a:pPr>
            <a:r>
              <a:rPr lang="en-US" sz="1050" dirty="0">
                <a:solidFill>
                  <a:srgbClr val="EEECE1">
                    <a:lumMod val="25000"/>
                  </a:srgbClr>
                </a:solidFill>
                <a:latin typeface="Arial" charset="0"/>
                <a:ea typeface="Arial" charset="0"/>
                <a:cs typeface="Arial" charset="0"/>
              </a:rPr>
              <a:t>Reduce risk of being victimized by food fraud</a:t>
            </a:r>
          </a:p>
        </p:txBody>
      </p:sp>
      <p:pic>
        <p:nvPicPr>
          <p:cNvPr id="40" name="Picture 39">
            <a:extLst>
              <a:ext uri="{FF2B5EF4-FFF2-40B4-BE49-F238E27FC236}">
                <a16:creationId xmlns:a16="http://schemas.microsoft.com/office/drawing/2014/main" id="{4754B6A7-4002-4103-AAE0-BC5E7859E1E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08204" y="3623746"/>
            <a:ext cx="1050414" cy="817616"/>
          </a:xfrm>
          <a:prstGeom prst="rect">
            <a:avLst/>
          </a:prstGeom>
        </p:spPr>
      </p:pic>
      <p:sp>
        <p:nvSpPr>
          <p:cNvPr id="48" name="TextBox 47">
            <a:extLst>
              <a:ext uri="{FF2B5EF4-FFF2-40B4-BE49-F238E27FC236}">
                <a16:creationId xmlns:a16="http://schemas.microsoft.com/office/drawing/2014/main" id="{8637DD35-8BE4-4E91-9966-B1E2C4BEE6F4}"/>
              </a:ext>
            </a:extLst>
          </p:cNvPr>
          <p:cNvSpPr txBox="1"/>
          <p:nvPr/>
        </p:nvSpPr>
        <p:spPr>
          <a:xfrm>
            <a:off x="6083602" y="4497357"/>
            <a:ext cx="1208793" cy="253916"/>
          </a:xfrm>
          <a:prstGeom prst="rect">
            <a:avLst/>
          </a:prstGeom>
          <a:noFill/>
        </p:spPr>
        <p:txBody>
          <a:bodyPr wrap="square" rtlCol="0">
            <a:spAutoFit/>
          </a:bodyPr>
          <a:lstStyle/>
          <a:p>
            <a:pPr defTabSz="457178">
              <a:spcAft>
                <a:spcPts val="1500"/>
              </a:spcAft>
            </a:pPr>
            <a:r>
              <a:rPr lang="en-US" sz="1050" b="1" dirty="0">
                <a:solidFill>
                  <a:srgbClr val="9BBB59">
                    <a:lumMod val="75000"/>
                  </a:srgbClr>
                </a:solidFill>
                <a:latin typeface="Arial" charset="0"/>
                <a:ea typeface="Arial" charset="0"/>
                <a:cs typeface="Arial" charset="0"/>
              </a:rPr>
              <a:t>Regulators</a:t>
            </a:r>
          </a:p>
        </p:txBody>
      </p:sp>
      <p:sp>
        <p:nvSpPr>
          <p:cNvPr id="52" name="TextBox 51">
            <a:extLst>
              <a:ext uri="{FF2B5EF4-FFF2-40B4-BE49-F238E27FC236}">
                <a16:creationId xmlns:a16="http://schemas.microsoft.com/office/drawing/2014/main" id="{8637DD35-8BE4-4E91-9966-B1E2C4BEE6F4}"/>
              </a:ext>
            </a:extLst>
          </p:cNvPr>
          <p:cNvSpPr txBox="1"/>
          <p:nvPr/>
        </p:nvSpPr>
        <p:spPr>
          <a:xfrm>
            <a:off x="7163132" y="3623746"/>
            <a:ext cx="1507277" cy="1041311"/>
          </a:xfrm>
          <a:prstGeom prst="rect">
            <a:avLst/>
          </a:prstGeom>
          <a:noFill/>
        </p:spPr>
        <p:txBody>
          <a:bodyPr wrap="square" rtlCol="0">
            <a:spAutoFit/>
          </a:bodyPr>
          <a:lstStyle/>
          <a:p>
            <a:pPr marL="95248" indent="-95248" defTabSz="457178">
              <a:spcAft>
                <a:spcPts val="1050"/>
              </a:spcAft>
              <a:buFont typeface="Wingdings" charset="2"/>
              <a:buChar char="§"/>
            </a:pPr>
            <a:r>
              <a:rPr lang="en-US" sz="1050" dirty="0">
                <a:solidFill>
                  <a:srgbClr val="EEECE1">
                    <a:lumMod val="25000"/>
                  </a:srgbClr>
                </a:solidFill>
                <a:latin typeface="Arial" charset="0"/>
                <a:ea typeface="Arial" charset="0"/>
                <a:cs typeface="Arial" charset="0"/>
              </a:rPr>
              <a:t>Identify contamination quickly</a:t>
            </a:r>
          </a:p>
          <a:p>
            <a:pPr marL="95248" indent="-95248" defTabSz="457178">
              <a:spcAft>
                <a:spcPts val="1050"/>
              </a:spcAft>
              <a:buFont typeface="Wingdings" charset="2"/>
              <a:buChar char="§"/>
            </a:pPr>
            <a:r>
              <a:rPr lang="en-US" sz="1050" dirty="0">
                <a:solidFill>
                  <a:srgbClr val="EEECE1">
                    <a:lumMod val="25000"/>
                  </a:srgbClr>
                </a:solidFill>
                <a:latin typeface="Arial" charset="0"/>
                <a:ea typeface="Arial" charset="0"/>
                <a:cs typeface="Arial" charset="0"/>
              </a:rPr>
              <a:t>Reduce unnecessary testing</a:t>
            </a:r>
            <a:endParaRPr lang="en-US" sz="1050" dirty="0">
              <a:solidFill>
                <a:srgbClr val="FF0000"/>
              </a:solidFill>
              <a:latin typeface="Arial" charset="0"/>
              <a:ea typeface="Arial" charset="0"/>
              <a:cs typeface="Arial" charset="0"/>
            </a:endParaRPr>
          </a:p>
        </p:txBody>
      </p:sp>
      <p:pic>
        <p:nvPicPr>
          <p:cNvPr id="34" name="Picture 33">
            <a:extLst>
              <a:ext uri="{FF2B5EF4-FFF2-40B4-BE49-F238E27FC236}">
                <a16:creationId xmlns:a16="http://schemas.microsoft.com/office/drawing/2014/main" id="{4550B680-FED0-4D56-A38E-F73BB90B379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55641" y="3623746"/>
            <a:ext cx="1050414" cy="817616"/>
          </a:xfrm>
          <a:prstGeom prst="rect">
            <a:avLst/>
          </a:prstGeom>
        </p:spPr>
      </p:pic>
      <p:sp>
        <p:nvSpPr>
          <p:cNvPr id="45" name="TextBox 44">
            <a:extLst>
              <a:ext uri="{FF2B5EF4-FFF2-40B4-BE49-F238E27FC236}">
                <a16:creationId xmlns:a16="http://schemas.microsoft.com/office/drawing/2014/main" id="{8637DD35-8BE4-4E91-9966-B1E2C4BEE6F4}"/>
              </a:ext>
            </a:extLst>
          </p:cNvPr>
          <p:cNvSpPr txBox="1"/>
          <p:nvPr/>
        </p:nvSpPr>
        <p:spPr>
          <a:xfrm>
            <a:off x="3327514" y="4527755"/>
            <a:ext cx="1077737" cy="253916"/>
          </a:xfrm>
          <a:prstGeom prst="rect">
            <a:avLst/>
          </a:prstGeom>
          <a:noFill/>
        </p:spPr>
        <p:txBody>
          <a:bodyPr wrap="square" rtlCol="0">
            <a:spAutoFit/>
          </a:bodyPr>
          <a:lstStyle/>
          <a:p>
            <a:pPr defTabSz="457178">
              <a:spcAft>
                <a:spcPts val="1500"/>
              </a:spcAft>
            </a:pPr>
            <a:r>
              <a:rPr lang="en-US" sz="1050" b="1">
                <a:solidFill>
                  <a:srgbClr val="9BBB59">
                    <a:lumMod val="75000"/>
                  </a:srgbClr>
                </a:solidFill>
                <a:latin typeface="Arial" charset="0"/>
                <a:ea typeface="Arial" charset="0"/>
                <a:cs typeface="Arial" charset="0"/>
              </a:rPr>
              <a:t>Food Service</a:t>
            </a:r>
            <a:endParaRPr lang="en-US" sz="1050" b="1" dirty="0">
              <a:solidFill>
                <a:srgbClr val="9BBB59">
                  <a:lumMod val="75000"/>
                </a:srgbClr>
              </a:solidFill>
              <a:latin typeface="Arial" charset="0"/>
              <a:ea typeface="Arial" charset="0"/>
              <a:cs typeface="Arial" charset="0"/>
            </a:endParaRPr>
          </a:p>
        </p:txBody>
      </p:sp>
      <p:sp>
        <p:nvSpPr>
          <p:cNvPr id="53" name="TextBox 52">
            <a:extLst>
              <a:ext uri="{FF2B5EF4-FFF2-40B4-BE49-F238E27FC236}">
                <a16:creationId xmlns:a16="http://schemas.microsoft.com/office/drawing/2014/main" id="{8637DD35-8BE4-4E91-9966-B1E2C4BEE6F4}"/>
              </a:ext>
            </a:extLst>
          </p:cNvPr>
          <p:cNvSpPr txBox="1"/>
          <p:nvPr/>
        </p:nvSpPr>
        <p:spPr>
          <a:xfrm>
            <a:off x="4457887" y="3623746"/>
            <a:ext cx="1508013" cy="718145"/>
          </a:xfrm>
          <a:prstGeom prst="rect">
            <a:avLst/>
          </a:prstGeom>
          <a:noFill/>
        </p:spPr>
        <p:txBody>
          <a:bodyPr wrap="square" rtlCol="0">
            <a:spAutoFit/>
          </a:bodyPr>
          <a:lstStyle/>
          <a:p>
            <a:pPr marL="95248" indent="-95248" defTabSz="457178">
              <a:spcAft>
                <a:spcPts val="1050"/>
              </a:spcAft>
              <a:buFont typeface="Wingdings" charset="2"/>
              <a:buChar char="§"/>
            </a:pPr>
            <a:r>
              <a:rPr lang="en-US" sz="1050" dirty="0">
                <a:solidFill>
                  <a:srgbClr val="EEECE1">
                    <a:lumMod val="25000"/>
                  </a:srgbClr>
                </a:solidFill>
                <a:latin typeface="Arial" charset="0"/>
                <a:ea typeface="Arial" charset="0"/>
                <a:cs typeface="Arial" charset="0"/>
              </a:rPr>
              <a:t>Assure customers food supplied Is safe</a:t>
            </a:r>
          </a:p>
          <a:p>
            <a:pPr marL="95248" indent="-95248" defTabSz="457178">
              <a:spcAft>
                <a:spcPts val="1050"/>
              </a:spcAft>
              <a:buFont typeface="Wingdings" charset="2"/>
              <a:buChar char="§"/>
            </a:pPr>
            <a:r>
              <a:rPr lang="en-US" sz="1050" dirty="0">
                <a:solidFill>
                  <a:srgbClr val="EEECE1">
                    <a:lumMod val="25000"/>
                  </a:srgbClr>
                </a:solidFill>
                <a:latin typeface="Arial" charset="0"/>
                <a:ea typeface="Arial" charset="0"/>
                <a:cs typeface="Arial" charset="0"/>
              </a:rPr>
              <a:t>Reduce wasted food</a:t>
            </a:r>
          </a:p>
        </p:txBody>
      </p:sp>
      <p:pic>
        <p:nvPicPr>
          <p:cNvPr id="36" name="Picture 35">
            <a:extLst>
              <a:ext uri="{FF2B5EF4-FFF2-40B4-BE49-F238E27FC236}">
                <a16:creationId xmlns:a16="http://schemas.microsoft.com/office/drawing/2014/main" id="{C381DD3D-CF96-473E-934C-F3236C315B2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2354" y="2036970"/>
            <a:ext cx="1050414" cy="817616"/>
          </a:xfrm>
          <a:prstGeom prst="rect">
            <a:avLst/>
          </a:prstGeom>
        </p:spPr>
      </p:pic>
      <p:sp>
        <p:nvSpPr>
          <p:cNvPr id="46" name="TextBox 45">
            <a:extLst>
              <a:ext uri="{FF2B5EF4-FFF2-40B4-BE49-F238E27FC236}">
                <a16:creationId xmlns:a16="http://schemas.microsoft.com/office/drawing/2014/main" id="{8637DD35-8BE4-4E91-9966-B1E2C4BEE6F4}"/>
              </a:ext>
            </a:extLst>
          </p:cNvPr>
          <p:cNvSpPr txBox="1"/>
          <p:nvPr/>
        </p:nvSpPr>
        <p:spPr>
          <a:xfrm>
            <a:off x="724516" y="3103398"/>
            <a:ext cx="1408419" cy="253916"/>
          </a:xfrm>
          <a:prstGeom prst="rect">
            <a:avLst/>
          </a:prstGeom>
          <a:noFill/>
        </p:spPr>
        <p:txBody>
          <a:bodyPr wrap="square" rtlCol="0">
            <a:spAutoFit/>
          </a:bodyPr>
          <a:lstStyle/>
          <a:p>
            <a:pPr defTabSz="457178">
              <a:spcAft>
                <a:spcPts val="1500"/>
              </a:spcAft>
            </a:pPr>
            <a:r>
              <a:rPr lang="en-US" sz="1050" b="1" dirty="0">
                <a:solidFill>
                  <a:srgbClr val="9BBB59">
                    <a:lumMod val="75000"/>
                  </a:srgbClr>
                </a:solidFill>
                <a:latin typeface="Arial" charset="0"/>
                <a:ea typeface="Arial" charset="0"/>
                <a:cs typeface="Arial" charset="0"/>
              </a:rPr>
              <a:t>Food Logistics</a:t>
            </a:r>
          </a:p>
        </p:txBody>
      </p:sp>
      <p:sp>
        <p:nvSpPr>
          <p:cNvPr id="55" name="TextBox 54">
            <a:extLst>
              <a:ext uri="{FF2B5EF4-FFF2-40B4-BE49-F238E27FC236}">
                <a16:creationId xmlns:a16="http://schemas.microsoft.com/office/drawing/2014/main" id="{8637DD35-8BE4-4E91-9966-B1E2C4BEE6F4}"/>
              </a:ext>
            </a:extLst>
          </p:cNvPr>
          <p:cNvSpPr txBox="1"/>
          <p:nvPr/>
        </p:nvSpPr>
        <p:spPr>
          <a:xfrm>
            <a:off x="1785571" y="2036970"/>
            <a:ext cx="1453762" cy="1041311"/>
          </a:xfrm>
          <a:prstGeom prst="rect">
            <a:avLst/>
          </a:prstGeom>
          <a:noFill/>
        </p:spPr>
        <p:txBody>
          <a:bodyPr wrap="square" rtlCol="0">
            <a:spAutoFit/>
          </a:bodyPr>
          <a:lstStyle/>
          <a:p>
            <a:pPr marL="95248" indent="-95248" defTabSz="457178">
              <a:spcAft>
                <a:spcPts val="1050"/>
              </a:spcAft>
              <a:buFont typeface="Wingdings" charset="2"/>
              <a:buChar char="§"/>
            </a:pPr>
            <a:r>
              <a:rPr lang="en-US" sz="1050" dirty="0">
                <a:solidFill>
                  <a:srgbClr val="EEECE1">
                    <a:lumMod val="25000"/>
                  </a:srgbClr>
                </a:solidFill>
                <a:latin typeface="Arial" charset="0"/>
                <a:ea typeface="Arial" charset="0"/>
                <a:cs typeface="Arial" charset="0"/>
              </a:rPr>
              <a:t>Enhance ability to meet compliance standards</a:t>
            </a:r>
          </a:p>
          <a:p>
            <a:pPr marL="95248" indent="-95248" defTabSz="457178">
              <a:spcAft>
                <a:spcPts val="1050"/>
              </a:spcAft>
              <a:buFont typeface="Wingdings" charset="2"/>
              <a:buChar char="§"/>
            </a:pPr>
            <a:r>
              <a:rPr lang="en-US" sz="1050" dirty="0">
                <a:solidFill>
                  <a:srgbClr val="EEECE1">
                    <a:lumMod val="25000"/>
                  </a:srgbClr>
                </a:solidFill>
                <a:latin typeface="Arial" charset="0"/>
                <a:ea typeface="Arial" charset="0"/>
                <a:cs typeface="Arial" charset="0"/>
              </a:rPr>
              <a:t>Reduce manual processes</a:t>
            </a:r>
          </a:p>
        </p:txBody>
      </p:sp>
      <p:pic>
        <p:nvPicPr>
          <p:cNvPr id="37" name="Picture 36">
            <a:extLst>
              <a:ext uri="{FF2B5EF4-FFF2-40B4-BE49-F238E27FC236}">
                <a16:creationId xmlns:a16="http://schemas.microsoft.com/office/drawing/2014/main" id="{239104CC-EC9F-4CBE-8C1E-87250C0280D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59480" y="2036970"/>
            <a:ext cx="1050414" cy="817616"/>
          </a:xfrm>
          <a:prstGeom prst="rect">
            <a:avLst/>
          </a:prstGeom>
        </p:spPr>
      </p:pic>
      <p:sp>
        <p:nvSpPr>
          <p:cNvPr id="42" name="TextBox 41">
            <a:extLst>
              <a:ext uri="{FF2B5EF4-FFF2-40B4-BE49-F238E27FC236}">
                <a16:creationId xmlns:a16="http://schemas.microsoft.com/office/drawing/2014/main" id="{8637DD35-8BE4-4E91-9966-B1E2C4BEE6F4}"/>
              </a:ext>
            </a:extLst>
          </p:cNvPr>
          <p:cNvSpPr txBox="1"/>
          <p:nvPr/>
        </p:nvSpPr>
        <p:spPr>
          <a:xfrm>
            <a:off x="3300894" y="3103398"/>
            <a:ext cx="1223884" cy="253916"/>
          </a:xfrm>
          <a:prstGeom prst="rect">
            <a:avLst/>
          </a:prstGeom>
          <a:noFill/>
        </p:spPr>
        <p:txBody>
          <a:bodyPr wrap="square" rtlCol="0">
            <a:spAutoFit/>
          </a:bodyPr>
          <a:lstStyle/>
          <a:p>
            <a:pPr defTabSz="457178">
              <a:spcAft>
                <a:spcPts val="1500"/>
              </a:spcAft>
            </a:pPr>
            <a:r>
              <a:rPr lang="en-US" sz="1050" b="1" dirty="0">
                <a:solidFill>
                  <a:srgbClr val="9BBB59">
                    <a:lumMod val="75000"/>
                  </a:srgbClr>
                </a:solidFill>
                <a:latin typeface="Arial" charset="0"/>
                <a:ea typeface="Arial" charset="0"/>
                <a:cs typeface="Arial" charset="0"/>
              </a:rPr>
              <a:t>Food Retailers</a:t>
            </a:r>
          </a:p>
        </p:txBody>
      </p:sp>
      <p:sp>
        <p:nvSpPr>
          <p:cNvPr id="56" name="TextBox 55">
            <a:extLst>
              <a:ext uri="{FF2B5EF4-FFF2-40B4-BE49-F238E27FC236}">
                <a16:creationId xmlns:a16="http://schemas.microsoft.com/office/drawing/2014/main" id="{8637DD35-8BE4-4E91-9966-B1E2C4BEE6F4}"/>
              </a:ext>
            </a:extLst>
          </p:cNvPr>
          <p:cNvSpPr txBox="1"/>
          <p:nvPr/>
        </p:nvSpPr>
        <p:spPr>
          <a:xfrm>
            <a:off x="4400852" y="2036970"/>
            <a:ext cx="1516620" cy="1079783"/>
          </a:xfrm>
          <a:prstGeom prst="rect">
            <a:avLst/>
          </a:prstGeom>
          <a:noFill/>
        </p:spPr>
        <p:txBody>
          <a:bodyPr wrap="square" rtlCol="0">
            <a:spAutoFit/>
          </a:bodyPr>
          <a:lstStyle>
            <a:defPPr>
              <a:defRPr lang="en-US"/>
            </a:defPPr>
            <a:lvl1pPr marL="127000" indent="-127000" defTabSz="609585">
              <a:spcAft>
                <a:spcPts val="1400"/>
              </a:spcAft>
              <a:buFont typeface="Wingdings" charset="2"/>
              <a:buChar char="§"/>
              <a:defRPr sz="1400">
                <a:solidFill>
                  <a:schemeClr val="bg2">
                    <a:lumMod val="25000"/>
                  </a:schemeClr>
                </a:solidFill>
                <a:latin typeface="Arial" charset="0"/>
                <a:ea typeface="Arial" charset="0"/>
                <a:cs typeface="Arial" charset="0"/>
              </a:defRPr>
            </a:lvl1pPr>
          </a:lstStyle>
          <a:p>
            <a:r>
              <a:rPr lang="en-US" sz="1050" dirty="0">
                <a:solidFill>
                  <a:srgbClr val="EEECE1">
                    <a:lumMod val="25000"/>
                  </a:srgbClr>
                </a:solidFill>
              </a:rPr>
              <a:t>Assure customers food supplied is safe</a:t>
            </a:r>
          </a:p>
          <a:p>
            <a:r>
              <a:rPr lang="en-US" sz="1050" dirty="0">
                <a:solidFill>
                  <a:srgbClr val="EEECE1">
                    <a:lumMod val="25000"/>
                  </a:srgbClr>
                </a:solidFill>
              </a:rPr>
              <a:t>Conduct targeted recalls quickly</a:t>
            </a:r>
          </a:p>
        </p:txBody>
      </p:sp>
      <p:pic>
        <p:nvPicPr>
          <p:cNvPr id="35" name="Picture 34">
            <a:extLst>
              <a:ext uri="{FF2B5EF4-FFF2-40B4-BE49-F238E27FC236}">
                <a16:creationId xmlns:a16="http://schemas.microsoft.com/office/drawing/2014/main" id="{8E39E8EB-0A8A-44FD-8A0E-2CA59F8A93F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3594" y="3623746"/>
            <a:ext cx="1050414" cy="817616"/>
          </a:xfrm>
          <a:prstGeom prst="rect">
            <a:avLst/>
          </a:prstGeom>
        </p:spPr>
      </p:pic>
      <p:sp>
        <p:nvSpPr>
          <p:cNvPr id="49" name="TextBox 48">
            <a:extLst>
              <a:ext uri="{FF2B5EF4-FFF2-40B4-BE49-F238E27FC236}">
                <a16:creationId xmlns:a16="http://schemas.microsoft.com/office/drawing/2014/main" id="{8637DD35-8BE4-4E91-9966-B1E2C4BEE6F4}"/>
              </a:ext>
            </a:extLst>
          </p:cNvPr>
          <p:cNvSpPr txBox="1"/>
          <p:nvPr/>
        </p:nvSpPr>
        <p:spPr>
          <a:xfrm>
            <a:off x="612107" y="4510820"/>
            <a:ext cx="1520829" cy="253916"/>
          </a:xfrm>
          <a:prstGeom prst="rect">
            <a:avLst/>
          </a:prstGeom>
          <a:noFill/>
        </p:spPr>
        <p:txBody>
          <a:bodyPr wrap="square" rtlCol="0">
            <a:spAutoFit/>
          </a:bodyPr>
          <a:lstStyle/>
          <a:p>
            <a:pPr defTabSz="457178">
              <a:spcAft>
                <a:spcPts val="1500"/>
              </a:spcAft>
            </a:pPr>
            <a:r>
              <a:rPr lang="en-US" sz="1050" b="1" dirty="0">
                <a:solidFill>
                  <a:srgbClr val="9BBB59">
                    <a:lumMod val="75000"/>
                  </a:srgbClr>
                </a:solidFill>
                <a:latin typeface="Arial" charset="0"/>
                <a:ea typeface="Arial" charset="0"/>
                <a:cs typeface="Arial" charset="0"/>
              </a:rPr>
              <a:t>Certification Bodies</a:t>
            </a:r>
          </a:p>
        </p:txBody>
      </p:sp>
      <p:sp>
        <p:nvSpPr>
          <p:cNvPr id="58" name="TextBox 57">
            <a:extLst>
              <a:ext uri="{FF2B5EF4-FFF2-40B4-BE49-F238E27FC236}">
                <a16:creationId xmlns:a16="http://schemas.microsoft.com/office/drawing/2014/main" id="{8637DD35-8BE4-4E91-9966-B1E2C4BEE6F4}"/>
              </a:ext>
            </a:extLst>
          </p:cNvPr>
          <p:cNvSpPr txBox="1"/>
          <p:nvPr/>
        </p:nvSpPr>
        <p:spPr>
          <a:xfrm>
            <a:off x="1981187" y="3623746"/>
            <a:ext cx="1279469" cy="1041311"/>
          </a:xfrm>
          <a:prstGeom prst="rect">
            <a:avLst/>
          </a:prstGeom>
          <a:noFill/>
        </p:spPr>
        <p:txBody>
          <a:bodyPr wrap="square" rtlCol="0">
            <a:spAutoFit/>
          </a:bodyPr>
          <a:lstStyle/>
          <a:p>
            <a:pPr marL="95248" indent="-95248" defTabSz="457178">
              <a:spcAft>
                <a:spcPts val="1050"/>
              </a:spcAft>
              <a:buFont typeface="Wingdings" charset="2"/>
              <a:buChar char="§"/>
            </a:pPr>
            <a:r>
              <a:rPr lang="en-US" sz="1050" dirty="0">
                <a:solidFill>
                  <a:srgbClr val="EEECE1">
                    <a:lumMod val="25000"/>
                  </a:srgbClr>
                </a:solidFill>
                <a:latin typeface="Arial" charset="0"/>
                <a:ea typeface="Arial" charset="0"/>
                <a:cs typeface="Arial" charset="0"/>
              </a:rPr>
              <a:t>Reduce fraudulent certificates  </a:t>
            </a:r>
          </a:p>
          <a:p>
            <a:pPr marL="95248" indent="-95248" defTabSz="457178">
              <a:spcAft>
                <a:spcPts val="1050"/>
              </a:spcAft>
              <a:buFont typeface="Wingdings" charset="2"/>
              <a:buChar char="§"/>
            </a:pPr>
            <a:r>
              <a:rPr lang="en-US" sz="1050" dirty="0">
                <a:solidFill>
                  <a:srgbClr val="EEECE1">
                    <a:lumMod val="25000"/>
                  </a:srgbClr>
                </a:solidFill>
                <a:latin typeface="Arial" charset="0"/>
                <a:ea typeface="Arial" charset="0"/>
                <a:cs typeface="Arial" charset="0"/>
              </a:rPr>
              <a:t>Increase renewal speed</a:t>
            </a:r>
          </a:p>
        </p:txBody>
      </p:sp>
      <p:sp>
        <p:nvSpPr>
          <p:cNvPr id="43" name="TextBox 42">
            <a:extLst>
              <a:ext uri="{FF2B5EF4-FFF2-40B4-BE49-F238E27FC236}">
                <a16:creationId xmlns:a16="http://schemas.microsoft.com/office/drawing/2014/main" id="{8637DD35-8BE4-4E91-9966-B1E2C4BEE6F4}"/>
              </a:ext>
            </a:extLst>
          </p:cNvPr>
          <p:cNvSpPr txBox="1"/>
          <p:nvPr/>
        </p:nvSpPr>
        <p:spPr>
          <a:xfrm>
            <a:off x="3212823" y="1499916"/>
            <a:ext cx="1534696" cy="415498"/>
          </a:xfrm>
          <a:prstGeom prst="rect">
            <a:avLst/>
          </a:prstGeom>
          <a:noFill/>
        </p:spPr>
        <p:txBody>
          <a:bodyPr wrap="square" rtlCol="0">
            <a:spAutoFit/>
          </a:bodyPr>
          <a:lstStyle/>
          <a:p>
            <a:pPr defTabSz="457178">
              <a:spcAft>
                <a:spcPts val="1500"/>
              </a:spcAft>
            </a:pPr>
            <a:r>
              <a:rPr lang="en-US" sz="1050" b="1" dirty="0">
                <a:solidFill>
                  <a:srgbClr val="9BBB59">
                    <a:lumMod val="75000"/>
                  </a:srgbClr>
                </a:solidFill>
                <a:latin typeface="Arial" charset="0"/>
                <a:ea typeface="Arial" charset="0"/>
                <a:cs typeface="Arial" charset="0"/>
              </a:rPr>
              <a:t>Food Manufacturers / CPGs</a:t>
            </a:r>
          </a:p>
        </p:txBody>
      </p:sp>
      <p:sp>
        <p:nvSpPr>
          <p:cNvPr id="67" name="Rectangle 66"/>
          <p:cNvSpPr/>
          <p:nvPr/>
        </p:nvSpPr>
        <p:spPr>
          <a:xfrm>
            <a:off x="4489421" y="606688"/>
            <a:ext cx="1476734" cy="1202893"/>
          </a:xfrm>
          <a:prstGeom prst="rect">
            <a:avLst/>
          </a:prstGeom>
          <a:noFill/>
        </p:spPr>
        <p:txBody>
          <a:bodyPr wrap="square" rtlCol="0">
            <a:spAutoFit/>
          </a:bodyPr>
          <a:lstStyle/>
          <a:p>
            <a:pPr marL="95248" indent="-95248" defTabSz="457178">
              <a:spcAft>
                <a:spcPts val="1050"/>
              </a:spcAft>
              <a:buFont typeface="Wingdings" charset="2"/>
              <a:buChar char="§"/>
            </a:pPr>
            <a:r>
              <a:rPr lang="en-US" sz="1050" dirty="0">
                <a:solidFill>
                  <a:srgbClr val="EEECE1">
                    <a:lumMod val="25000"/>
                  </a:srgbClr>
                </a:solidFill>
                <a:latin typeface="Arial" charset="0"/>
                <a:ea typeface="Arial" charset="0"/>
                <a:cs typeface="Arial" charset="0"/>
              </a:rPr>
              <a:t>Instill trust between retails, suppliers &amp; customers</a:t>
            </a:r>
          </a:p>
          <a:p>
            <a:pPr marL="95248" indent="-95248" defTabSz="457178">
              <a:spcAft>
                <a:spcPts val="1050"/>
              </a:spcAft>
              <a:buFont typeface="Wingdings" charset="2"/>
              <a:buChar char="§"/>
            </a:pPr>
            <a:r>
              <a:rPr lang="en-US" sz="1050" dirty="0">
                <a:solidFill>
                  <a:srgbClr val="EEECE1">
                    <a:lumMod val="25000"/>
                  </a:srgbClr>
                </a:solidFill>
                <a:latin typeface="Arial" charset="0"/>
                <a:ea typeface="Arial" charset="0"/>
                <a:cs typeface="Arial" charset="0"/>
              </a:rPr>
              <a:t>Automate &amp; reduce manual certificate management</a:t>
            </a:r>
          </a:p>
        </p:txBody>
      </p:sp>
      <p:sp>
        <p:nvSpPr>
          <p:cNvPr id="44" name="TextBox 43">
            <a:extLst>
              <a:ext uri="{FF2B5EF4-FFF2-40B4-BE49-F238E27FC236}">
                <a16:creationId xmlns:a16="http://schemas.microsoft.com/office/drawing/2014/main" id="{8637DD35-8BE4-4E91-9966-B1E2C4BEE6F4}"/>
              </a:ext>
            </a:extLst>
          </p:cNvPr>
          <p:cNvSpPr txBox="1"/>
          <p:nvPr/>
        </p:nvSpPr>
        <p:spPr>
          <a:xfrm>
            <a:off x="5975822" y="1499916"/>
            <a:ext cx="1552798" cy="415498"/>
          </a:xfrm>
          <a:prstGeom prst="rect">
            <a:avLst/>
          </a:prstGeom>
          <a:noFill/>
        </p:spPr>
        <p:txBody>
          <a:bodyPr wrap="square" rtlCol="0">
            <a:spAutoFit/>
          </a:bodyPr>
          <a:lstStyle/>
          <a:p>
            <a:pPr defTabSz="457178">
              <a:spcAft>
                <a:spcPts val="1500"/>
              </a:spcAft>
            </a:pPr>
            <a:r>
              <a:rPr lang="en-US" sz="1050" b="1" dirty="0">
                <a:solidFill>
                  <a:srgbClr val="9BBB59">
                    <a:lumMod val="75000"/>
                  </a:srgbClr>
                </a:solidFill>
                <a:latin typeface="Arial" charset="0"/>
                <a:ea typeface="Arial" charset="0"/>
                <a:cs typeface="Arial" charset="0"/>
              </a:rPr>
              <a:t>Wholesalers/ Distributors</a:t>
            </a:r>
          </a:p>
        </p:txBody>
      </p:sp>
      <p:sp>
        <p:nvSpPr>
          <p:cNvPr id="68" name="TextBox 67">
            <a:extLst>
              <a:ext uri="{FF2B5EF4-FFF2-40B4-BE49-F238E27FC236}">
                <a16:creationId xmlns:a16="http://schemas.microsoft.com/office/drawing/2014/main" id="{8637DD35-8BE4-4E91-9966-B1E2C4BEE6F4}"/>
              </a:ext>
            </a:extLst>
          </p:cNvPr>
          <p:cNvSpPr txBox="1"/>
          <p:nvPr/>
        </p:nvSpPr>
        <p:spPr>
          <a:xfrm>
            <a:off x="7107278" y="606688"/>
            <a:ext cx="1649645" cy="918200"/>
          </a:xfrm>
          <a:prstGeom prst="rect">
            <a:avLst/>
          </a:prstGeom>
          <a:noFill/>
        </p:spPr>
        <p:txBody>
          <a:bodyPr wrap="square" rtlCol="0">
            <a:spAutoFit/>
          </a:bodyPr>
          <a:lstStyle>
            <a:defPPr>
              <a:defRPr lang="en-US"/>
            </a:defPPr>
            <a:lvl1pPr marL="127000" indent="-127000" defTabSz="609585">
              <a:spcAft>
                <a:spcPts val="1400"/>
              </a:spcAft>
              <a:buFont typeface="Wingdings" charset="2"/>
              <a:buChar char="§"/>
              <a:defRPr sz="1400">
                <a:solidFill>
                  <a:schemeClr val="bg2">
                    <a:lumMod val="25000"/>
                  </a:schemeClr>
                </a:solidFill>
                <a:latin typeface="Arial" charset="0"/>
                <a:ea typeface="Arial" charset="0"/>
                <a:cs typeface="Arial" charset="0"/>
              </a:defRPr>
            </a:lvl1pPr>
          </a:lstStyle>
          <a:p>
            <a:r>
              <a:rPr lang="en-US" sz="1050" dirty="0">
                <a:solidFill>
                  <a:srgbClr val="EEECE1">
                    <a:lumMod val="25000"/>
                  </a:srgbClr>
                </a:solidFill>
              </a:rPr>
              <a:t>Conduct targeted recalls</a:t>
            </a:r>
          </a:p>
          <a:p>
            <a:r>
              <a:rPr lang="en-US" sz="1050" dirty="0">
                <a:solidFill>
                  <a:srgbClr val="EEECE1">
                    <a:lumMod val="25000"/>
                  </a:srgbClr>
                </a:solidFill>
              </a:rPr>
              <a:t>Enable internal data sharing</a:t>
            </a:r>
          </a:p>
        </p:txBody>
      </p:sp>
    </p:spTree>
    <p:extLst>
      <p:ext uri="{BB962C8B-B14F-4D97-AF65-F5344CB8AC3E}">
        <p14:creationId xmlns:p14="http://schemas.microsoft.com/office/powerpoint/2010/main" val="2010694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311295" y="1685670"/>
            <a:ext cx="2493837" cy="2739726"/>
            <a:chOff x="4265955" y="2003106"/>
            <a:chExt cx="3720684" cy="4057198"/>
          </a:xfrm>
        </p:grpSpPr>
        <p:grpSp>
          <p:nvGrpSpPr>
            <p:cNvPr id="16" name="Group 15"/>
            <p:cNvGrpSpPr/>
            <p:nvPr/>
          </p:nvGrpSpPr>
          <p:grpSpPr>
            <a:xfrm>
              <a:off x="4265955" y="2003106"/>
              <a:ext cx="3720684" cy="4057198"/>
              <a:chOff x="4276203" y="2134386"/>
              <a:chExt cx="3720684" cy="4057198"/>
            </a:xfrm>
            <a:solidFill>
              <a:schemeClr val="accent1">
                <a:lumMod val="40000"/>
                <a:lumOff val="60000"/>
              </a:schemeClr>
            </a:solidFill>
          </p:grpSpPr>
          <p:sp>
            <p:nvSpPr>
              <p:cNvPr id="15" name="Chevron 14"/>
              <p:cNvSpPr/>
              <p:nvPr/>
            </p:nvSpPr>
            <p:spPr bwMode="auto">
              <a:xfrm>
                <a:off x="4276203" y="2134386"/>
                <a:ext cx="3714932" cy="450171"/>
              </a:xfrm>
              <a:prstGeom prst="chevron">
                <a:avLst>
                  <a:gd name="adj" fmla="val 0"/>
                </a:avLst>
              </a:prstGeom>
              <a:grp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67" name="Chevron 66"/>
              <p:cNvSpPr/>
              <p:nvPr/>
            </p:nvSpPr>
            <p:spPr bwMode="auto">
              <a:xfrm>
                <a:off x="4276203" y="3325799"/>
                <a:ext cx="3714933" cy="453996"/>
              </a:xfrm>
              <a:prstGeom prst="chevron">
                <a:avLst>
                  <a:gd name="adj" fmla="val 0"/>
                </a:avLst>
              </a:prstGeom>
              <a:grp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68" name="Chevron 67"/>
              <p:cNvSpPr/>
              <p:nvPr/>
            </p:nvSpPr>
            <p:spPr bwMode="auto">
              <a:xfrm>
                <a:off x="4276203" y="4598705"/>
                <a:ext cx="3714932" cy="427144"/>
              </a:xfrm>
              <a:prstGeom prst="chevron">
                <a:avLst>
                  <a:gd name="adj" fmla="val 0"/>
                </a:avLst>
              </a:prstGeom>
              <a:grp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69" name="Chevron 68"/>
              <p:cNvSpPr/>
              <p:nvPr/>
            </p:nvSpPr>
            <p:spPr bwMode="auto">
              <a:xfrm>
                <a:off x="4276203" y="5741750"/>
                <a:ext cx="3714933" cy="449834"/>
              </a:xfrm>
              <a:prstGeom prst="chevron">
                <a:avLst>
                  <a:gd name="adj" fmla="val 0"/>
                </a:avLst>
              </a:prstGeom>
              <a:grp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70" name="Chevron 69"/>
              <p:cNvSpPr/>
              <p:nvPr/>
            </p:nvSpPr>
            <p:spPr bwMode="auto">
              <a:xfrm>
                <a:off x="7544566" y="2735613"/>
                <a:ext cx="452321" cy="385863"/>
              </a:xfrm>
              <a:prstGeom prst="chevron">
                <a:avLst>
                  <a:gd name="adj" fmla="val 0"/>
                </a:avLst>
              </a:prstGeom>
              <a:grp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71" name="Chevron 70"/>
              <p:cNvSpPr/>
              <p:nvPr/>
            </p:nvSpPr>
            <p:spPr bwMode="auto">
              <a:xfrm>
                <a:off x="4336910" y="3858650"/>
                <a:ext cx="448057" cy="565928"/>
              </a:xfrm>
              <a:prstGeom prst="chevron">
                <a:avLst>
                  <a:gd name="adj" fmla="val 0"/>
                </a:avLst>
              </a:prstGeom>
              <a:grp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72" name="Chevron 71"/>
              <p:cNvSpPr/>
              <p:nvPr/>
            </p:nvSpPr>
            <p:spPr bwMode="auto">
              <a:xfrm>
                <a:off x="7502005" y="5170627"/>
                <a:ext cx="448057" cy="443632"/>
              </a:xfrm>
              <a:prstGeom prst="chevron">
                <a:avLst>
                  <a:gd name="adj" fmla="val 0"/>
                </a:avLst>
              </a:prstGeom>
              <a:grp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grpSp>
        <p:sp>
          <p:nvSpPr>
            <p:cNvPr id="17" name="Chevron 16"/>
            <p:cNvSpPr/>
            <p:nvPr/>
          </p:nvSpPr>
          <p:spPr bwMode="auto">
            <a:xfrm>
              <a:off x="5281364" y="2063202"/>
              <a:ext cx="265471" cy="304800"/>
            </a:xfrm>
            <a:prstGeom prst="chevron">
              <a:avLst/>
            </a:prstGeom>
            <a:solidFill>
              <a:schemeClr val="bg2"/>
            </a:solid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75" name="Chevron 74"/>
            <p:cNvSpPr/>
            <p:nvPr/>
          </p:nvSpPr>
          <p:spPr bwMode="auto">
            <a:xfrm flipH="1">
              <a:off x="5299313" y="3287673"/>
              <a:ext cx="265471" cy="304800"/>
            </a:xfrm>
            <a:prstGeom prst="chevron">
              <a:avLst/>
            </a:prstGeom>
            <a:solidFill>
              <a:schemeClr val="bg2"/>
            </a:solid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76" name="Chevron 75"/>
            <p:cNvSpPr/>
            <p:nvPr/>
          </p:nvSpPr>
          <p:spPr bwMode="auto">
            <a:xfrm>
              <a:off x="5263413" y="4526294"/>
              <a:ext cx="265471" cy="304800"/>
            </a:xfrm>
            <a:prstGeom prst="chevron">
              <a:avLst/>
            </a:prstGeom>
            <a:solidFill>
              <a:schemeClr val="bg2"/>
            </a:solid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77" name="Chevron 76"/>
            <p:cNvSpPr/>
            <p:nvPr/>
          </p:nvSpPr>
          <p:spPr bwMode="auto">
            <a:xfrm>
              <a:off x="6822165" y="4544111"/>
              <a:ext cx="265471" cy="304800"/>
            </a:xfrm>
            <a:prstGeom prst="chevron">
              <a:avLst/>
            </a:prstGeom>
            <a:solidFill>
              <a:schemeClr val="bg2"/>
            </a:solid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78" name="Chevron 77"/>
            <p:cNvSpPr/>
            <p:nvPr/>
          </p:nvSpPr>
          <p:spPr bwMode="auto">
            <a:xfrm>
              <a:off x="6822164" y="2085750"/>
              <a:ext cx="265471" cy="304800"/>
            </a:xfrm>
            <a:prstGeom prst="chevron">
              <a:avLst/>
            </a:prstGeom>
            <a:solidFill>
              <a:schemeClr val="bg2"/>
            </a:solid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79" name="Chevron 78"/>
            <p:cNvSpPr/>
            <p:nvPr/>
          </p:nvSpPr>
          <p:spPr bwMode="auto">
            <a:xfrm flipH="1">
              <a:off x="6824907" y="3287673"/>
              <a:ext cx="265471" cy="304800"/>
            </a:xfrm>
            <a:prstGeom prst="chevron">
              <a:avLst/>
            </a:prstGeom>
            <a:solidFill>
              <a:schemeClr val="bg2"/>
            </a:solid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80" name="Chevron 79"/>
            <p:cNvSpPr/>
            <p:nvPr/>
          </p:nvSpPr>
          <p:spPr bwMode="auto">
            <a:xfrm flipH="1">
              <a:off x="5281363" y="5684724"/>
              <a:ext cx="265471" cy="304800"/>
            </a:xfrm>
            <a:prstGeom prst="chevron">
              <a:avLst/>
            </a:prstGeom>
            <a:solidFill>
              <a:schemeClr val="bg2"/>
            </a:solid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82" name="Chevron 81"/>
            <p:cNvSpPr/>
            <p:nvPr/>
          </p:nvSpPr>
          <p:spPr bwMode="auto">
            <a:xfrm flipH="1">
              <a:off x="6840115" y="5702541"/>
              <a:ext cx="265471" cy="304800"/>
            </a:xfrm>
            <a:prstGeom prst="chevron">
              <a:avLst/>
            </a:prstGeom>
            <a:solidFill>
              <a:schemeClr val="bg2"/>
            </a:solid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95" name="Chevron 94"/>
            <p:cNvSpPr/>
            <p:nvPr/>
          </p:nvSpPr>
          <p:spPr bwMode="auto">
            <a:xfrm rot="5400000">
              <a:off x="7617871" y="2634675"/>
              <a:ext cx="265471" cy="304800"/>
            </a:xfrm>
            <a:prstGeom prst="chevron">
              <a:avLst/>
            </a:prstGeom>
            <a:solidFill>
              <a:schemeClr val="bg2"/>
            </a:solid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96" name="Chevron 95"/>
            <p:cNvSpPr/>
            <p:nvPr/>
          </p:nvSpPr>
          <p:spPr bwMode="auto">
            <a:xfrm rot="5400000">
              <a:off x="4407892" y="3865539"/>
              <a:ext cx="265471" cy="304800"/>
            </a:xfrm>
            <a:prstGeom prst="chevron">
              <a:avLst/>
            </a:prstGeom>
            <a:solidFill>
              <a:schemeClr val="bg2"/>
            </a:solid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97" name="Chevron 96"/>
            <p:cNvSpPr/>
            <p:nvPr/>
          </p:nvSpPr>
          <p:spPr bwMode="auto">
            <a:xfrm rot="5400000">
              <a:off x="7581086" y="5088258"/>
              <a:ext cx="265471" cy="304800"/>
            </a:xfrm>
            <a:prstGeom prst="chevron">
              <a:avLst/>
            </a:prstGeom>
            <a:solidFill>
              <a:schemeClr val="bg2"/>
            </a:solid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grpSp>
      <p:sp>
        <p:nvSpPr>
          <p:cNvPr id="129" name="Rounded Rectangle 128"/>
          <p:cNvSpPr/>
          <p:nvPr/>
        </p:nvSpPr>
        <p:spPr bwMode="auto">
          <a:xfrm>
            <a:off x="2946664" y="1156163"/>
            <a:ext cx="3219256" cy="3752722"/>
          </a:xfrm>
          <a:prstGeom prst="roundRect">
            <a:avLst/>
          </a:prstGeom>
          <a:noFill/>
          <a:ln w="28575">
            <a:solidFill>
              <a:schemeClr val="bg2">
                <a:lumMod val="75000"/>
              </a:schemeClr>
            </a:solidFill>
          </a:ln>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121" name="Rounded Rectangle 120"/>
          <p:cNvSpPr/>
          <p:nvPr/>
        </p:nvSpPr>
        <p:spPr bwMode="auto">
          <a:xfrm>
            <a:off x="263333" y="1376475"/>
            <a:ext cx="2563653" cy="3354674"/>
          </a:xfrm>
          <a:prstGeom prst="roundRect">
            <a:avLst/>
          </a:prstGeom>
          <a:solidFill>
            <a:srgbClr val="EBE7E3"/>
          </a:solid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131" name="Rounded Rectangle 130"/>
          <p:cNvSpPr/>
          <p:nvPr/>
        </p:nvSpPr>
        <p:spPr bwMode="auto">
          <a:xfrm>
            <a:off x="6350186" y="1376475"/>
            <a:ext cx="2563653" cy="3354674"/>
          </a:xfrm>
          <a:prstGeom prst="roundRect">
            <a:avLst/>
          </a:prstGeom>
          <a:solidFill>
            <a:srgbClr val="EBE7E3"/>
          </a:solidFill>
          <a:extLst/>
        </p:spPr>
        <p:txBody>
          <a:bodyPr wrap="square" lIns="68580" tIns="34290" rIns="68580" bIns="3429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25" u="none" strike="noStrike" kern="1200" cap="none" spc="0" normalizeH="0" baseline="0" noProof="0" dirty="0">
              <a:ln>
                <a:noFill/>
              </a:ln>
              <a:solidFill>
                <a:prstClr val="black"/>
              </a:solidFill>
              <a:effectLst/>
              <a:uLnTx/>
              <a:uFillTx/>
              <a:latin typeface="Arial Regular"/>
              <a:ea typeface="MS PGothic" pitchFamily="34" charset="-128"/>
              <a:cs typeface="IBM Plex Sans"/>
            </a:endParaRPr>
          </a:p>
        </p:txBody>
      </p:sp>
      <p:sp>
        <p:nvSpPr>
          <p:cNvPr id="54" name="TextBox 53"/>
          <p:cNvSpPr txBox="1"/>
          <p:nvPr/>
        </p:nvSpPr>
        <p:spPr>
          <a:xfrm>
            <a:off x="336558" y="1420631"/>
            <a:ext cx="2489986" cy="71558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lumMod val="65000"/>
                    <a:lumOff val="35000"/>
                  </a:prstClr>
                </a:solidFill>
                <a:effectLst/>
                <a:uLnTx/>
                <a:uFillTx/>
                <a:latin typeface="Arial" charset="0"/>
                <a:ea typeface="Arial" charset="0"/>
                <a:cs typeface="Arial" charset="0"/>
              </a:rPr>
              <a:t>How long does it take to trace a package of sliced mangoes back to the farm?</a:t>
            </a:r>
          </a:p>
        </p:txBody>
      </p:sp>
      <p:pic>
        <p:nvPicPr>
          <p:cNvPr id="81" name="Picture 8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9639" y="2252230"/>
            <a:ext cx="2503787" cy="2201352"/>
          </a:xfrm>
          <a:prstGeom prst="rect">
            <a:avLst/>
          </a:prstGeom>
        </p:spPr>
      </p:pic>
      <p:sp>
        <p:nvSpPr>
          <p:cNvPr id="58" name="TextBox 57"/>
          <p:cNvSpPr txBox="1"/>
          <p:nvPr/>
        </p:nvSpPr>
        <p:spPr>
          <a:xfrm>
            <a:off x="6485742" y="1687894"/>
            <a:ext cx="2292475"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65000"/>
                    <a:lumOff val="35000"/>
                  </a:prstClr>
                </a:solidFill>
                <a:effectLst/>
                <a:uLnTx/>
                <a:uFillTx/>
                <a:latin typeface="Arial" charset="0"/>
                <a:ea typeface="Arial" charset="0"/>
                <a:cs typeface="Arial" charset="0"/>
              </a:rPr>
              <a:t>Typical manual, mixed digital and paper-based method</a:t>
            </a:r>
          </a:p>
        </p:txBody>
      </p:sp>
      <p:sp>
        <p:nvSpPr>
          <p:cNvPr id="120" name="TextBox 119"/>
          <p:cNvSpPr txBox="1"/>
          <p:nvPr/>
        </p:nvSpPr>
        <p:spPr>
          <a:xfrm>
            <a:off x="6371888" y="3412600"/>
            <a:ext cx="2543720" cy="276999"/>
          </a:xfrm>
          <a:prstGeom prst="rect">
            <a:avLst/>
          </a:prstGeom>
          <a:noFill/>
        </p:spPr>
        <p:txBody>
          <a:bodyPr wrap="square" rtlCol="0">
            <a:spAutoFit/>
          </a:bodyPr>
          <a:lstStyle>
            <a:defPPr>
              <a:defRPr lang="en-US"/>
            </a:defPPr>
            <a:lvl1pPr algn="ctr">
              <a:defRPr sz="1600" b="1">
                <a:solidFill>
                  <a:schemeClr val="tx1">
                    <a:lumMod val="65000"/>
                    <a:lumOff val="35000"/>
                  </a:schemeClr>
                </a:solidFill>
                <a:latin typeface="Arial" charset="0"/>
                <a:ea typeface="Arial" charset="0"/>
                <a:cs typeface="Arial"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65000"/>
                    <a:lumOff val="35000"/>
                  </a:prstClr>
                </a:solidFill>
                <a:effectLst/>
                <a:uLnTx/>
                <a:uFillTx/>
                <a:latin typeface="Arial" charset="0"/>
                <a:cs typeface="Arial" charset="0"/>
              </a:rPr>
              <a:t>IBM Food Trust digital solution</a:t>
            </a:r>
          </a:p>
        </p:txBody>
      </p:sp>
      <p:sp>
        <p:nvSpPr>
          <p:cNvPr id="60" name="TextBox 59"/>
          <p:cNvSpPr txBox="1"/>
          <p:nvPr/>
        </p:nvSpPr>
        <p:spPr>
          <a:xfrm>
            <a:off x="7115145" y="2226810"/>
            <a:ext cx="1443950" cy="7155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00"/>
                </a:solidFill>
                <a:effectLst/>
                <a:uLnTx/>
                <a:uFillTx/>
                <a:latin typeface="Arial" charset="0"/>
                <a:ea typeface="Arial" charset="0"/>
                <a:cs typeface="Arial" charset="0"/>
              </a:rPr>
              <a:t>  </a:t>
            </a:r>
            <a:r>
              <a:rPr kumimoji="0" lang="en-US" sz="1350" b="1" i="0" u="none" strike="noStrike" kern="1200" cap="none" spc="0" normalizeH="0" baseline="0" noProof="0" dirty="0">
                <a:ln>
                  <a:noFill/>
                </a:ln>
                <a:solidFill>
                  <a:prstClr val="black"/>
                </a:solidFill>
                <a:effectLst/>
                <a:uLnTx/>
                <a:uFillTx/>
                <a:latin typeface="Arial" charset="0"/>
                <a:ea typeface="Arial" charset="0"/>
                <a:cs typeface="Arial" charset="0"/>
              </a:rPr>
              <a:t>6 days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Arial" charset="0"/>
                <a:ea typeface="Arial" charset="0"/>
                <a:cs typeface="Arial" charset="0"/>
              </a:rPr>
              <a:t>18 hours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Arial" charset="0"/>
                <a:ea typeface="Arial" charset="0"/>
                <a:cs typeface="Arial" charset="0"/>
              </a:rPr>
              <a:t>26 minutes</a:t>
            </a:r>
          </a:p>
        </p:txBody>
      </p:sp>
      <p:sp>
        <p:nvSpPr>
          <p:cNvPr id="125" name="TextBox 124"/>
          <p:cNvSpPr txBox="1"/>
          <p:nvPr/>
        </p:nvSpPr>
        <p:spPr>
          <a:xfrm>
            <a:off x="6726252" y="3780074"/>
            <a:ext cx="1834991" cy="300082"/>
          </a:xfrm>
          <a:prstGeom prst="rect">
            <a:avLst/>
          </a:prstGeom>
          <a:noFill/>
        </p:spPr>
        <p:txBody>
          <a:bodyPr wrap="square" rtlCol="0">
            <a:spAutoFit/>
          </a:bodyPr>
          <a:lstStyle>
            <a:defPPr>
              <a:defRPr lang="en-US"/>
            </a:defPPr>
            <a:lvl1pPr algn="ctr">
              <a:defRPr sz="1600" b="1">
                <a:solidFill>
                  <a:schemeClr val="accent3">
                    <a:lumMod val="75000"/>
                  </a:schemeClr>
                </a:solidFill>
                <a:latin typeface="Arial" charset="0"/>
                <a:ea typeface="Arial" charset="0"/>
                <a:cs typeface="Arial"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00B050"/>
                </a:solidFill>
                <a:effectLst/>
                <a:uLnTx/>
                <a:uFillTx/>
                <a:latin typeface="Arial" charset="0"/>
                <a:cs typeface="Arial" charset="0"/>
              </a:rPr>
              <a:t>2.2 seconds</a:t>
            </a:r>
          </a:p>
        </p:txBody>
      </p:sp>
      <p:sp>
        <p:nvSpPr>
          <p:cNvPr id="126" name="TextBox 125"/>
          <p:cNvSpPr txBox="1"/>
          <p:nvPr/>
        </p:nvSpPr>
        <p:spPr>
          <a:xfrm>
            <a:off x="287700" y="1042216"/>
            <a:ext cx="2489986" cy="3231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500" b="1" i="1" u="none" strike="noStrike" kern="1200" cap="none" spc="0" normalizeH="0" baseline="0" noProof="0" dirty="0">
                <a:ln>
                  <a:noFill/>
                </a:ln>
                <a:solidFill>
                  <a:prstClr val="black">
                    <a:lumMod val="50000"/>
                    <a:lumOff val="50000"/>
                  </a:prstClr>
                </a:solidFill>
                <a:effectLst/>
                <a:uLnTx/>
                <a:uFillTx/>
                <a:latin typeface="Arial" charset="0"/>
                <a:ea typeface="Arial" charset="0"/>
                <a:cs typeface="Arial" charset="0"/>
              </a:rPr>
              <a:t>Pilot Test Case</a:t>
            </a:r>
          </a:p>
        </p:txBody>
      </p:sp>
      <p:sp>
        <p:nvSpPr>
          <p:cNvPr id="127" name="TextBox 126"/>
          <p:cNvSpPr txBox="1"/>
          <p:nvPr/>
        </p:nvSpPr>
        <p:spPr>
          <a:xfrm>
            <a:off x="3311298" y="884093"/>
            <a:ext cx="2489986" cy="3231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500" b="1" i="1" u="none" strike="noStrike" kern="1200" cap="none" spc="0" normalizeH="0" baseline="0" noProof="0">
                <a:ln>
                  <a:noFill/>
                </a:ln>
                <a:solidFill>
                  <a:prstClr val="black">
                    <a:lumMod val="50000"/>
                    <a:lumOff val="50000"/>
                  </a:prstClr>
                </a:solidFill>
                <a:effectLst/>
                <a:uLnTx/>
                <a:uFillTx/>
                <a:latin typeface="Arial" charset="0"/>
                <a:ea typeface="Arial" charset="0"/>
                <a:cs typeface="Arial" charset="0"/>
              </a:rPr>
              <a:t>Supply Chain</a:t>
            </a:r>
            <a:endParaRPr kumimoji="0" lang="en-US" sz="1500" b="1" i="1" u="none" strike="noStrike" kern="1200" cap="none" spc="0" normalizeH="0" baseline="0" noProof="0" dirty="0">
              <a:ln>
                <a:noFill/>
              </a:ln>
              <a:solidFill>
                <a:prstClr val="black">
                  <a:lumMod val="50000"/>
                  <a:lumOff val="50000"/>
                </a:prstClr>
              </a:solidFill>
              <a:effectLst/>
              <a:uLnTx/>
              <a:uFillTx/>
              <a:latin typeface="Arial" charset="0"/>
              <a:ea typeface="Arial" charset="0"/>
              <a:cs typeface="Arial" charset="0"/>
            </a:endParaRPr>
          </a:p>
        </p:txBody>
      </p:sp>
      <p:sp>
        <p:nvSpPr>
          <p:cNvPr id="128" name="TextBox 127"/>
          <p:cNvSpPr txBox="1"/>
          <p:nvPr/>
        </p:nvSpPr>
        <p:spPr>
          <a:xfrm>
            <a:off x="6387019" y="1042216"/>
            <a:ext cx="2489986" cy="3231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500" b="1" i="1" u="none" strike="noStrike" kern="1200" cap="none" spc="0" normalizeH="0" baseline="0" noProof="0" dirty="0">
                <a:ln>
                  <a:noFill/>
                </a:ln>
                <a:solidFill>
                  <a:prstClr val="black">
                    <a:lumMod val="50000"/>
                    <a:lumOff val="50000"/>
                  </a:prstClr>
                </a:solidFill>
                <a:effectLst/>
                <a:uLnTx/>
                <a:uFillTx/>
                <a:latin typeface="Arial" charset="0"/>
                <a:ea typeface="Arial" charset="0"/>
                <a:cs typeface="Arial" charset="0"/>
              </a:rPr>
              <a:t>Results</a:t>
            </a:r>
          </a:p>
        </p:txBody>
      </p:sp>
      <p:grpSp>
        <p:nvGrpSpPr>
          <p:cNvPr id="2075" name="Group 2074"/>
          <p:cNvGrpSpPr/>
          <p:nvPr/>
        </p:nvGrpSpPr>
        <p:grpSpPr>
          <a:xfrm>
            <a:off x="3186833" y="1517923"/>
            <a:ext cx="2794542" cy="3040205"/>
            <a:chOff x="5398707" y="272363"/>
            <a:chExt cx="4746016" cy="6112395"/>
          </a:xfrm>
        </p:grpSpPr>
        <p:pic>
          <p:nvPicPr>
            <p:cNvPr id="83" name="Picture 8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06884" y="1951366"/>
              <a:ext cx="1212003" cy="1138507"/>
            </a:xfrm>
            <a:prstGeom prst="rect">
              <a:avLst/>
            </a:prstGeom>
            <a:ln w="12700">
              <a:solidFill>
                <a:schemeClr val="tx2"/>
              </a:solidFill>
            </a:ln>
            <a:effectLst>
              <a:innerShdw blurRad="114300">
                <a:prstClr val="black"/>
              </a:innerShdw>
            </a:effectLst>
          </p:spPr>
        </p:pic>
        <p:pic>
          <p:nvPicPr>
            <p:cNvPr id="84" name="Picture 8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432179" y="272372"/>
              <a:ext cx="1162667" cy="1151620"/>
            </a:xfrm>
            <a:prstGeom prst="rect">
              <a:avLst/>
            </a:prstGeom>
            <a:ln w="12700">
              <a:solidFill>
                <a:schemeClr val="tx2"/>
              </a:solidFill>
            </a:ln>
            <a:effectLst>
              <a:innerShdw blurRad="114300">
                <a:prstClr val="black"/>
              </a:innerShdw>
            </a:effectLst>
          </p:spPr>
        </p:pic>
        <p:pic>
          <p:nvPicPr>
            <p:cNvPr id="85" name="Picture 8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222335" y="272372"/>
              <a:ext cx="1136644" cy="1151620"/>
            </a:xfrm>
            <a:prstGeom prst="rect">
              <a:avLst/>
            </a:prstGeom>
            <a:ln w="12700">
              <a:solidFill>
                <a:schemeClr val="tx2"/>
              </a:solidFill>
            </a:ln>
            <a:effectLst>
              <a:innerShdw blurRad="114300">
                <a:prstClr val="black"/>
              </a:innerShdw>
            </a:effectLst>
          </p:spPr>
        </p:pic>
        <p:pic>
          <p:nvPicPr>
            <p:cNvPr id="86" name="Picture 85"/>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222335" y="1951366"/>
              <a:ext cx="1136644" cy="1138507"/>
            </a:xfrm>
            <a:prstGeom prst="rect">
              <a:avLst/>
            </a:prstGeom>
            <a:noFill/>
            <a:ln w="12700">
              <a:solidFill>
                <a:schemeClr val="tx2"/>
              </a:solidFill>
              <a:miter lim="800000"/>
              <a:headEnd/>
              <a:tailEnd/>
            </a:ln>
            <a:effectLst>
              <a:innerShdw blurRad="114300">
                <a:prstClr val="black"/>
              </a:innerShdw>
            </a:effectLst>
            <a:extLst>
              <a:ext uri="{909E8E84-426E-40DD-AFC4-6F175D3DCCD1}">
                <a14:hiddenFill xmlns:a14="http://schemas.microsoft.com/office/drawing/2010/main">
                  <a:solidFill>
                    <a:schemeClr val="accent1"/>
                  </a:solidFill>
                </a14:hiddenFill>
              </a:ext>
            </a:extLst>
          </p:spPr>
        </p:pic>
        <p:pic>
          <p:nvPicPr>
            <p:cNvPr id="87" name="Picture 86"/>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8998930" y="1960840"/>
              <a:ext cx="1135793" cy="1138506"/>
            </a:xfrm>
            <a:prstGeom prst="rect">
              <a:avLst/>
            </a:prstGeom>
            <a:noFill/>
            <a:ln w="12700">
              <a:solidFill>
                <a:schemeClr val="tx2"/>
              </a:solidFill>
              <a:miter lim="800000"/>
              <a:headEnd/>
              <a:tailEnd/>
            </a:ln>
            <a:effectLst>
              <a:innerShdw blurRad="114300">
                <a:prstClr val="black"/>
              </a:innerShdw>
            </a:effectLst>
            <a:extLst>
              <a:ext uri="{909E8E84-426E-40DD-AFC4-6F175D3DCCD1}">
                <a14:hiddenFill xmlns:a14="http://schemas.microsoft.com/office/drawing/2010/main">
                  <a:solidFill>
                    <a:schemeClr val="accent1"/>
                  </a:solidFill>
                </a14:hiddenFill>
              </a:ext>
            </a:extLst>
          </p:spPr>
        </p:pic>
        <p:pic>
          <p:nvPicPr>
            <p:cNvPr id="88" name="Picture 87"/>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972434" y="272363"/>
              <a:ext cx="1138489" cy="1163865"/>
            </a:xfrm>
            <a:prstGeom prst="rect">
              <a:avLst/>
            </a:prstGeom>
            <a:ln w="12700">
              <a:solidFill>
                <a:schemeClr val="tx2"/>
              </a:solidFill>
            </a:ln>
            <a:effectLst>
              <a:innerShdw blurRad="114300">
                <a:prstClr val="black"/>
              </a:innerShdw>
            </a:effectLst>
          </p:spPr>
        </p:pic>
        <p:pic>
          <p:nvPicPr>
            <p:cNvPr id="89" name="Picture 88"/>
            <p:cNvPicPr>
              <a:picLocks noChangeAspect="1"/>
            </p:cNvPicPr>
            <p:nvPr/>
          </p:nvPicPr>
          <p:blipFill rotWithShape="1">
            <a:blip r:embed="rId9" cstate="print">
              <a:extLst>
                <a:ext uri="{28A0092B-C50C-407E-A947-70E740481C1C}">
                  <a14:useLocalDpi xmlns:a14="http://schemas.microsoft.com/office/drawing/2010/main"/>
                </a:ext>
              </a:extLst>
            </a:blip>
            <a:srcRect b="-2773"/>
            <a:stretch/>
          </p:blipFill>
          <p:spPr>
            <a:xfrm>
              <a:off x="5419140" y="3708929"/>
              <a:ext cx="1187373" cy="1138506"/>
            </a:xfrm>
            <a:prstGeom prst="rect">
              <a:avLst/>
            </a:prstGeom>
            <a:ln w="12700">
              <a:solidFill>
                <a:schemeClr val="tx2"/>
              </a:solidFill>
            </a:ln>
            <a:effectLst>
              <a:innerShdw blurRad="114300">
                <a:prstClr val="black"/>
              </a:innerShdw>
            </a:effectLst>
          </p:spPr>
        </p:pic>
        <p:pic>
          <p:nvPicPr>
            <p:cNvPr id="90" name="Picture 2" descr="C:\Users\m0kruse\AppData\Local\Microsoft\Windows\Temporary Internet Files\Content.IE5\44OCAKPE\walmart-truckclose-up-side-view_129821854433586541[1].jpg"/>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7215252" y="3713356"/>
              <a:ext cx="1148193" cy="1079041"/>
            </a:xfrm>
            <a:prstGeom prst="rect">
              <a:avLst/>
            </a:prstGeom>
            <a:solidFill>
              <a:srgbClr val="FFFFFF">
                <a:shade val="85000"/>
              </a:srgbClr>
            </a:solidFill>
            <a:ln w="12700" cap="sq">
              <a:solidFill>
                <a:schemeClr val="tx2"/>
              </a:solidFill>
              <a:miter lim="800000"/>
            </a:ln>
            <a:effectLst>
              <a:innerShdw blurRad="114300">
                <a:prstClr val="black"/>
              </a:innerShdw>
            </a:effectLst>
            <a:scene3d>
              <a:camera prst="orthographicFront"/>
              <a:lightRig rig="twoPt" dir="t">
                <a:rot lat="0" lon="0" rev="7200000"/>
              </a:lightRig>
            </a:scene3d>
            <a:sp3d>
              <a:bevelT w="25400" h="19050"/>
              <a:contourClr>
                <a:srgbClr val="FFFFFF"/>
              </a:contourClr>
            </a:sp3d>
            <a:extLst/>
          </p:spPr>
        </p:pic>
        <p:pic>
          <p:nvPicPr>
            <p:cNvPr id="91" name="Picture 90"/>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9019360" y="3752335"/>
              <a:ext cx="1125363" cy="1068129"/>
            </a:xfrm>
            <a:prstGeom prst="rect">
              <a:avLst/>
            </a:prstGeom>
            <a:ln w="12700">
              <a:solidFill>
                <a:schemeClr val="tx2"/>
              </a:solidFill>
            </a:ln>
            <a:effectLst>
              <a:innerShdw blurRad="114300">
                <a:prstClr val="black"/>
              </a:innerShdw>
            </a:effectLst>
          </p:spPr>
        </p:pic>
        <p:pic>
          <p:nvPicPr>
            <p:cNvPr id="92" name="Picture 91"/>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9011879" y="5302468"/>
              <a:ext cx="1097716" cy="1082290"/>
            </a:xfrm>
            <a:prstGeom prst="rect">
              <a:avLst/>
            </a:prstGeom>
            <a:ln w="12700">
              <a:solidFill>
                <a:schemeClr val="tx2"/>
              </a:solidFill>
            </a:ln>
            <a:effectLst>
              <a:innerShdw blurRad="114300">
                <a:prstClr val="black"/>
              </a:innerShdw>
            </a:effectLst>
          </p:spPr>
        </p:pic>
        <p:pic>
          <p:nvPicPr>
            <p:cNvPr id="93" name="Picture 12" descr="N:\Frank Yiannas\Traceability\Thanksgiving_Meal_Holiday_2010.jpg"/>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5398707" y="5302491"/>
              <a:ext cx="1187373" cy="1068130"/>
            </a:xfrm>
            <a:prstGeom prst="rect">
              <a:avLst/>
            </a:prstGeom>
            <a:solidFill>
              <a:srgbClr val="FFFFFF">
                <a:shade val="85000"/>
              </a:srgbClr>
            </a:solidFill>
            <a:ln w="12700">
              <a:solidFill>
                <a:schemeClr val="tx2"/>
              </a:solidFill>
            </a:ln>
            <a:effectLst>
              <a:innerShdw blurRad="114300">
                <a:prstClr val="black"/>
              </a:innerShdw>
            </a:effectLst>
            <a:extLst/>
          </p:spPr>
        </p:pic>
        <p:pic>
          <p:nvPicPr>
            <p:cNvPr id="94" name="Picture 11"/>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215251" y="5302491"/>
              <a:ext cx="1144790" cy="1068130"/>
            </a:xfrm>
            <a:prstGeom prst="rect">
              <a:avLst/>
            </a:prstGeom>
            <a:noFill/>
            <a:ln w="12700">
              <a:solidFill>
                <a:schemeClr val="tx2"/>
              </a:solidFill>
              <a:miter lim="800000"/>
              <a:headEnd/>
              <a:tailEnd/>
            </a:ln>
            <a:effectLst>
              <a:innerShdw blurRad="114300">
                <a:prstClr val="black"/>
              </a:innerShdw>
            </a:effectLst>
            <a:extLst>
              <a:ext uri="{909E8E84-426E-40DD-AFC4-6F175D3DCCD1}">
                <a14:hiddenFill xmlns:a14="http://schemas.microsoft.com/office/drawing/2010/main">
                  <a:solidFill>
                    <a:schemeClr val="accent1"/>
                  </a:solidFill>
                </a14:hiddenFill>
              </a:ext>
            </a:extLst>
          </p:spPr>
        </p:pic>
      </p:grpSp>
      <p:cxnSp>
        <p:nvCxnSpPr>
          <p:cNvPr id="4" name="Straight Connector 3"/>
          <p:cNvCxnSpPr/>
          <p:nvPr/>
        </p:nvCxnSpPr>
        <p:spPr>
          <a:xfrm flipH="1">
            <a:off x="6597263" y="3131695"/>
            <a:ext cx="2069432" cy="0"/>
          </a:xfrm>
          <a:prstGeom prst="line">
            <a:avLst/>
          </a:prstGeom>
          <a:ln w="952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52" name="Text Placeholder 1"/>
          <p:cNvSpPr>
            <a:spLocks noGrp="1"/>
          </p:cNvSpPr>
          <p:nvPr>
            <p:ph type="body" sz="quarter" idx="13"/>
          </p:nvPr>
        </p:nvSpPr>
        <p:spPr>
          <a:xfrm>
            <a:off x="125730" y="144465"/>
            <a:ext cx="8399894" cy="1011698"/>
          </a:xfrm>
        </p:spPr>
        <p:txBody>
          <a:bodyPr>
            <a:normAutofit/>
          </a:bodyPr>
          <a:lstStyle/>
          <a:p>
            <a:r>
              <a:rPr lang="en-US" dirty="0"/>
              <a:t>The effectiveness of the IBM Food Trust solution was demonstrated with a Walmart mango pilot</a:t>
            </a:r>
          </a:p>
        </p:txBody>
      </p:sp>
    </p:spTree>
    <p:extLst>
      <p:ext uri="{BB962C8B-B14F-4D97-AF65-F5344CB8AC3E}">
        <p14:creationId xmlns:p14="http://schemas.microsoft.com/office/powerpoint/2010/main" val="1591948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CBD4A7-B81A-B446-86B8-971C99CD8200}"/>
              </a:ext>
            </a:extLst>
          </p:cNvPr>
          <p:cNvSpPr>
            <a:spLocks noGrp="1"/>
          </p:cNvSpPr>
          <p:nvPr>
            <p:ph type="body" sz="quarter" idx="13"/>
          </p:nvPr>
        </p:nvSpPr>
        <p:spPr>
          <a:xfrm>
            <a:off x="125730" y="165484"/>
            <a:ext cx="7768590" cy="485866"/>
          </a:xfrm>
        </p:spPr>
        <p:txBody>
          <a:bodyPr>
            <a:normAutofit/>
          </a:bodyPr>
          <a:lstStyle/>
          <a:p>
            <a:r>
              <a:rPr lang="en-US" dirty="0"/>
              <a:t>Where are we on our journey?</a:t>
            </a:r>
          </a:p>
        </p:txBody>
      </p:sp>
      <p:pic>
        <p:nvPicPr>
          <p:cNvPr id="4" name="Picture 2" descr="Image result for mango">
            <a:extLst>
              <a:ext uri="{FF2B5EF4-FFF2-40B4-BE49-F238E27FC236}">
                <a16:creationId xmlns:a16="http://schemas.microsoft.com/office/drawing/2014/main" id="{DC469A4C-E446-004A-A55C-4C34F69F2C7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02940" y="3639047"/>
            <a:ext cx="773052" cy="7624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porc">
            <a:extLst>
              <a:ext uri="{FF2B5EF4-FFF2-40B4-BE49-F238E27FC236}">
                <a16:creationId xmlns:a16="http://schemas.microsoft.com/office/drawing/2014/main" id="{F96EEB86-822B-F74A-A494-25DAA1FB5FC7}"/>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345588" y="2211187"/>
            <a:ext cx="1245960" cy="9962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F643C3F-8729-6147-BA88-F3A4C797B16A}"/>
              </a:ext>
            </a:extLst>
          </p:cNvPr>
          <p:cNvSpPr txBox="1"/>
          <p:nvPr/>
        </p:nvSpPr>
        <p:spPr>
          <a:xfrm>
            <a:off x="207648" y="2287742"/>
            <a:ext cx="1207605" cy="80021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45"/>
              </a:spcBef>
              <a:spcAft>
                <a:spcPts val="0"/>
              </a:spcAft>
              <a:buClr>
                <a:prstClr val="black"/>
              </a:buClr>
              <a:buSzTx/>
              <a:buFontTx/>
              <a:buNone/>
              <a:tabLst/>
              <a:defRPr/>
            </a:pPr>
            <a:r>
              <a:rPr kumimoji="0" lang="en-US" b="1" i="0" u="none" strike="noStrike" kern="1200" cap="none" spc="0" normalizeH="0" baseline="0" noProof="0" dirty="0">
                <a:ln>
                  <a:noFill/>
                </a:ln>
                <a:solidFill>
                  <a:schemeClr val="tx1">
                    <a:lumMod val="50000"/>
                    <a:lumOff val="50000"/>
                  </a:schemeClr>
                </a:solidFill>
                <a:effectLst/>
                <a:uLnTx/>
                <a:uFillTx/>
                <a:latin typeface="Helvetica Neue"/>
                <a:ea typeface="+mn-ea"/>
                <a:cs typeface="Calibri" panose="020F0502020204030204" pitchFamily="34" charset="0"/>
              </a:rPr>
              <a:t>Pork</a:t>
            </a:r>
          </a:p>
          <a:p>
            <a:pPr marL="0" marR="0" lvl="0" indent="0" algn="ctr" defTabSz="457200" rtl="0" eaLnBrk="1" fontAlgn="auto" latinLnBrk="0" hangingPunct="1">
              <a:lnSpc>
                <a:spcPct val="100000"/>
              </a:lnSpc>
              <a:spcBef>
                <a:spcPts val="45"/>
              </a:spcBef>
              <a:spcAft>
                <a:spcPts val="0"/>
              </a:spcAft>
              <a:buClr>
                <a:prstClr val="black"/>
              </a:buClr>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a:ea typeface="+mn-ea"/>
                <a:cs typeface="Calibri" panose="020F0502020204030204" pitchFamily="34" charset="0"/>
              </a:rPr>
              <a:t>Traceability</a:t>
            </a:r>
            <a:r>
              <a:rPr kumimoji="0" lang="en-US" sz="1400" b="0" i="0" u="none" strike="noStrike" kern="1200" cap="none" spc="0" normalizeH="0" noProof="0" dirty="0">
                <a:ln>
                  <a:noFill/>
                </a:ln>
                <a:solidFill>
                  <a:prstClr val="black"/>
                </a:solidFill>
                <a:effectLst/>
                <a:uLnTx/>
                <a:uFillTx/>
                <a:latin typeface="Helvetica Neue"/>
                <a:ea typeface="+mn-ea"/>
                <a:cs typeface="Calibri" panose="020F0502020204030204" pitchFamily="34" charset="0"/>
              </a:rPr>
              <a:t> /</a:t>
            </a:r>
            <a:r>
              <a:rPr kumimoji="0" lang="en-US" sz="1400" b="0" i="0" u="none" strike="noStrike" kern="1200" cap="none" spc="0" normalizeH="0" baseline="0" noProof="0" dirty="0">
                <a:ln>
                  <a:noFill/>
                </a:ln>
                <a:solidFill>
                  <a:prstClr val="black"/>
                </a:solidFill>
                <a:effectLst/>
                <a:uLnTx/>
                <a:uFillTx/>
                <a:latin typeface="Helvetica Neue"/>
                <a:ea typeface="+mn-ea"/>
                <a:cs typeface="Calibri" panose="020F0502020204030204" pitchFamily="34" charset="0"/>
              </a:rPr>
              <a:t> safety</a:t>
            </a:r>
          </a:p>
        </p:txBody>
      </p:sp>
      <p:sp>
        <p:nvSpPr>
          <p:cNvPr id="7" name="TextBox 6">
            <a:extLst>
              <a:ext uri="{FF2B5EF4-FFF2-40B4-BE49-F238E27FC236}">
                <a16:creationId xmlns:a16="http://schemas.microsoft.com/office/drawing/2014/main" id="{B8DFA2F5-06E3-7445-B8D9-377A0D7FD32B}"/>
              </a:ext>
            </a:extLst>
          </p:cNvPr>
          <p:cNvSpPr txBox="1"/>
          <p:nvPr/>
        </p:nvSpPr>
        <p:spPr>
          <a:xfrm>
            <a:off x="218811" y="3601326"/>
            <a:ext cx="1265567" cy="80021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45"/>
              </a:spcBef>
              <a:spcAft>
                <a:spcPts val="0"/>
              </a:spcAft>
              <a:buClr>
                <a:prstClr val="black"/>
              </a:buClr>
              <a:buSzTx/>
              <a:buFontTx/>
              <a:buNone/>
              <a:tabLst/>
              <a:defRPr/>
            </a:pPr>
            <a:r>
              <a:rPr kumimoji="0" lang="en-US" sz="1800" b="1" i="0" u="none" strike="noStrike" kern="1200" cap="none" spc="0" normalizeH="0" baseline="0" noProof="0" dirty="0">
                <a:ln>
                  <a:noFill/>
                </a:ln>
                <a:solidFill>
                  <a:schemeClr val="tx1">
                    <a:lumMod val="50000"/>
                    <a:lumOff val="50000"/>
                  </a:schemeClr>
                </a:solidFill>
                <a:effectLst/>
                <a:uLnTx/>
                <a:uFillTx/>
                <a:latin typeface="Helvetica Neue"/>
                <a:ea typeface="+mn-ea"/>
                <a:cs typeface="Calibri" panose="020F0502020204030204" pitchFamily="34" charset="0"/>
              </a:rPr>
              <a:t>Mango</a:t>
            </a:r>
          </a:p>
          <a:p>
            <a:pPr marL="0" marR="0" lvl="0" indent="0" algn="ctr" defTabSz="457200" rtl="0" eaLnBrk="1" fontAlgn="auto" latinLnBrk="0" hangingPunct="1">
              <a:lnSpc>
                <a:spcPct val="100000"/>
              </a:lnSpc>
              <a:spcBef>
                <a:spcPts val="45"/>
              </a:spcBef>
              <a:spcAft>
                <a:spcPts val="0"/>
              </a:spcAft>
              <a:buClr>
                <a:prstClr val="black"/>
              </a:buClr>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a:ea typeface="+mn-ea"/>
                <a:cs typeface="Calibri" panose="020F0502020204030204" pitchFamily="34" charset="0"/>
              </a:rPr>
              <a:t>Traceability / global trade</a:t>
            </a:r>
          </a:p>
        </p:txBody>
      </p:sp>
      <p:pic>
        <p:nvPicPr>
          <p:cNvPr id="2050" name="Picture 2" descr="Walmart logo.svg">
            <a:extLst>
              <a:ext uri="{FF2B5EF4-FFF2-40B4-BE49-F238E27FC236}">
                <a16:creationId xmlns:a16="http://schemas.microsoft.com/office/drawing/2014/main" id="{115913FA-71A6-2C4C-8B4E-0BDE6F9134F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83775" y="1370544"/>
            <a:ext cx="1514439" cy="37861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rrent Kroger logo.svg">
            <a:extLst>
              <a:ext uri="{FF2B5EF4-FFF2-40B4-BE49-F238E27FC236}">
                <a16:creationId xmlns:a16="http://schemas.microsoft.com/office/drawing/2014/main" id="{3F579749-6B59-5B40-A23A-CAAA84AFE75C}"/>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151559" y="2997564"/>
            <a:ext cx="635603" cy="5237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yson foods logo17.png">
            <a:extLst>
              <a:ext uri="{FF2B5EF4-FFF2-40B4-BE49-F238E27FC236}">
                <a16:creationId xmlns:a16="http://schemas.microsoft.com/office/drawing/2014/main" id="{9145C84A-FF02-8D47-9ECE-24E4C07785D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224726" y="3493988"/>
            <a:ext cx="619589" cy="59287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ole Logo.svg">
            <a:extLst>
              <a:ext uri="{FF2B5EF4-FFF2-40B4-BE49-F238E27FC236}">
                <a16:creationId xmlns:a16="http://schemas.microsoft.com/office/drawing/2014/main" id="{C27F7D9D-1DE5-AE42-BF05-9E39250DC3B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155206" y="2324638"/>
            <a:ext cx="729208" cy="37526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McLane logo.gif">
            <a:extLst>
              <a:ext uri="{FF2B5EF4-FFF2-40B4-BE49-F238E27FC236}">
                <a16:creationId xmlns:a16="http://schemas.microsoft.com/office/drawing/2014/main" id="{BAAA3AAE-7C13-F94B-825E-5244FAB70F24}"/>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250633" y="2947609"/>
            <a:ext cx="896452" cy="45719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Nestlé.svg">
            <a:extLst>
              <a:ext uri="{FF2B5EF4-FFF2-40B4-BE49-F238E27FC236}">
                <a16:creationId xmlns:a16="http://schemas.microsoft.com/office/drawing/2014/main" id="{606466C5-ECD4-E74A-AFC6-7A2FB62B6C72}"/>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3680517" y="3660007"/>
            <a:ext cx="1140988" cy="32708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MCC Primary-Logo.jpg">
            <a:extLst>
              <a:ext uri="{FF2B5EF4-FFF2-40B4-BE49-F238E27FC236}">
                <a16:creationId xmlns:a16="http://schemas.microsoft.com/office/drawing/2014/main" id="{8E78CDAA-EB2B-3648-9C0E-6C0730B3552A}"/>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359424" y="3038568"/>
            <a:ext cx="466028" cy="400618"/>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a:extLst>
              <a:ext uri="{FF2B5EF4-FFF2-40B4-BE49-F238E27FC236}">
                <a16:creationId xmlns:a16="http://schemas.microsoft.com/office/drawing/2014/main" id="{731BEB61-4F7A-3848-A5B6-B584094EA037}"/>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465114" y="2287742"/>
            <a:ext cx="588020" cy="58802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The current Unilever logo used since 2004.">
            <a:extLst>
              <a:ext uri="{FF2B5EF4-FFF2-40B4-BE49-F238E27FC236}">
                <a16:creationId xmlns:a16="http://schemas.microsoft.com/office/drawing/2014/main" id="{3F30E553-F5B1-5D40-8FF3-45F877F66F46}"/>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310525" y="4023364"/>
            <a:ext cx="493014" cy="54685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2954496-31DD-D640-A8EE-192B9DB2AD31}"/>
              </a:ext>
            </a:extLst>
          </p:cNvPr>
          <p:cNvSpPr txBox="1"/>
          <p:nvPr/>
        </p:nvSpPr>
        <p:spPr>
          <a:xfrm>
            <a:off x="6421940" y="1301039"/>
            <a:ext cx="2581966" cy="6924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chemeClr val="tx1">
                    <a:lumMod val="65000"/>
                    <a:lumOff val="35000"/>
                  </a:schemeClr>
                </a:solidFill>
                <a:effectLst/>
                <a:uLnTx/>
                <a:uFillTx/>
                <a:latin typeface="Arial"/>
                <a:ea typeface="+mn-ea"/>
                <a:cs typeface="+mn-cs"/>
              </a:rPr>
              <a:t>Onboarding agriculture, ingredient suppliers, retailers, CPGs, QSRs and others</a:t>
            </a:r>
          </a:p>
        </p:txBody>
      </p:sp>
      <p:sp>
        <p:nvSpPr>
          <p:cNvPr id="3" name="Rectangle 2"/>
          <p:cNvSpPr/>
          <p:nvPr/>
        </p:nvSpPr>
        <p:spPr>
          <a:xfrm>
            <a:off x="248556" y="2062704"/>
            <a:ext cx="2522152" cy="2593379"/>
          </a:xfrm>
          <a:prstGeom prst="rect">
            <a:avLst/>
          </a:prstGeom>
          <a:noFill/>
          <a:ln>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322712" y="1003162"/>
            <a:ext cx="8474149" cy="0"/>
          </a:xfrm>
          <a:prstGeom prst="line">
            <a:avLst/>
          </a:prstGeom>
          <a:ln w="12700">
            <a:solidFill>
              <a:schemeClr val="bg1">
                <a:lumMod val="50000"/>
              </a:schemeClr>
            </a:solidFill>
            <a:headEnd type="diamond"/>
            <a:tailEnd type="triangle"/>
          </a:ln>
        </p:spPr>
        <p:style>
          <a:lnRef idx="1">
            <a:schemeClr val="accent6"/>
          </a:lnRef>
          <a:fillRef idx="0">
            <a:schemeClr val="accent6"/>
          </a:fillRef>
          <a:effectRef idx="0">
            <a:schemeClr val="accent6"/>
          </a:effectRef>
          <a:fontRef idx="minor">
            <a:schemeClr val="tx1"/>
          </a:fontRef>
        </p:style>
      </p:cxnSp>
      <p:sp>
        <p:nvSpPr>
          <p:cNvPr id="13" name="TextBox 12"/>
          <p:cNvSpPr txBox="1"/>
          <p:nvPr/>
        </p:nvSpPr>
        <p:spPr>
          <a:xfrm>
            <a:off x="2957566" y="667644"/>
            <a:ext cx="582211" cy="307777"/>
          </a:xfrm>
          <a:prstGeom prst="rect">
            <a:avLst/>
          </a:prstGeom>
          <a:noFill/>
        </p:spPr>
        <p:txBody>
          <a:bodyPr wrap="none" rtlCol="0">
            <a:spAutoFit/>
          </a:bodyPr>
          <a:lstStyle/>
          <a:p>
            <a:r>
              <a:rPr lang="en-US" sz="1400" i="1" dirty="0">
                <a:solidFill>
                  <a:schemeClr val="bg1">
                    <a:lumMod val="50000"/>
                  </a:schemeClr>
                </a:solidFill>
              </a:rPr>
              <a:t>2017</a:t>
            </a:r>
          </a:p>
        </p:txBody>
      </p:sp>
      <p:sp>
        <p:nvSpPr>
          <p:cNvPr id="27" name="TextBox 26"/>
          <p:cNvSpPr txBox="1"/>
          <p:nvPr/>
        </p:nvSpPr>
        <p:spPr>
          <a:xfrm>
            <a:off x="6034403" y="673367"/>
            <a:ext cx="582211" cy="307777"/>
          </a:xfrm>
          <a:prstGeom prst="rect">
            <a:avLst/>
          </a:prstGeom>
          <a:noFill/>
        </p:spPr>
        <p:txBody>
          <a:bodyPr wrap="none" rtlCol="0">
            <a:spAutoFit/>
          </a:bodyPr>
          <a:lstStyle/>
          <a:p>
            <a:r>
              <a:rPr lang="en-US" sz="1400" i="1" dirty="0">
                <a:solidFill>
                  <a:schemeClr val="bg1">
                    <a:lumMod val="50000"/>
                  </a:schemeClr>
                </a:solidFill>
              </a:rPr>
              <a:t>2018</a:t>
            </a:r>
          </a:p>
        </p:txBody>
      </p:sp>
      <p:sp>
        <p:nvSpPr>
          <p:cNvPr id="15" name="Oval 14"/>
          <p:cNvSpPr/>
          <p:nvPr/>
        </p:nvSpPr>
        <p:spPr>
          <a:xfrm>
            <a:off x="1479051" y="939364"/>
            <a:ext cx="123889" cy="123889"/>
          </a:xfrm>
          <a:prstGeom prst="ellips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a:stCxn id="15" idx="4"/>
          </p:cNvCxnSpPr>
          <p:nvPr/>
        </p:nvCxnSpPr>
        <p:spPr>
          <a:xfrm>
            <a:off x="1540996" y="1063253"/>
            <a:ext cx="0" cy="212654"/>
          </a:xfrm>
          <a:prstGeom prst="line">
            <a:avLst/>
          </a:prstGeom>
          <a:ln w="19050">
            <a:solidFill>
              <a:srgbClr val="7030A0"/>
            </a:solidFill>
          </a:ln>
        </p:spPr>
        <p:style>
          <a:lnRef idx="1">
            <a:schemeClr val="accent6"/>
          </a:lnRef>
          <a:fillRef idx="0">
            <a:schemeClr val="accent6"/>
          </a:fillRef>
          <a:effectRef idx="0">
            <a:schemeClr val="accent6"/>
          </a:effectRef>
          <a:fontRef idx="minor">
            <a:schemeClr val="tx1"/>
          </a:fontRef>
        </p:style>
      </p:cxnSp>
      <p:sp>
        <p:nvSpPr>
          <p:cNvPr id="35" name="Rectangle 34"/>
          <p:cNvSpPr/>
          <p:nvPr/>
        </p:nvSpPr>
        <p:spPr>
          <a:xfrm>
            <a:off x="2988060" y="2052082"/>
            <a:ext cx="3285147" cy="2603579"/>
          </a:xfrm>
          <a:prstGeom prst="rect">
            <a:avLst/>
          </a:prstGeom>
          <a:noFill/>
          <a:ln>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573197" y="942147"/>
            <a:ext cx="123889" cy="123889"/>
          </a:xfrm>
          <a:prstGeom prst="ellips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p:nvPr/>
        </p:nvCxnSpPr>
        <p:spPr>
          <a:xfrm>
            <a:off x="4635142" y="1066036"/>
            <a:ext cx="0" cy="212654"/>
          </a:xfrm>
          <a:prstGeom prst="line">
            <a:avLst/>
          </a:prstGeom>
          <a:ln w="19050">
            <a:solidFill>
              <a:srgbClr val="7030A0"/>
            </a:solidFill>
          </a:ln>
        </p:spPr>
        <p:style>
          <a:lnRef idx="1">
            <a:schemeClr val="accent6"/>
          </a:lnRef>
          <a:fillRef idx="0">
            <a:schemeClr val="accent6"/>
          </a:fillRef>
          <a:effectRef idx="0">
            <a:schemeClr val="accent6"/>
          </a:effectRef>
          <a:fontRef idx="minor">
            <a:schemeClr val="tx1"/>
          </a:fontRef>
        </p:style>
      </p:cxnSp>
      <p:sp>
        <p:nvSpPr>
          <p:cNvPr id="39" name="Oval 38"/>
          <p:cNvSpPr/>
          <p:nvPr/>
        </p:nvSpPr>
        <p:spPr>
          <a:xfrm>
            <a:off x="7648755" y="939364"/>
            <a:ext cx="123889" cy="123889"/>
          </a:xfrm>
          <a:prstGeom prst="ellips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7710700" y="1063253"/>
            <a:ext cx="0" cy="212654"/>
          </a:xfrm>
          <a:prstGeom prst="line">
            <a:avLst/>
          </a:prstGeom>
          <a:ln w="19050">
            <a:solidFill>
              <a:srgbClr val="7030A0"/>
            </a:solidFill>
          </a:ln>
        </p:spPr>
        <p:style>
          <a:lnRef idx="1">
            <a:schemeClr val="accent6"/>
          </a:lnRef>
          <a:fillRef idx="0">
            <a:schemeClr val="accent6"/>
          </a:fillRef>
          <a:effectRef idx="0">
            <a:schemeClr val="accent6"/>
          </a:effectRef>
          <a:fontRef idx="minor">
            <a:schemeClr val="tx1"/>
          </a:fontRef>
        </p:style>
      </p:cxnSp>
      <p:sp>
        <p:nvSpPr>
          <p:cNvPr id="42" name="Rectangle 41"/>
          <p:cNvSpPr/>
          <p:nvPr/>
        </p:nvSpPr>
        <p:spPr>
          <a:xfrm>
            <a:off x="6511056" y="2052431"/>
            <a:ext cx="2399026" cy="2603246"/>
          </a:xfrm>
          <a:prstGeom prst="rect">
            <a:avLst/>
          </a:prstGeom>
          <a:noFill/>
          <a:ln>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Driscoll's Logo.png">
            <a:extLst>
              <a:ext uri="{FF2B5EF4-FFF2-40B4-BE49-F238E27FC236}">
                <a16:creationId xmlns:a16="http://schemas.microsoft.com/office/drawing/2014/main" id="{6B91FAEE-4AE9-D945-A510-4E259F36EF27}"/>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051560" y="2367582"/>
            <a:ext cx="1158146" cy="354883"/>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22954496-31DD-D640-A8EE-192B9DB2AD31}"/>
              </a:ext>
            </a:extLst>
          </p:cNvPr>
          <p:cNvSpPr txBox="1"/>
          <p:nvPr/>
        </p:nvSpPr>
        <p:spPr>
          <a:xfrm>
            <a:off x="3132841" y="1307827"/>
            <a:ext cx="3014244" cy="6924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chemeClr val="tx1">
                    <a:lumMod val="65000"/>
                    <a:lumOff val="35000"/>
                  </a:schemeClr>
                </a:solidFill>
                <a:effectLst/>
                <a:uLnTx/>
                <a:uFillTx/>
                <a:latin typeface="Arial"/>
                <a:ea typeface="+mn-ea"/>
                <a:cs typeface="+mn-cs"/>
              </a:rPr>
              <a:t>Additional partners joined the</a:t>
            </a:r>
            <a:r>
              <a:rPr kumimoji="0" lang="en-US" sz="1300" b="0" i="0" u="none" strike="noStrike" kern="1200" cap="none" spc="0" normalizeH="0" noProof="0" dirty="0">
                <a:ln>
                  <a:noFill/>
                </a:ln>
                <a:solidFill>
                  <a:schemeClr val="tx1">
                    <a:lumMod val="65000"/>
                    <a:lumOff val="35000"/>
                  </a:schemeClr>
                </a:solidFill>
                <a:effectLst/>
                <a:uLnTx/>
                <a:uFillTx/>
                <a:latin typeface="Arial"/>
                <a:ea typeface="+mn-ea"/>
                <a:cs typeface="+mn-cs"/>
              </a:rPr>
              <a:t> IBM Food Trust™ network, with growing food data transactions</a:t>
            </a:r>
            <a:endParaRPr kumimoji="0" lang="en-US" sz="1300" b="0" i="0" u="none" strike="noStrike" kern="1200" cap="none" spc="0" normalizeH="0" baseline="0" noProof="0" dirty="0">
              <a:ln>
                <a:noFill/>
              </a:ln>
              <a:solidFill>
                <a:schemeClr val="tx1">
                  <a:lumMod val="65000"/>
                  <a:lumOff val="35000"/>
                </a:schemeClr>
              </a:solidFill>
              <a:effectLst/>
              <a:uLnTx/>
              <a:uFillTx/>
              <a:latin typeface="Arial"/>
              <a:ea typeface="+mn-ea"/>
              <a:cs typeface="+mn-cs"/>
            </a:endParaRPr>
          </a:p>
        </p:txBody>
      </p:sp>
      <p:sp>
        <p:nvSpPr>
          <p:cNvPr id="45" name="TextBox 44">
            <a:extLst>
              <a:ext uri="{FF2B5EF4-FFF2-40B4-BE49-F238E27FC236}">
                <a16:creationId xmlns:a16="http://schemas.microsoft.com/office/drawing/2014/main" id="{22954496-31DD-D640-A8EE-192B9DB2AD31}"/>
              </a:ext>
            </a:extLst>
          </p:cNvPr>
          <p:cNvSpPr txBox="1"/>
          <p:nvPr/>
        </p:nvSpPr>
        <p:spPr>
          <a:xfrm>
            <a:off x="338772" y="1708822"/>
            <a:ext cx="2347242" cy="29238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chemeClr val="tx1">
                    <a:lumMod val="65000"/>
                    <a:lumOff val="35000"/>
                  </a:schemeClr>
                </a:solidFill>
                <a:effectLst/>
                <a:uLnTx/>
                <a:uFillTx/>
                <a:latin typeface="Arial"/>
                <a:ea typeface="+mn-ea"/>
                <a:cs typeface="+mn-cs"/>
              </a:rPr>
              <a:t>conducts traceability</a:t>
            </a:r>
            <a:r>
              <a:rPr kumimoji="0" lang="en-US" sz="1300" b="0" i="0" u="none" strike="noStrike" kern="1200" cap="none" spc="0" normalizeH="0" noProof="0" dirty="0">
                <a:ln>
                  <a:noFill/>
                </a:ln>
                <a:solidFill>
                  <a:schemeClr val="tx1">
                    <a:lumMod val="65000"/>
                    <a:lumOff val="35000"/>
                  </a:schemeClr>
                </a:solidFill>
                <a:effectLst/>
                <a:uLnTx/>
                <a:uFillTx/>
                <a:latin typeface="Arial"/>
                <a:ea typeface="+mn-ea"/>
                <a:cs typeface="+mn-cs"/>
              </a:rPr>
              <a:t> </a:t>
            </a:r>
            <a:r>
              <a:rPr kumimoji="0" lang="en-US" sz="1300" b="0" i="0" u="none" strike="noStrike" kern="1200" cap="none" spc="0" normalizeH="0" baseline="0" noProof="0" dirty="0">
                <a:ln>
                  <a:noFill/>
                </a:ln>
                <a:solidFill>
                  <a:schemeClr val="tx1">
                    <a:lumMod val="65000"/>
                    <a:lumOff val="35000"/>
                  </a:schemeClr>
                </a:solidFill>
                <a:effectLst/>
                <a:uLnTx/>
                <a:uFillTx/>
                <a:latin typeface="Arial"/>
                <a:ea typeface="+mn-ea"/>
                <a:cs typeface="+mn-cs"/>
              </a:rPr>
              <a:t>pilots</a:t>
            </a:r>
          </a:p>
        </p:txBody>
      </p:sp>
      <p:pic>
        <p:nvPicPr>
          <p:cNvPr id="48" name="Picture 47"/>
          <p:cNvPicPr>
            <a:picLocks noChangeAspect="1"/>
          </p:cNvPicPr>
          <p:nvPr/>
        </p:nvPicPr>
        <p:blipFill>
          <a:blip r:embed="rId14"/>
          <a:stretch>
            <a:fillRect/>
          </a:stretch>
        </p:blipFill>
        <p:spPr>
          <a:xfrm>
            <a:off x="6616877" y="3429195"/>
            <a:ext cx="2190154" cy="1150930"/>
          </a:xfrm>
          <a:prstGeom prst="rect">
            <a:avLst/>
          </a:prstGeom>
        </p:spPr>
      </p:pic>
      <p:pic>
        <p:nvPicPr>
          <p:cNvPr id="49" name="Picture 48"/>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6616614" y="2169146"/>
            <a:ext cx="2187910" cy="1163435"/>
          </a:xfrm>
          <a:prstGeom prst="rect">
            <a:avLst/>
          </a:prstGeom>
        </p:spPr>
      </p:pic>
      <p:pic>
        <p:nvPicPr>
          <p:cNvPr id="43" name="Picture 2" descr="Walmart logo.svg">
            <a:extLst>
              <a:ext uri="{FF2B5EF4-FFF2-40B4-BE49-F238E27FC236}">
                <a16:creationId xmlns:a16="http://schemas.microsoft.com/office/drawing/2014/main" id="{115913FA-71A6-2C4C-8B4E-0BDE6F9134F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10275" y="4200523"/>
            <a:ext cx="1527079" cy="38177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988059" y="2062704"/>
            <a:ext cx="3285147" cy="2592957"/>
          </a:xfrm>
          <a:prstGeom prst="rect">
            <a:avLst/>
          </a:prstGeom>
          <a:solidFill>
            <a:srgbClr val="6E4594">
              <a:alpha val="10000"/>
            </a:srgbClr>
          </a:solidFill>
          <a:ln>
            <a:solidFill>
              <a:srgbClr val="6E4594">
                <a:alpha val="2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110969" y="661980"/>
            <a:ext cx="582211" cy="307777"/>
          </a:xfrm>
          <a:prstGeom prst="rect">
            <a:avLst/>
          </a:prstGeom>
          <a:noFill/>
        </p:spPr>
        <p:txBody>
          <a:bodyPr wrap="none" rtlCol="0">
            <a:spAutoFit/>
          </a:bodyPr>
          <a:lstStyle/>
          <a:p>
            <a:r>
              <a:rPr lang="en-US" sz="1400" i="1" dirty="0">
                <a:solidFill>
                  <a:schemeClr val="bg1">
                    <a:lumMod val="50000"/>
                  </a:schemeClr>
                </a:solidFill>
              </a:rPr>
              <a:t>2016</a:t>
            </a:r>
          </a:p>
        </p:txBody>
      </p:sp>
    </p:spTree>
    <p:extLst>
      <p:ext uri="{BB962C8B-B14F-4D97-AF65-F5344CB8AC3E}">
        <p14:creationId xmlns:p14="http://schemas.microsoft.com/office/powerpoint/2010/main" val="1926549416"/>
      </p:ext>
    </p:extLst>
  </p:cSld>
  <p:clrMapOvr>
    <a:masterClrMapping/>
  </p:clrMapOvr>
</p:sld>
</file>

<file path=ppt/theme/theme1.xml><?xml version="1.0" encoding="utf-8"?>
<a:theme xmlns:a="http://schemas.openxmlformats.org/drawingml/2006/main" name="7588_IBM_Blockchain_MasterTemplate_101017">
  <a:themeElements>
    <a:clrScheme name="Custom 4">
      <a:dk1>
        <a:sysClr val="windowText" lastClr="000000"/>
      </a:dk1>
      <a:lt1>
        <a:sysClr val="window" lastClr="FFFFFF"/>
      </a:lt1>
      <a:dk2>
        <a:srgbClr val="003BC9"/>
      </a:dk2>
      <a:lt2>
        <a:srgbClr val="FFFFFF"/>
      </a:lt2>
      <a:accent1>
        <a:srgbClr val="272727"/>
      </a:accent1>
      <a:accent2>
        <a:srgbClr val="5FC8F1"/>
      </a:accent2>
      <a:accent3>
        <a:srgbClr val="C6C6C6"/>
      </a:accent3>
      <a:accent4>
        <a:srgbClr val="0064FF"/>
      </a:accent4>
      <a:accent5>
        <a:srgbClr val="626262"/>
      </a:accent5>
      <a:accent6>
        <a:srgbClr val="EAEAEA"/>
      </a:accent6>
      <a:hlink>
        <a:srgbClr val="5FC8F1"/>
      </a:hlink>
      <a:folHlink>
        <a:srgbClr val="8C8C8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BM Developer 2018 blue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1200"/>
          </a:spcAft>
          <a:defRPr sz="1200" dirty="0" smtClean="0">
            <a:solidFill>
              <a:schemeClr val="bg1"/>
            </a:solidFill>
            <a:latin typeface="+mn-lt"/>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Arial_16x9" id="{E546D18A-4A56-6C4A-B5C8-65633EE9A008}" vid="{83881308-1D4B-8B41-9B5A-3ACAE89432B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7588_IBM_Blockchain_MasterTemplate_101017.potx</Template>
  <TotalTime>4448</TotalTime>
  <Words>4964</Words>
  <Application>Microsoft Office PowerPoint</Application>
  <PresentationFormat>On-screen Show (16:9)</PresentationFormat>
  <Paragraphs>756</Paragraphs>
  <Slides>41</Slides>
  <Notes>30</Notes>
  <HiddenSlides>0</HiddenSlides>
  <MMClips>0</MMClips>
  <ScaleCrop>false</ScaleCrop>
  <HeadingPairs>
    <vt:vector size="4" baseType="variant">
      <vt:variant>
        <vt:lpstr>Theme</vt:lpstr>
      </vt:variant>
      <vt:variant>
        <vt:i4>2</vt:i4>
      </vt:variant>
      <vt:variant>
        <vt:lpstr>Slide Titles</vt:lpstr>
      </vt:variant>
      <vt:variant>
        <vt:i4>41</vt:i4>
      </vt:variant>
    </vt:vector>
  </HeadingPairs>
  <TitlesOfParts>
    <vt:vector size="43" baseType="lpstr">
      <vt:lpstr>7588_IBM_Blockchain_MasterTemplate_101017</vt:lpstr>
      <vt:lpstr>IBM Developer 2018 blue background</vt:lpstr>
      <vt:lpstr>Industry adoption of Blockchain – Key Use cases — Balaji Viswanathan  IBM Software Labs - India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Template – example only (Cross Border Supply Chain) </vt:lpstr>
    </vt:vector>
  </TitlesOfParts>
  <Company>Centerline Digital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Kurt Edwards</dc:creator>
  <cp:lastModifiedBy>M G-K</cp:lastModifiedBy>
  <cp:revision>286</cp:revision>
  <cp:lastPrinted>2017-11-15T16:05:17Z</cp:lastPrinted>
  <dcterms:created xsi:type="dcterms:W3CDTF">2017-09-20T13:29:04Z</dcterms:created>
  <dcterms:modified xsi:type="dcterms:W3CDTF">2019-03-11T06:26:58Z</dcterms:modified>
</cp:coreProperties>
</file>